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75" r:id="rId2"/>
    <p:sldId id="601" r:id="rId3"/>
    <p:sldId id="602" r:id="rId4"/>
    <p:sldId id="603" r:id="rId5"/>
    <p:sldId id="604" r:id="rId6"/>
    <p:sldId id="605" r:id="rId7"/>
    <p:sldId id="606" r:id="rId8"/>
    <p:sldId id="607" r:id="rId9"/>
    <p:sldId id="608" r:id="rId10"/>
    <p:sldId id="609" r:id="rId11"/>
    <p:sldId id="610" r:id="rId12"/>
    <p:sldId id="611" r:id="rId13"/>
    <p:sldId id="612" r:id="rId14"/>
    <p:sldId id="613" r:id="rId15"/>
    <p:sldId id="614" r:id="rId16"/>
    <p:sldId id="615" r:id="rId17"/>
    <p:sldId id="616" r:id="rId18"/>
    <p:sldId id="617" r:id="rId19"/>
    <p:sldId id="618" r:id="rId20"/>
    <p:sldId id="619" r:id="rId21"/>
    <p:sldId id="620" r:id="rId22"/>
    <p:sldId id="621" r:id="rId23"/>
    <p:sldId id="622" r:id="rId24"/>
    <p:sldId id="623" r:id="rId25"/>
    <p:sldId id="624" r:id="rId26"/>
    <p:sldId id="627" r:id="rId27"/>
    <p:sldId id="628" r:id="rId28"/>
    <p:sldId id="629" r:id="rId29"/>
    <p:sldId id="630" r:id="rId30"/>
    <p:sldId id="631" r:id="rId31"/>
    <p:sldId id="632" r:id="rId32"/>
    <p:sldId id="633" r:id="rId33"/>
    <p:sldId id="634" r:id="rId34"/>
    <p:sldId id="635" r:id="rId35"/>
    <p:sldId id="636" r:id="rId36"/>
    <p:sldId id="637" r:id="rId37"/>
    <p:sldId id="638" r:id="rId38"/>
    <p:sldId id="639" r:id="rId39"/>
    <p:sldId id="640" r:id="rId40"/>
    <p:sldId id="641" r:id="rId41"/>
    <p:sldId id="642" r:id="rId42"/>
    <p:sldId id="643" r:id="rId43"/>
    <p:sldId id="644" r:id="rId44"/>
    <p:sldId id="645" r:id="rId45"/>
    <p:sldId id="646" r:id="rId46"/>
    <p:sldId id="34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EE"/>
    <a:srgbClr val="FF66CC"/>
    <a:srgbClr val="FF3399"/>
    <a:srgbClr val="42C4D4"/>
    <a:srgbClr val="FF5B9D"/>
    <a:srgbClr val="FFF386"/>
    <a:srgbClr val="1F6F7D"/>
    <a:srgbClr val="FF9530"/>
    <a:srgbClr val="484644"/>
    <a:srgbClr val="FFEA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13" autoAdjust="0"/>
    <p:restoredTop sz="94660"/>
  </p:normalViewPr>
  <p:slideViewPr>
    <p:cSldViewPr snapToGrid="0">
      <p:cViewPr varScale="1">
        <p:scale>
          <a:sx n="60" d="100"/>
          <a:sy n="60" d="100"/>
        </p:scale>
        <p:origin x="17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DE40B-2D98-42D2-881A-A4F16907ECDD}" type="datetimeFigureOut">
              <a:rPr lang="en-US" smtClean="0"/>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D6F12-4576-4D89-AB89-F1F10C1E39CA}" type="slidenum">
              <a:rPr lang="en-US" smtClean="0"/>
              <a:t>‹#›</a:t>
            </a:fld>
            <a:endParaRPr lang="en-US"/>
          </a:p>
        </p:txBody>
      </p:sp>
    </p:spTree>
    <p:extLst>
      <p:ext uri="{BB962C8B-B14F-4D97-AF65-F5344CB8AC3E}">
        <p14:creationId xmlns:p14="http://schemas.microsoft.com/office/powerpoint/2010/main" val="244133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5</a:t>
            </a:fld>
            <a:endParaRPr lang="en-US"/>
          </a:p>
        </p:txBody>
      </p:sp>
    </p:spTree>
    <p:extLst>
      <p:ext uri="{BB962C8B-B14F-4D97-AF65-F5344CB8AC3E}">
        <p14:creationId xmlns:p14="http://schemas.microsoft.com/office/powerpoint/2010/main" val="31794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13</a:t>
            </a:fld>
            <a:endParaRPr lang="en-US"/>
          </a:p>
        </p:txBody>
      </p:sp>
    </p:spTree>
    <p:extLst>
      <p:ext uri="{BB962C8B-B14F-4D97-AF65-F5344CB8AC3E}">
        <p14:creationId xmlns:p14="http://schemas.microsoft.com/office/powerpoint/2010/main" val="4094795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18</a:t>
            </a:fld>
            <a:endParaRPr lang="en-US"/>
          </a:p>
        </p:txBody>
      </p:sp>
    </p:spTree>
    <p:extLst>
      <p:ext uri="{BB962C8B-B14F-4D97-AF65-F5344CB8AC3E}">
        <p14:creationId xmlns:p14="http://schemas.microsoft.com/office/powerpoint/2010/main" val="88133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23</a:t>
            </a:fld>
            <a:endParaRPr lang="en-US"/>
          </a:p>
        </p:txBody>
      </p:sp>
    </p:spTree>
    <p:extLst>
      <p:ext uri="{BB962C8B-B14F-4D97-AF65-F5344CB8AC3E}">
        <p14:creationId xmlns:p14="http://schemas.microsoft.com/office/powerpoint/2010/main" val="278053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30</a:t>
            </a:fld>
            <a:endParaRPr lang="en-US"/>
          </a:p>
        </p:txBody>
      </p:sp>
    </p:spTree>
    <p:extLst>
      <p:ext uri="{BB962C8B-B14F-4D97-AF65-F5344CB8AC3E}">
        <p14:creationId xmlns:p14="http://schemas.microsoft.com/office/powerpoint/2010/main" val="3213582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A666-033E-4A04-A211-A5382DB4F2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A47B62-22D9-433E-A73B-F0638964D8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ACE063-4DF6-40EB-AF91-6F63D869198A}"/>
              </a:ext>
            </a:extLst>
          </p:cNvPr>
          <p:cNvSpPr>
            <a:spLocks noGrp="1"/>
          </p:cNvSpPr>
          <p:nvPr>
            <p:ph type="dt" sz="half" idx="10"/>
          </p:nvPr>
        </p:nvSpPr>
        <p:spPr/>
        <p:txBody>
          <a:bodyPr/>
          <a:lstStyle/>
          <a:p>
            <a:fld id="{DE582256-55FA-451F-93FB-88E988DEC9C7}" type="datetimeFigureOut">
              <a:rPr lang="en-US" smtClean="0"/>
              <a:t>8/13/2025</a:t>
            </a:fld>
            <a:endParaRPr lang="en-US"/>
          </a:p>
        </p:txBody>
      </p:sp>
      <p:sp>
        <p:nvSpPr>
          <p:cNvPr id="5" name="Footer Placeholder 4">
            <a:extLst>
              <a:ext uri="{FF2B5EF4-FFF2-40B4-BE49-F238E27FC236}">
                <a16:creationId xmlns:a16="http://schemas.microsoft.com/office/drawing/2014/main" id="{CFD7E36D-AED0-4FE2-948A-CE787E1A2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85798-C31B-4427-B015-689E8C2B6F6A}"/>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258920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6458-E7B7-4B1A-91E1-89D5A57280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A9F032-3270-4107-BEB8-4BCE3F7F58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10A88-2B2E-459C-B477-05F278C0D249}"/>
              </a:ext>
            </a:extLst>
          </p:cNvPr>
          <p:cNvSpPr>
            <a:spLocks noGrp="1"/>
          </p:cNvSpPr>
          <p:nvPr>
            <p:ph type="dt" sz="half" idx="10"/>
          </p:nvPr>
        </p:nvSpPr>
        <p:spPr/>
        <p:txBody>
          <a:bodyPr/>
          <a:lstStyle/>
          <a:p>
            <a:fld id="{DE582256-55FA-451F-93FB-88E988DEC9C7}" type="datetimeFigureOut">
              <a:rPr lang="en-US" smtClean="0"/>
              <a:t>8/13/2025</a:t>
            </a:fld>
            <a:endParaRPr lang="en-US"/>
          </a:p>
        </p:txBody>
      </p:sp>
      <p:sp>
        <p:nvSpPr>
          <p:cNvPr id="5" name="Footer Placeholder 4">
            <a:extLst>
              <a:ext uri="{FF2B5EF4-FFF2-40B4-BE49-F238E27FC236}">
                <a16:creationId xmlns:a16="http://schemas.microsoft.com/office/drawing/2014/main" id="{FBEB0D97-5DC6-4CA3-AAE9-EDB3A7C05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B3951-4E0F-4C7B-8652-590254185766}"/>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1665095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7A25BF-7DE1-4873-9699-FE17D7B7D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A1C13C-8141-4A1E-B957-9675E6BCA9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7B514-78A3-47CB-9A97-3FBA24646600}"/>
              </a:ext>
            </a:extLst>
          </p:cNvPr>
          <p:cNvSpPr>
            <a:spLocks noGrp="1"/>
          </p:cNvSpPr>
          <p:nvPr>
            <p:ph type="dt" sz="half" idx="10"/>
          </p:nvPr>
        </p:nvSpPr>
        <p:spPr/>
        <p:txBody>
          <a:bodyPr/>
          <a:lstStyle/>
          <a:p>
            <a:fld id="{DE582256-55FA-451F-93FB-88E988DEC9C7}" type="datetimeFigureOut">
              <a:rPr lang="en-US" smtClean="0"/>
              <a:t>8/13/2025</a:t>
            </a:fld>
            <a:endParaRPr lang="en-US"/>
          </a:p>
        </p:txBody>
      </p:sp>
      <p:sp>
        <p:nvSpPr>
          <p:cNvPr id="5" name="Footer Placeholder 4">
            <a:extLst>
              <a:ext uri="{FF2B5EF4-FFF2-40B4-BE49-F238E27FC236}">
                <a16:creationId xmlns:a16="http://schemas.microsoft.com/office/drawing/2014/main" id="{C7CE4981-D490-4F4B-8F83-A236CF622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EDD45-CBD3-4AE2-999C-1D123D41B099}"/>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348842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726E-7C94-434B-9BFD-03B7D1C981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AEB6F9-D62D-41C5-931F-0D40E0DBC8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CCB3F-22C9-431F-9AA1-EFCAAD086FE8}"/>
              </a:ext>
            </a:extLst>
          </p:cNvPr>
          <p:cNvSpPr>
            <a:spLocks noGrp="1"/>
          </p:cNvSpPr>
          <p:nvPr>
            <p:ph type="dt" sz="half" idx="10"/>
          </p:nvPr>
        </p:nvSpPr>
        <p:spPr/>
        <p:txBody>
          <a:bodyPr/>
          <a:lstStyle/>
          <a:p>
            <a:fld id="{DE582256-55FA-451F-93FB-88E988DEC9C7}" type="datetimeFigureOut">
              <a:rPr lang="en-US" smtClean="0"/>
              <a:t>8/13/2025</a:t>
            </a:fld>
            <a:endParaRPr lang="en-US"/>
          </a:p>
        </p:txBody>
      </p:sp>
      <p:sp>
        <p:nvSpPr>
          <p:cNvPr id="5" name="Footer Placeholder 4">
            <a:extLst>
              <a:ext uri="{FF2B5EF4-FFF2-40B4-BE49-F238E27FC236}">
                <a16:creationId xmlns:a16="http://schemas.microsoft.com/office/drawing/2014/main" id="{C5FBB61D-C695-415E-9F24-F1E71CE8D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47D56-5EC8-4EEF-B173-C07B3F36EFF1}"/>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342140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4DC6-14DE-468F-8772-23757E19C2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F986B2-B2BC-43AA-ADB7-6AA90401BC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BF3A6A-19CC-4754-A7F7-E715AAB0B22D}"/>
              </a:ext>
            </a:extLst>
          </p:cNvPr>
          <p:cNvSpPr>
            <a:spLocks noGrp="1"/>
          </p:cNvSpPr>
          <p:nvPr>
            <p:ph type="dt" sz="half" idx="10"/>
          </p:nvPr>
        </p:nvSpPr>
        <p:spPr/>
        <p:txBody>
          <a:bodyPr/>
          <a:lstStyle/>
          <a:p>
            <a:fld id="{DE582256-55FA-451F-93FB-88E988DEC9C7}" type="datetimeFigureOut">
              <a:rPr lang="en-US" smtClean="0"/>
              <a:t>8/13/2025</a:t>
            </a:fld>
            <a:endParaRPr lang="en-US"/>
          </a:p>
        </p:txBody>
      </p:sp>
      <p:sp>
        <p:nvSpPr>
          <p:cNvPr id="5" name="Footer Placeholder 4">
            <a:extLst>
              <a:ext uri="{FF2B5EF4-FFF2-40B4-BE49-F238E27FC236}">
                <a16:creationId xmlns:a16="http://schemas.microsoft.com/office/drawing/2014/main" id="{64B146AE-39BD-4D33-BA90-2740CA0ED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F171F-F1E5-44B6-ABFD-B4BCFF0417ED}"/>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190245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44EC-8FFD-4CF5-A35B-BE9814CE25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93CA13-4219-4998-AFA3-426578787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77FFC-21E3-4AC2-AF65-0E25682414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B570B5-FF0B-40AA-B4CA-487982204D7F}"/>
              </a:ext>
            </a:extLst>
          </p:cNvPr>
          <p:cNvSpPr>
            <a:spLocks noGrp="1"/>
          </p:cNvSpPr>
          <p:nvPr>
            <p:ph type="dt" sz="half" idx="10"/>
          </p:nvPr>
        </p:nvSpPr>
        <p:spPr/>
        <p:txBody>
          <a:bodyPr/>
          <a:lstStyle/>
          <a:p>
            <a:fld id="{DE582256-55FA-451F-93FB-88E988DEC9C7}" type="datetimeFigureOut">
              <a:rPr lang="en-US" smtClean="0"/>
              <a:t>8/13/2025</a:t>
            </a:fld>
            <a:endParaRPr lang="en-US"/>
          </a:p>
        </p:txBody>
      </p:sp>
      <p:sp>
        <p:nvSpPr>
          <p:cNvPr id="6" name="Footer Placeholder 5">
            <a:extLst>
              <a:ext uri="{FF2B5EF4-FFF2-40B4-BE49-F238E27FC236}">
                <a16:creationId xmlns:a16="http://schemas.microsoft.com/office/drawing/2014/main" id="{3CDAF257-37C4-4811-B644-48CB8D14E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FBCC2-7C01-42DE-B74A-690BC5286AE6}"/>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28988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C120-3DDA-470D-B6E7-CBB90A3306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A72B4-F79E-43CC-98C0-4BA500E49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F22C9F-3CBA-4D82-BFD1-FD3CFB35A1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48EEDA-5388-4897-8AB6-59DB458301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3B4BFE-61C2-469A-A18A-4E4FE59E5C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26DEE7-4A53-40DE-ADE8-14150937516C}"/>
              </a:ext>
            </a:extLst>
          </p:cNvPr>
          <p:cNvSpPr>
            <a:spLocks noGrp="1"/>
          </p:cNvSpPr>
          <p:nvPr>
            <p:ph type="dt" sz="half" idx="10"/>
          </p:nvPr>
        </p:nvSpPr>
        <p:spPr/>
        <p:txBody>
          <a:bodyPr/>
          <a:lstStyle/>
          <a:p>
            <a:fld id="{DE582256-55FA-451F-93FB-88E988DEC9C7}" type="datetimeFigureOut">
              <a:rPr lang="en-US" smtClean="0"/>
              <a:t>8/13/2025</a:t>
            </a:fld>
            <a:endParaRPr lang="en-US"/>
          </a:p>
        </p:txBody>
      </p:sp>
      <p:sp>
        <p:nvSpPr>
          <p:cNvPr id="8" name="Footer Placeholder 7">
            <a:extLst>
              <a:ext uri="{FF2B5EF4-FFF2-40B4-BE49-F238E27FC236}">
                <a16:creationId xmlns:a16="http://schemas.microsoft.com/office/drawing/2014/main" id="{33CE5230-1B9F-4F4A-9F68-C583731F7A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19BC35-3CB5-4035-B8E6-75D0DA3650F3}"/>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82375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C3D8-6340-4C93-9A62-164124BB20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B88D7F-B377-4C34-AD67-A15F10ADEE79}"/>
              </a:ext>
            </a:extLst>
          </p:cNvPr>
          <p:cNvSpPr>
            <a:spLocks noGrp="1"/>
          </p:cNvSpPr>
          <p:nvPr>
            <p:ph type="dt" sz="half" idx="10"/>
          </p:nvPr>
        </p:nvSpPr>
        <p:spPr/>
        <p:txBody>
          <a:bodyPr/>
          <a:lstStyle/>
          <a:p>
            <a:fld id="{DE582256-55FA-451F-93FB-88E988DEC9C7}" type="datetimeFigureOut">
              <a:rPr lang="en-US" smtClean="0"/>
              <a:t>8/13/2025</a:t>
            </a:fld>
            <a:endParaRPr lang="en-US"/>
          </a:p>
        </p:txBody>
      </p:sp>
      <p:sp>
        <p:nvSpPr>
          <p:cNvPr id="4" name="Footer Placeholder 3">
            <a:extLst>
              <a:ext uri="{FF2B5EF4-FFF2-40B4-BE49-F238E27FC236}">
                <a16:creationId xmlns:a16="http://schemas.microsoft.com/office/drawing/2014/main" id="{DE607CCD-B1AE-4646-8C29-570641E025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17BEBA-EDD5-49CF-B181-8900686CA85E}"/>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54023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0CD88B-5615-4CC9-A71C-353513B0D1EF}"/>
              </a:ext>
            </a:extLst>
          </p:cNvPr>
          <p:cNvSpPr>
            <a:spLocks noGrp="1"/>
          </p:cNvSpPr>
          <p:nvPr>
            <p:ph type="dt" sz="half" idx="10"/>
          </p:nvPr>
        </p:nvSpPr>
        <p:spPr/>
        <p:txBody>
          <a:bodyPr/>
          <a:lstStyle/>
          <a:p>
            <a:fld id="{DE582256-55FA-451F-93FB-88E988DEC9C7}" type="datetimeFigureOut">
              <a:rPr lang="en-US" smtClean="0"/>
              <a:t>8/13/2025</a:t>
            </a:fld>
            <a:endParaRPr lang="en-US"/>
          </a:p>
        </p:txBody>
      </p:sp>
      <p:sp>
        <p:nvSpPr>
          <p:cNvPr id="3" name="Footer Placeholder 2">
            <a:extLst>
              <a:ext uri="{FF2B5EF4-FFF2-40B4-BE49-F238E27FC236}">
                <a16:creationId xmlns:a16="http://schemas.microsoft.com/office/drawing/2014/main" id="{851E0A1C-1FB5-4554-8602-D1F2130CBB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E4AA65-CD4A-4A63-B8A7-A75D7859F2BE}"/>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730334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0E54-EB34-4EBB-9E0A-00ACE48A66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F708DC-EB97-4A4A-97F0-0329683F17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FAEFE-AE22-4D40-B61A-8A05A9F5D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247BF2-1A9A-40C4-8F32-733F0D82E103}"/>
              </a:ext>
            </a:extLst>
          </p:cNvPr>
          <p:cNvSpPr>
            <a:spLocks noGrp="1"/>
          </p:cNvSpPr>
          <p:nvPr>
            <p:ph type="dt" sz="half" idx="10"/>
          </p:nvPr>
        </p:nvSpPr>
        <p:spPr/>
        <p:txBody>
          <a:bodyPr/>
          <a:lstStyle/>
          <a:p>
            <a:fld id="{DE582256-55FA-451F-93FB-88E988DEC9C7}" type="datetimeFigureOut">
              <a:rPr lang="en-US" smtClean="0"/>
              <a:t>8/13/2025</a:t>
            </a:fld>
            <a:endParaRPr lang="en-US"/>
          </a:p>
        </p:txBody>
      </p:sp>
      <p:sp>
        <p:nvSpPr>
          <p:cNvPr id="6" name="Footer Placeholder 5">
            <a:extLst>
              <a:ext uri="{FF2B5EF4-FFF2-40B4-BE49-F238E27FC236}">
                <a16:creationId xmlns:a16="http://schemas.microsoft.com/office/drawing/2014/main" id="{329A9BA3-CBDC-47E7-9EA9-F3295966E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E6E58F-791A-4CC7-AF72-D0A1CCAC344F}"/>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2480917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8584-4760-4F4B-BE73-A3F079685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26DCC-4CD7-4D49-B8A5-76160F4E79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425352-5B08-4508-86AB-ECCA00CB4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23ED5-5A47-46E0-B7BC-5E107981F8A5}"/>
              </a:ext>
            </a:extLst>
          </p:cNvPr>
          <p:cNvSpPr>
            <a:spLocks noGrp="1"/>
          </p:cNvSpPr>
          <p:nvPr>
            <p:ph type="dt" sz="half" idx="10"/>
          </p:nvPr>
        </p:nvSpPr>
        <p:spPr/>
        <p:txBody>
          <a:bodyPr/>
          <a:lstStyle/>
          <a:p>
            <a:fld id="{DE582256-55FA-451F-93FB-88E988DEC9C7}" type="datetimeFigureOut">
              <a:rPr lang="en-US" smtClean="0"/>
              <a:t>8/13/2025</a:t>
            </a:fld>
            <a:endParaRPr lang="en-US"/>
          </a:p>
        </p:txBody>
      </p:sp>
      <p:sp>
        <p:nvSpPr>
          <p:cNvPr id="6" name="Footer Placeholder 5">
            <a:extLst>
              <a:ext uri="{FF2B5EF4-FFF2-40B4-BE49-F238E27FC236}">
                <a16:creationId xmlns:a16="http://schemas.microsoft.com/office/drawing/2014/main" id="{07098DBD-7F0F-4107-963D-50D4BEE8F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BCC2FC-8F0C-4253-810A-FE82CDA8B29E}"/>
              </a:ext>
            </a:extLst>
          </p:cNvPr>
          <p:cNvSpPr>
            <a:spLocks noGrp="1"/>
          </p:cNvSpPr>
          <p:nvPr>
            <p:ph type="sldNum" sz="quarter" idx="12"/>
          </p:nvPr>
        </p:nvSpPr>
        <p:spPr/>
        <p:txBody>
          <a:bodyPr/>
          <a:lstStyle/>
          <a:p>
            <a:fld id="{DC138757-C810-4CB4-A1D3-0CA82181B853}" type="slidenum">
              <a:rPr lang="en-US" smtClean="0"/>
              <a:t>‹#›</a:t>
            </a:fld>
            <a:endParaRPr lang="en-US"/>
          </a:p>
        </p:txBody>
      </p:sp>
    </p:spTree>
    <p:extLst>
      <p:ext uri="{BB962C8B-B14F-4D97-AF65-F5344CB8AC3E}">
        <p14:creationId xmlns:p14="http://schemas.microsoft.com/office/powerpoint/2010/main" val="196602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189E3-CD51-464F-BAEB-13676AF79B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B0FEFE-38A7-4DF0-A3F6-FF7BB4CB6F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392EB-4971-490C-98CD-D5A605B997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82256-55FA-451F-93FB-88E988DEC9C7}" type="datetimeFigureOut">
              <a:rPr lang="en-US" smtClean="0"/>
              <a:t>8/13/2025</a:t>
            </a:fld>
            <a:endParaRPr lang="en-US"/>
          </a:p>
        </p:txBody>
      </p:sp>
      <p:sp>
        <p:nvSpPr>
          <p:cNvPr id="5" name="Footer Placeholder 4">
            <a:extLst>
              <a:ext uri="{FF2B5EF4-FFF2-40B4-BE49-F238E27FC236}">
                <a16:creationId xmlns:a16="http://schemas.microsoft.com/office/drawing/2014/main" id="{7E97F268-97DD-45FF-93B9-6B87DB81FC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592768-CF0B-4C20-996E-5D9AB6D95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38757-C810-4CB4-A1D3-0CA82181B853}" type="slidenum">
              <a:rPr lang="en-US" smtClean="0"/>
              <a:t>‹#›</a:t>
            </a:fld>
            <a:endParaRPr lang="en-US"/>
          </a:p>
        </p:txBody>
      </p:sp>
    </p:spTree>
    <p:extLst>
      <p:ext uri="{BB962C8B-B14F-4D97-AF65-F5344CB8AC3E}">
        <p14:creationId xmlns:p14="http://schemas.microsoft.com/office/powerpoint/2010/main" val="2845604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9D5796-9D98-46D9-927A-5AA9B04EA7D1}"/>
              </a:ext>
            </a:extLst>
          </p:cNvPr>
          <p:cNvGrpSpPr/>
          <p:nvPr/>
        </p:nvGrpSpPr>
        <p:grpSpPr>
          <a:xfrm>
            <a:off x="4893518" y="-9525"/>
            <a:ext cx="7378045" cy="6858000"/>
            <a:chOff x="4893518" y="-9525"/>
            <a:chExt cx="7378045" cy="6858000"/>
          </a:xfrm>
        </p:grpSpPr>
        <p:sp>
          <p:nvSpPr>
            <p:cNvPr id="3" name="Right Triangle 2">
              <a:extLst>
                <a:ext uri="{FF2B5EF4-FFF2-40B4-BE49-F238E27FC236}">
                  <a16:creationId xmlns:a16="http://schemas.microsoft.com/office/drawing/2014/main" id="{CB41578B-F75C-4E1A-869E-7278055ED2B7}"/>
                </a:ext>
              </a:extLst>
            </p:cNvPr>
            <p:cNvSpPr/>
            <p:nvPr/>
          </p:nvSpPr>
          <p:spPr>
            <a:xfrm flipH="1">
              <a:off x="4893518" y="-9525"/>
              <a:ext cx="6725802"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384437-42D2-4DD2-BF19-9342EDBFA0E3}"/>
                </a:ext>
              </a:extLst>
            </p:cNvPr>
            <p:cNvSpPr/>
            <p:nvPr/>
          </p:nvSpPr>
          <p:spPr>
            <a:xfrm flipH="1" flipV="1">
              <a:off x="11619320" y="-9525"/>
              <a:ext cx="6522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ight Triangle 9">
            <a:extLst>
              <a:ext uri="{FF2B5EF4-FFF2-40B4-BE49-F238E27FC236}">
                <a16:creationId xmlns:a16="http://schemas.microsoft.com/office/drawing/2014/main" id="{2616B0CD-C6BA-4584-B3F9-9F244D4B44A6}"/>
              </a:ext>
            </a:extLst>
          </p:cNvPr>
          <p:cNvSpPr/>
          <p:nvPr/>
        </p:nvSpPr>
        <p:spPr>
          <a:xfrm>
            <a:off x="9843797" y="1089602"/>
            <a:ext cx="1647321" cy="646324"/>
          </a:xfrm>
          <a:prstGeom prst="rtTriangle">
            <a:avLst/>
          </a:prstGeom>
          <a:solidFill>
            <a:srgbClr val="C00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A546E76-6ED4-46B6-A71C-B5BD84DE9183}"/>
              </a:ext>
            </a:extLst>
          </p:cNvPr>
          <p:cNvGrpSpPr/>
          <p:nvPr/>
        </p:nvGrpSpPr>
        <p:grpSpPr>
          <a:xfrm>
            <a:off x="1" y="0"/>
            <a:ext cx="11588619" cy="6858000"/>
            <a:chOff x="1" y="0"/>
            <a:chExt cx="11588619" cy="6858000"/>
          </a:xfrm>
        </p:grpSpPr>
        <p:sp>
          <p:nvSpPr>
            <p:cNvPr id="8" name="Right Triangle 7">
              <a:extLst>
                <a:ext uri="{FF2B5EF4-FFF2-40B4-BE49-F238E27FC236}">
                  <a16:creationId xmlns:a16="http://schemas.microsoft.com/office/drawing/2014/main" id="{AEA7760A-77AE-4BBA-8B47-D2712F584082}"/>
                </a:ext>
              </a:extLst>
            </p:cNvPr>
            <p:cNvSpPr/>
            <p:nvPr/>
          </p:nvSpPr>
          <p:spPr>
            <a:xfrm flipV="1">
              <a:off x="4917233" y="0"/>
              <a:ext cx="6671387" cy="6858000"/>
            </a:xfrm>
            <a:prstGeom prst="rtTriangle">
              <a:avLst/>
            </a:prstGeom>
            <a:solidFill>
              <a:srgbClr val="FFD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46F713A-30F3-4E1B-956A-2345228452AD}"/>
                </a:ext>
              </a:extLst>
            </p:cNvPr>
            <p:cNvSpPr/>
            <p:nvPr/>
          </p:nvSpPr>
          <p:spPr>
            <a:xfrm>
              <a:off x="1" y="0"/>
              <a:ext cx="4926564" cy="6858000"/>
            </a:xfrm>
            <a:prstGeom prst="rect">
              <a:avLst/>
            </a:prstGeom>
            <a:solidFill>
              <a:srgbClr val="FFD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ight Triangle 4">
            <a:extLst>
              <a:ext uri="{FF2B5EF4-FFF2-40B4-BE49-F238E27FC236}">
                <a16:creationId xmlns:a16="http://schemas.microsoft.com/office/drawing/2014/main" id="{D209B6A6-66A3-49E0-90FD-8A2CE72F3BFB}"/>
              </a:ext>
            </a:extLst>
          </p:cNvPr>
          <p:cNvSpPr/>
          <p:nvPr/>
        </p:nvSpPr>
        <p:spPr>
          <a:xfrm flipH="1" flipV="1">
            <a:off x="5242181" y="6163551"/>
            <a:ext cx="669142" cy="327056"/>
          </a:xfrm>
          <a:prstGeom prst="rtTriangle">
            <a:avLst/>
          </a:prstGeom>
          <a:solidFill>
            <a:srgbClr val="415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A1A5B901-2735-499D-A1D7-46497AC07D4F}"/>
              </a:ext>
            </a:extLst>
          </p:cNvPr>
          <p:cNvSpPr/>
          <p:nvPr/>
        </p:nvSpPr>
        <p:spPr>
          <a:xfrm flipV="1">
            <a:off x="8204286" y="1726907"/>
            <a:ext cx="3286832" cy="3402854"/>
          </a:xfrm>
          <a:prstGeom prst="rtTriangle">
            <a:avLst/>
          </a:prstGeom>
          <a:solidFill>
            <a:srgbClr val="FF4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616682-8597-4947-B6AA-7F0B745D9F63}"/>
              </a:ext>
            </a:extLst>
          </p:cNvPr>
          <p:cNvSpPr/>
          <p:nvPr/>
        </p:nvSpPr>
        <p:spPr>
          <a:xfrm>
            <a:off x="-48640" y="1726907"/>
            <a:ext cx="8252926" cy="3402854"/>
          </a:xfrm>
          <a:prstGeom prst="rect">
            <a:avLst/>
          </a:prstGeom>
          <a:solidFill>
            <a:srgbClr val="FF4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4626DD9E-233E-438A-A6FC-E29E95EF0385}"/>
              </a:ext>
            </a:extLst>
          </p:cNvPr>
          <p:cNvSpPr/>
          <p:nvPr/>
        </p:nvSpPr>
        <p:spPr>
          <a:xfrm flipH="1">
            <a:off x="5221792" y="5627393"/>
            <a:ext cx="902733" cy="92144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11525B5E-4B11-401A-9203-564F7033E1E1}"/>
              </a:ext>
            </a:extLst>
          </p:cNvPr>
          <p:cNvSpPr/>
          <p:nvPr/>
        </p:nvSpPr>
        <p:spPr>
          <a:xfrm flipH="1">
            <a:off x="5249107" y="5483693"/>
            <a:ext cx="669143" cy="683013"/>
          </a:xfrm>
          <a:prstGeom prst="rtTriangle">
            <a:avLst/>
          </a:prstGeom>
          <a:solidFill>
            <a:srgbClr val="C1C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3F52225-A93D-4F6D-A201-09FC6EF08390}"/>
              </a:ext>
            </a:extLst>
          </p:cNvPr>
          <p:cNvSpPr txBox="1"/>
          <p:nvPr/>
        </p:nvSpPr>
        <p:spPr>
          <a:xfrm>
            <a:off x="-33782" y="2768357"/>
            <a:ext cx="9355063" cy="1754326"/>
          </a:xfrm>
          <a:prstGeom prst="rect">
            <a:avLst/>
          </a:prstGeom>
          <a:noFill/>
        </p:spPr>
        <p:txBody>
          <a:bodyPr wrap="square">
            <a:spAutoFit/>
          </a:bodyPr>
          <a:lstStyle/>
          <a:p>
            <a:pPr algn="ctr"/>
            <a:r>
              <a:rPr lang="en-US" sz="5400" b="1" dirty="0">
                <a:solidFill>
                  <a:schemeClr val="bg1"/>
                </a:solidFill>
                <a:latin typeface="TH Niramit AS" panose="02000506000000020004" pitchFamily="2" charset="-34"/>
                <a:cs typeface="TH Niramit AS" panose="02000506000000020004" pitchFamily="2" charset="-34"/>
              </a:rPr>
              <a:t>Research for Educational Administration Development</a:t>
            </a:r>
            <a:endParaRPr lang="th-TH" sz="5400" b="1" dirty="0">
              <a:solidFill>
                <a:schemeClr val="bg1"/>
              </a:solidFill>
              <a:latin typeface="TH Niramit AS" panose="02000506000000020004" pitchFamily="2" charset="-34"/>
              <a:cs typeface="TH Niramit AS" panose="02000506000000020004" pitchFamily="2" charset="-34"/>
            </a:endParaRPr>
          </a:p>
        </p:txBody>
      </p:sp>
      <p:cxnSp>
        <p:nvCxnSpPr>
          <p:cNvPr id="11" name="Straight Connector 10">
            <a:extLst>
              <a:ext uri="{FF2B5EF4-FFF2-40B4-BE49-F238E27FC236}">
                <a16:creationId xmlns:a16="http://schemas.microsoft.com/office/drawing/2014/main" id="{AA71B743-574D-4F9C-A154-95CD3CB22019}"/>
              </a:ext>
            </a:extLst>
          </p:cNvPr>
          <p:cNvCxnSpPr/>
          <p:nvPr/>
        </p:nvCxnSpPr>
        <p:spPr>
          <a:xfrm>
            <a:off x="1658855" y="280985"/>
            <a:ext cx="0" cy="111967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78AFABE-29B8-4149-953A-9ACB237BC850}"/>
              </a:ext>
            </a:extLst>
          </p:cNvPr>
          <p:cNvSpPr txBox="1"/>
          <p:nvPr/>
        </p:nvSpPr>
        <p:spPr>
          <a:xfrm>
            <a:off x="1724696" y="446250"/>
            <a:ext cx="8819371" cy="830997"/>
          </a:xfrm>
          <a:prstGeom prst="rect">
            <a:avLst/>
          </a:prstGeom>
          <a:noFill/>
        </p:spPr>
        <p:txBody>
          <a:bodyPr wrap="square">
            <a:spAutoFit/>
          </a:bodyPr>
          <a:lstStyle/>
          <a:p>
            <a:r>
              <a:rPr lang="en-US" sz="4800" b="1" dirty="0">
                <a:solidFill>
                  <a:schemeClr val="bg1">
                    <a:lumMod val="65000"/>
                  </a:schemeClr>
                </a:solidFill>
                <a:latin typeface="Agency FB" panose="020B0503020202020204" pitchFamily="34" charset="0"/>
              </a:rPr>
              <a:t>SUAN SUNANDHA RAJABHAT UNIVERSITY</a:t>
            </a:r>
          </a:p>
        </p:txBody>
      </p:sp>
      <p:pic>
        <p:nvPicPr>
          <p:cNvPr id="27" name="Picture 2" descr="มหาวิทยาลัยราชภัฏสวนสุนันทา - วิกิพีเดีย">
            <a:extLst>
              <a:ext uri="{FF2B5EF4-FFF2-40B4-BE49-F238E27FC236}">
                <a16:creationId xmlns:a16="http://schemas.microsoft.com/office/drawing/2014/main" id="{2EF4E2E4-23B8-47B8-BBC6-831EDFD6A67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1053" y="147023"/>
            <a:ext cx="1078559" cy="1382882"/>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3CE7522F-A775-4A47-A35D-2BEACE1D2F45}"/>
              </a:ext>
            </a:extLst>
          </p:cNvPr>
          <p:cNvSpPr/>
          <p:nvPr/>
        </p:nvSpPr>
        <p:spPr>
          <a:xfrm>
            <a:off x="5911323" y="5495709"/>
            <a:ext cx="6360240" cy="673286"/>
          </a:xfrm>
          <a:prstGeom prst="rect">
            <a:avLst/>
          </a:prstGeom>
          <a:solidFill>
            <a:srgbClr val="C1C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ED3593BC-3A7C-4A51-BE6B-E689FF1E369A}"/>
              </a:ext>
            </a:extLst>
          </p:cNvPr>
          <p:cNvSpPr/>
          <p:nvPr/>
        </p:nvSpPr>
        <p:spPr>
          <a:xfrm>
            <a:off x="220944" y="2004541"/>
            <a:ext cx="3191238" cy="534058"/>
          </a:xfrm>
          <a:prstGeom prst="parallelogram">
            <a:avLst>
              <a:gd name="adj" fmla="val 40864"/>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A5D74011-FFE4-4C33-992D-BC11E41B81F7}"/>
              </a:ext>
            </a:extLst>
          </p:cNvPr>
          <p:cNvSpPr/>
          <p:nvPr/>
        </p:nvSpPr>
        <p:spPr>
          <a:xfrm>
            <a:off x="88189" y="1912035"/>
            <a:ext cx="3191238" cy="534058"/>
          </a:xfrm>
          <a:prstGeom prst="parallelogram">
            <a:avLst>
              <a:gd name="adj" fmla="val 4086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7A3F8D2-72AC-4112-842B-7BE30B880C88}"/>
              </a:ext>
            </a:extLst>
          </p:cNvPr>
          <p:cNvSpPr txBox="1"/>
          <p:nvPr/>
        </p:nvSpPr>
        <p:spPr>
          <a:xfrm>
            <a:off x="755688" y="1829526"/>
            <a:ext cx="1847553" cy="769441"/>
          </a:xfrm>
          <a:prstGeom prst="rect">
            <a:avLst/>
          </a:prstGeom>
          <a:noFill/>
        </p:spPr>
        <p:txBody>
          <a:bodyPr wrap="square">
            <a:spAutoFit/>
          </a:bodyPr>
          <a:lstStyle/>
          <a:p>
            <a:pPr algn="ctr"/>
            <a:r>
              <a:rPr lang="en-US" sz="4400" b="1" dirty="0">
                <a:solidFill>
                  <a:schemeClr val="bg1"/>
                </a:solidFill>
                <a:latin typeface="TH Niramit AS" panose="02000506000000020004" pitchFamily="2" charset="-34"/>
                <a:cs typeface="TH Niramit AS" panose="02000506000000020004" pitchFamily="2" charset="-34"/>
              </a:rPr>
              <a:t>Week 5</a:t>
            </a:r>
          </a:p>
        </p:txBody>
      </p:sp>
      <p:sp>
        <p:nvSpPr>
          <p:cNvPr id="35" name="TextBox 34">
            <a:extLst>
              <a:ext uri="{FF2B5EF4-FFF2-40B4-BE49-F238E27FC236}">
                <a16:creationId xmlns:a16="http://schemas.microsoft.com/office/drawing/2014/main" id="{01C5E6E4-B1AD-4F77-A497-9158EB59B791}"/>
              </a:ext>
            </a:extLst>
          </p:cNvPr>
          <p:cNvSpPr txBox="1"/>
          <p:nvPr/>
        </p:nvSpPr>
        <p:spPr>
          <a:xfrm>
            <a:off x="5346441" y="5339410"/>
            <a:ext cx="7354330" cy="830997"/>
          </a:xfrm>
          <a:prstGeom prst="rect">
            <a:avLst/>
          </a:prstGeom>
          <a:noFill/>
        </p:spPr>
        <p:txBody>
          <a:bodyPr wrap="square">
            <a:spAutoFit/>
          </a:bodyPr>
          <a:lstStyle/>
          <a:p>
            <a:pPr algn="ctr"/>
            <a:r>
              <a:rPr lang="en-US" sz="4800" b="1" dirty="0" err="1">
                <a:solidFill>
                  <a:srgbClr val="002060"/>
                </a:solidFill>
                <a:latin typeface="TH SarabunPSK" panose="020B0500040200020003" pitchFamily="34" charset="-34"/>
                <a:cs typeface="TH SarabunPSK" panose="020B0500040200020003" pitchFamily="34" charset="-34"/>
              </a:rPr>
              <a:t>Assoc.Prof.Dr.Nuntiya</a:t>
            </a:r>
            <a:r>
              <a:rPr lang="en-US" sz="4800" b="1" dirty="0">
                <a:solidFill>
                  <a:srgbClr val="002060"/>
                </a:solidFill>
                <a:latin typeface="TH SarabunPSK" panose="020B0500040200020003" pitchFamily="34" charset="-34"/>
                <a:cs typeface="TH SarabunPSK" panose="020B0500040200020003" pitchFamily="34" charset="-34"/>
              </a:rPr>
              <a:t> </a:t>
            </a:r>
            <a:r>
              <a:rPr lang="en-US" sz="4800" b="1" dirty="0" err="1">
                <a:solidFill>
                  <a:srgbClr val="002060"/>
                </a:solidFill>
                <a:latin typeface="TH SarabunPSK" panose="020B0500040200020003" pitchFamily="34" charset="-34"/>
                <a:cs typeface="TH SarabunPSK" panose="020B0500040200020003" pitchFamily="34" charset="-34"/>
              </a:rPr>
              <a:t>Noichun</a:t>
            </a:r>
            <a:endParaRPr lang="en-US" sz="4800" b="1" dirty="0">
              <a:solidFill>
                <a:srgbClr val="00206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324795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71841270-C708-4381-A09C-98C9AF699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335" y="1704373"/>
            <a:ext cx="4348061" cy="4348061"/>
          </a:xfrm>
          <a:prstGeom prst="rect">
            <a:avLst/>
          </a:prstGeom>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560723" y="936150"/>
            <a:ext cx="11321511" cy="584775"/>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Presentation of data allows schools to open communication channels with parents.</a:t>
            </a:r>
          </a:p>
        </p:txBody>
      </p:sp>
      <p:cxnSp>
        <p:nvCxnSpPr>
          <p:cNvPr id="3" name="Straight Connector 2">
            <a:extLst>
              <a:ext uri="{FF2B5EF4-FFF2-40B4-BE49-F238E27FC236}">
                <a16:creationId xmlns:a16="http://schemas.microsoft.com/office/drawing/2014/main" id="{F5ECBEB2-EC12-48E0-B797-11EFE37397A6}"/>
              </a:ext>
            </a:extLst>
          </p:cNvPr>
          <p:cNvCxnSpPr/>
          <p:nvPr/>
        </p:nvCxnSpPr>
        <p:spPr>
          <a:xfrm>
            <a:off x="464487" y="1794541"/>
            <a:ext cx="11230909" cy="0"/>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4BED757-49C3-47C2-87D2-B625973F505A}"/>
              </a:ext>
            </a:extLst>
          </p:cNvPr>
          <p:cNvSpPr txBox="1"/>
          <p:nvPr/>
        </p:nvSpPr>
        <p:spPr>
          <a:xfrm>
            <a:off x="560722" y="2011296"/>
            <a:ext cx="6483890" cy="3539430"/>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Having robust systems, policies and procedures in place ensures that teaching and learning flows as smoothly as possible. Crucial information such as assessment results, pastoral data and lesson observations informs tailored teaching strategies to help children achieve as highly as possible.</a:t>
            </a:r>
          </a:p>
        </p:txBody>
      </p:sp>
    </p:spTree>
    <p:extLst>
      <p:ext uri="{BB962C8B-B14F-4D97-AF65-F5344CB8AC3E}">
        <p14:creationId xmlns:p14="http://schemas.microsoft.com/office/powerpoint/2010/main" val="1789044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4765653" y="1306442"/>
            <a:ext cx="6337987" cy="4031873"/>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Administrators ensure data is entered in a timely manner, presented to teachers in an easy-to-use fashion and combine different datasets into one effective plan. This allows teachers to focus on their lessons and </a:t>
            </a:r>
            <a:r>
              <a:rPr lang="en-US" sz="3200" b="1" dirty="0" err="1">
                <a:solidFill>
                  <a:srgbClr val="000000"/>
                </a:solidFill>
                <a:latin typeface="TH Niramit AS" panose="02000506000000020004" pitchFamily="2" charset="-34"/>
                <a:cs typeface="TH Niramit AS" panose="02000506000000020004" pitchFamily="2" charset="-34"/>
              </a:rPr>
              <a:t>prioritise</a:t>
            </a:r>
            <a:r>
              <a:rPr lang="en-US" sz="3200" b="1" dirty="0">
                <a:solidFill>
                  <a:srgbClr val="000000"/>
                </a:solidFill>
                <a:latin typeface="TH Niramit AS" panose="02000506000000020004" pitchFamily="2" charset="-34"/>
                <a:cs typeface="TH Niramit AS" panose="02000506000000020004" pitchFamily="2" charset="-34"/>
              </a:rPr>
              <a:t> student achievement, instead of getting tied up with the administrative load required to access such important information.</a:t>
            </a:r>
            <a:endParaRPr lang="en-US" sz="3200" b="1" dirty="0">
              <a:latin typeface="TH Niramit AS" panose="02000506000000020004" pitchFamily="2" charset="-34"/>
              <a:cs typeface="TH Niramit AS" panose="02000506000000020004" pitchFamily="2" charset="-34"/>
            </a:endParaRPr>
          </a:p>
        </p:txBody>
      </p:sp>
      <p:pic>
        <p:nvPicPr>
          <p:cNvPr id="3" name="Picture 2" descr="A group of people on a stage&#10;&#10;Description automatically generated">
            <a:extLst>
              <a:ext uri="{FF2B5EF4-FFF2-40B4-BE49-F238E27FC236}">
                <a16:creationId xmlns:a16="http://schemas.microsoft.com/office/drawing/2014/main" id="{44746512-3F95-4E7B-8761-65A96F189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20318"/>
            <a:ext cx="4912468" cy="4912468"/>
          </a:xfrm>
          <a:prstGeom prst="rect">
            <a:avLst/>
          </a:prstGeom>
        </p:spPr>
      </p:pic>
    </p:spTree>
    <p:extLst>
      <p:ext uri="{BB962C8B-B14F-4D97-AF65-F5344CB8AC3E}">
        <p14:creationId xmlns:p14="http://schemas.microsoft.com/office/powerpoint/2010/main" val="2709577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886624" y="1233118"/>
            <a:ext cx="10217016" cy="3539430"/>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The collection and appropriate presentation of data allows schools to open communication channels with parents, giving them an understanding of their child's academic progress so that they can engage in useful conversations with teachers to support their child's progress. Similarly, presenting academic data appropriately to students helps them to be a part of their learning strategy and goal setting, supported by the experience of their teachers.</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111960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67B5728-5499-4564-A9B8-B44C0651AE8B}"/>
              </a:ext>
            </a:extLst>
          </p:cNvPr>
          <p:cNvSpPr/>
          <p:nvPr/>
        </p:nvSpPr>
        <p:spPr>
          <a:xfrm>
            <a:off x="-1" y="2181467"/>
            <a:ext cx="1770357" cy="2375855"/>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1015E0E-651B-4725-ADD9-1B39128E1CBA}"/>
              </a:ext>
            </a:extLst>
          </p:cNvPr>
          <p:cNvGrpSpPr/>
          <p:nvPr/>
        </p:nvGrpSpPr>
        <p:grpSpPr>
          <a:xfrm>
            <a:off x="1298091" y="1847262"/>
            <a:ext cx="8850087" cy="2380823"/>
            <a:chOff x="0" y="2944761"/>
            <a:chExt cx="8453534" cy="491613"/>
          </a:xfrm>
          <a:solidFill>
            <a:srgbClr val="FF99CC"/>
          </a:solidFill>
        </p:grpSpPr>
        <p:sp>
          <p:nvSpPr>
            <p:cNvPr id="27" name="Rectangle 26">
              <a:extLst>
                <a:ext uri="{FF2B5EF4-FFF2-40B4-BE49-F238E27FC236}">
                  <a16:creationId xmlns:a16="http://schemas.microsoft.com/office/drawing/2014/main" id="{BC0B66CC-BFEF-44B7-9D9A-C801478515EF}"/>
                </a:ext>
              </a:extLst>
            </p:cNvPr>
            <p:cNvSpPr/>
            <p:nvPr/>
          </p:nvSpPr>
          <p:spPr>
            <a:xfrm>
              <a:off x="0" y="2944761"/>
              <a:ext cx="7400434"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B453A479-7670-453F-AB20-71AD01CF7FAB}"/>
                </a:ext>
              </a:extLst>
            </p:cNvPr>
            <p:cNvSpPr/>
            <p:nvPr/>
          </p:nvSpPr>
          <p:spPr>
            <a:xfrm flipV="1">
              <a:off x="7400433" y="2944761"/>
              <a:ext cx="1053101" cy="4916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ight Triangle 28">
            <a:extLst>
              <a:ext uri="{FF2B5EF4-FFF2-40B4-BE49-F238E27FC236}">
                <a16:creationId xmlns:a16="http://schemas.microsoft.com/office/drawing/2014/main" id="{DB4585C1-F0BC-41EE-85C1-E6FBEF884B9C}"/>
              </a:ext>
            </a:extLst>
          </p:cNvPr>
          <p:cNvSpPr/>
          <p:nvPr/>
        </p:nvSpPr>
        <p:spPr>
          <a:xfrm flipH="1" flipV="1">
            <a:off x="1298091" y="4228084"/>
            <a:ext cx="472266" cy="329236"/>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58" name="TextBox 57">
            <a:extLst>
              <a:ext uri="{FF2B5EF4-FFF2-40B4-BE49-F238E27FC236}">
                <a16:creationId xmlns:a16="http://schemas.microsoft.com/office/drawing/2014/main" id="{EAE97714-F33D-410C-AF01-F9F5CC3330EF}"/>
              </a:ext>
            </a:extLst>
          </p:cNvPr>
          <p:cNvSpPr txBox="1"/>
          <p:nvPr/>
        </p:nvSpPr>
        <p:spPr>
          <a:xfrm>
            <a:off x="1372738" y="2123116"/>
            <a:ext cx="7930157" cy="1938992"/>
          </a:xfrm>
          <a:prstGeom prst="rect">
            <a:avLst/>
          </a:prstGeom>
          <a:noFill/>
        </p:spPr>
        <p:txBody>
          <a:bodyPr wrap="square" rtlCol="0">
            <a:spAutoFit/>
          </a:bodyPr>
          <a:lstStyle/>
          <a:p>
            <a:pPr algn="ctr"/>
            <a:r>
              <a:rPr lang="en-US" sz="6000" b="1" dirty="0">
                <a:solidFill>
                  <a:schemeClr val="bg1"/>
                </a:solidFill>
                <a:latin typeface="TH SarabunPSK" panose="020B0500040200020003" pitchFamily="34" charset="-34"/>
                <a:cs typeface="TH SarabunPSK" panose="020B0500040200020003" pitchFamily="34" charset="-34"/>
              </a:rPr>
              <a:t>2. Administration Promotes Accountability</a:t>
            </a:r>
          </a:p>
        </p:txBody>
      </p:sp>
      <p:sp>
        <p:nvSpPr>
          <p:cNvPr id="9" name="Parallelogram 8">
            <a:extLst>
              <a:ext uri="{FF2B5EF4-FFF2-40B4-BE49-F238E27FC236}">
                <a16:creationId xmlns:a16="http://schemas.microsoft.com/office/drawing/2014/main" id="{2732DBD9-C902-4A4F-AFC3-771B4DBF0788}"/>
              </a:ext>
            </a:extLst>
          </p:cNvPr>
          <p:cNvSpPr/>
          <p:nvPr/>
        </p:nvSpPr>
        <p:spPr>
          <a:xfrm>
            <a:off x="9181044" y="1847262"/>
            <a:ext cx="1416198" cy="2380822"/>
          </a:xfrm>
          <a:prstGeom prst="parallelogram">
            <a:avLst>
              <a:gd name="adj" fmla="val 75788"/>
            </a:avLst>
          </a:prstGeom>
          <a:solidFill>
            <a:srgbClr val="FF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2DD2957E-096F-4D16-9643-BDC38508B18F}"/>
              </a:ext>
            </a:extLst>
          </p:cNvPr>
          <p:cNvSpPr/>
          <p:nvPr/>
        </p:nvSpPr>
        <p:spPr>
          <a:xfrm>
            <a:off x="9626423" y="1856593"/>
            <a:ext cx="1416198" cy="2380822"/>
          </a:xfrm>
          <a:prstGeom prst="parallelogram">
            <a:avLst>
              <a:gd name="adj" fmla="val 75788"/>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97121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830997"/>
          </a:xfrm>
          <a:prstGeom prst="rect">
            <a:avLst/>
          </a:prstGeom>
        </p:spPr>
        <p:txBody>
          <a:bodyPr wrap="square">
            <a:spAutoFit/>
          </a:bodyPr>
          <a:lstStyle/>
          <a:p>
            <a:r>
              <a:rPr lang="en-US" sz="4800" b="1" dirty="0">
                <a:solidFill>
                  <a:srgbClr val="002060"/>
                </a:solidFill>
                <a:latin typeface="TH Niramit AS" panose="02000506000000020004" pitchFamily="2" charset="-34"/>
                <a:cs typeface="TH Niramit AS" panose="02000506000000020004" pitchFamily="2" charset="-34"/>
              </a:rPr>
              <a:t>2. Administration Promotes Accountability</a:t>
            </a:r>
          </a:p>
        </p:txBody>
      </p:sp>
      <p:sp>
        <p:nvSpPr>
          <p:cNvPr id="45" name="TextBox 44">
            <a:extLst>
              <a:ext uri="{FF2B5EF4-FFF2-40B4-BE49-F238E27FC236}">
                <a16:creationId xmlns:a16="http://schemas.microsoft.com/office/drawing/2014/main" id="{B59DD33A-7BD1-4FE7-92E6-D82C21BA8954}"/>
              </a:ext>
            </a:extLst>
          </p:cNvPr>
          <p:cNvSpPr txBox="1"/>
          <p:nvPr/>
        </p:nvSpPr>
        <p:spPr>
          <a:xfrm>
            <a:off x="1007707" y="2003833"/>
            <a:ext cx="5812972" cy="3046988"/>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Parents select a boarding school because they believe it will provide their child with the best possible education and start to their future careers. From a marketing perspective, parents are as important to school principals as the students. </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5" name="Picture 4" descr="A picture containing text&#10;&#10;Description automatically generated">
            <a:extLst>
              <a:ext uri="{FF2B5EF4-FFF2-40B4-BE49-F238E27FC236}">
                <a16:creationId xmlns:a16="http://schemas.microsoft.com/office/drawing/2014/main" id="{F4A91C76-5604-4377-9474-B3F2C2C8D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180" y="1695275"/>
            <a:ext cx="4250987" cy="4250987"/>
          </a:xfrm>
          <a:prstGeom prst="rect">
            <a:avLst/>
          </a:prstGeom>
        </p:spPr>
      </p:pic>
    </p:spTree>
    <p:extLst>
      <p:ext uri="{BB962C8B-B14F-4D97-AF65-F5344CB8AC3E}">
        <p14:creationId xmlns:p14="http://schemas.microsoft.com/office/powerpoint/2010/main" val="1473077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4765653" y="1577030"/>
            <a:ext cx="6337987" cy="3046988"/>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Parent are the ones who will continue to choose the school for younger siblings, or make recommendations to their friends. For this reason, it's important that principals ensure they have well-documented processes, procedures and record keeping. </a:t>
            </a:r>
            <a:endParaRPr lang="en-US" sz="3200" b="1" dirty="0">
              <a:latin typeface="TH Niramit AS" panose="02000506000000020004" pitchFamily="2" charset="-34"/>
              <a:cs typeface="TH Niramit AS" panose="02000506000000020004" pitchFamily="2" charset="-34"/>
            </a:endParaRPr>
          </a:p>
        </p:txBody>
      </p:sp>
      <p:pic>
        <p:nvPicPr>
          <p:cNvPr id="3" name="Picture 2" descr="Graphical user interface&#10;&#10;Description automatically generated">
            <a:extLst>
              <a:ext uri="{FF2B5EF4-FFF2-40B4-BE49-F238E27FC236}">
                <a16:creationId xmlns:a16="http://schemas.microsoft.com/office/drawing/2014/main" id="{79C9571E-D02B-4263-AF8C-C3A9E1B94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92" y="1292628"/>
            <a:ext cx="3429000" cy="3429000"/>
          </a:xfrm>
          <a:prstGeom prst="rect">
            <a:avLst/>
          </a:prstGeom>
        </p:spPr>
      </p:pic>
    </p:spTree>
    <p:extLst>
      <p:ext uri="{BB962C8B-B14F-4D97-AF65-F5344CB8AC3E}">
        <p14:creationId xmlns:p14="http://schemas.microsoft.com/office/powerpoint/2010/main" val="42609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5648735" y="1791634"/>
            <a:ext cx="5421297" cy="2554545"/>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Detailed school records provide parents with peace of mind that their child's academic and personal development is being looked after, as well as their general safety and daily wellbeing.</a:t>
            </a:r>
            <a:endParaRPr lang="en-US" sz="3200" b="1" dirty="0">
              <a:latin typeface="TH Niramit AS" panose="02000506000000020004" pitchFamily="2" charset="-34"/>
              <a:cs typeface="TH Niramit AS" panose="02000506000000020004" pitchFamily="2" charset="-34"/>
            </a:endParaRPr>
          </a:p>
        </p:txBody>
      </p:sp>
      <p:pic>
        <p:nvPicPr>
          <p:cNvPr id="5" name="Picture 4">
            <a:extLst>
              <a:ext uri="{FF2B5EF4-FFF2-40B4-BE49-F238E27FC236}">
                <a16:creationId xmlns:a16="http://schemas.microsoft.com/office/drawing/2014/main" id="{8729A46E-EB73-43EC-B6BE-672516460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6763" y="1468876"/>
            <a:ext cx="3429000" cy="3429000"/>
          </a:xfrm>
          <a:prstGeom prst="rect">
            <a:avLst/>
          </a:prstGeom>
        </p:spPr>
      </p:pic>
    </p:spTree>
    <p:extLst>
      <p:ext uri="{BB962C8B-B14F-4D97-AF65-F5344CB8AC3E}">
        <p14:creationId xmlns:p14="http://schemas.microsoft.com/office/powerpoint/2010/main" val="1028947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038809" y="1523301"/>
            <a:ext cx="5057191" cy="3046988"/>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School administrators play a key role in managing communications with parents via setting up and managing reporting procedures. They also ensure that parents have easy access to their child's information.</a:t>
            </a:r>
          </a:p>
        </p:txBody>
      </p:sp>
      <p:pic>
        <p:nvPicPr>
          <p:cNvPr id="3" name="Picture 2" descr="A picture containing text, queen, vector graphics, businesscard&#10;&#10;Description automatically generated">
            <a:extLst>
              <a:ext uri="{FF2B5EF4-FFF2-40B4-BE49-F238E27FC236}">
                <a16:creationId xmlns:a16="http://schemas.microsoft.com/office/drawing/2014/main" id="{625172D5-EA68-41AE-AEC9-1F1BEBFC33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5417" y="1450022"/>
            <a:ext cx="3605318" cy="3605318"/>
          </a:xfrm>
          <a:prstGeom prst="rect">
            <a:avLst/>
          </a:prstGeom>
        </p:spPr>
      </p:pic>
    </p:spTree>
    <p:extLst>
      <p:ext uri="{BB962C8B-B14F-4D97-AF65-F5344CB8AC3E}">
        <p14:creationId xmlns:p14="http://schemas.microsoft.com/office/powerpoint/2010/main" val="1060226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67B5728-5499-4564-A9B8-B44C0651AE8B}"/>
              </a:ext>
            </a:extLst>
          </p:cNvPr>
          <p:cNvSpPr/>
          <p:nvPr/>
        </p:nvSpPr>
        <p:spPr>
          <a:xfrm>
            <a:off x="-1" y="2181467"/>
            <a:ext cx="1770357" cy="2375855"/>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1015E0E-651B-4725-ADD9-1B39128E1CBA}"/>
              </a:ext>
            </a:extLst>
          </p:cNvPr>
          <p:cNvGrpSpPr/>
          <p:nvPr/>
        </p:nvGrpSpPr>
        <p:grpSpPr>
          <a:xfrm>
            <a:off x="1298091" y="1847262"/>
            <a:ext cx="8850087" cy="2380823"/>
            <a:chOff x="0" y="2944761"/>
            <a:chExt cx="8453534" cy="491613"/>
          </a:xfrm>
          <a:solidFill>
            <a:srgbClr val="FF99CC"/>
          </a:solidFill>
        </p:grpSpPr>
        <p:sp>
          <p:nvSpPr>
            <p:cNvPr id="27" name="Rectangle 26">
              <a:extLst>
                <a:ext uri="{FF2B5EF4-FFF2-40B4-BE49-F238E27FC236}">
                  <a16:creationId xmlns:a16="http://schemas.microsoft.com/office/drawing/2014/main" id="{BC0B66CC-BFEF-44B7-9D9A-C801478515EF}"/>
                </a:ext>
              </a:extLst>
            </p:cNvPr>
            <p:cNvSpPr/>
            <p:nvPr/>
          </p:nvSpPr>
          <p:spPr>
            <a:xfrm>
              <a:off x="0" y="2944761"/>
              <a:ext cx="7400434"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B453A479-7670-453F-AB20-71AD01CF7FAB}"/>
                </a:ext>
              </a:extLst>
            </p:cNvPr>
            <p:cNvSpPr/>
            <p:nvPr/>
          </p:nvSpPr>
          <p:spPr>
            <a:xfrm flipV="1">
              <a:off x="7400433" y="2944761"/>
              <a:ext cx="1053101" cy="4916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ight Triangle 28">
            <a:extLst>
              <a:ext uri="{FF2B5EF4-FFF2-40B4-BE49-F238E27FC236}">
                <a16:creationId xmlns:a16="http://schemas.microsoft.com/office/drawing/2014/main" id="{DB4585C1-F0BC-41EE-85C1-E6FBEF884B9C}"/>
              </a:ext>
            </a:extLst>
          </p:cNvPr>
          <p:cNvSpPr/>
          <p:nvPr/>
        </p:nvSpPr>
        <p:spPr>
          <a:xfrm flipH="1" flipV="1">
            <a:off x="1298091" y="4228084"/>
            <a:ext cx="472266" cy="329236"/>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58" name="TextBox 57">
            <a:extLst>
              <a:ext uri="{FF2B5EF4-FFF2-40B4-BE49-F238E27FC236}">
                <a16:creationId xmlns:a16="http://schemas.microsoft.com/office/drawing/2014/main" id="{EAE97714-F33D-410C-AF01-F9F5CC3330EF}"/>
              </a:ext>
            </a:extLst>
          </p:cNvPr>
          <p:cNvSpPr txBox="1"/>
          <p:nvPr/>
        </p:nvSpPr>
        <p:spPr>
          <a:xfrm>
            <a:off x="1372738" y="2123116"/>
            <a:ext cx="7930157" cy="1938992"/>
          </a:xfrm>
          <a:prstGeom prst="rect">
            <a:avLst/>
          </a:prstGeom>
          <a:noFill/>
        </p:spPr>
        <p:txBody>
          <a:bodyPr wrap="square" rtlCol="0">
            <a:spAutoFit/>
          </a:bodyPr>
          <a:lstStyle/>
          <a:p>
            <a:pPr algn="ctr"/>
            <a:r>
              <a:rPr lang="en-US" sz="6000" b="1" dirty="0">
                <a:solidFill>
                  <a:schemeClr val="bg1"/>
                </a:solidFill>
                <a:latin typeface="TH SarabunPSK" panose="020B0500040200020003" pitchFamily="34" charset="-34"/>
                <a:cs typeface="TH SarabunPSK" panose="020B0500040200020003" pitchFamily="34" charset="-34"/>
              </a:rPr>
              <a:t>3. Administration Informs Decisions</a:t>
            </a:r>
          </a:p>
        </p:txBody>
      </p:sp>
      <p:sp>
        <p:nvSpPr>
          <p:cNvPr id="9" name="Parallelogram 8">
            <a:extLst>
              <a:ext uri="{FF2B5EF4-FFF2-40B4-BE49-F238E27FC236}">
                <a16:creationId xmlns:a16="http://schemas.microsoft.com/office/drawing/2014/main" id="{2732DBD9-C902-4A4F-AFC3-771B4DBF0788}"/>
              </a:ext>
            </a:extLst>
          </p:cNvPr>
          <p:cNvSpPr/>
          <p:nvPr/>
        </p:nvSpPr>
        <p:spPr>
          <a:xfrm>
            <a:off x="9181044" y="1847262"/>
            <a:ext cx="1416198" cy="2380822"/>
          </a:xfrm>
          <a:prstGeom prst="parallelogram">
            <a:avLst>
              <a:gd name="adj" fmla="val 75788"/>
            </a:avLst>
          </a:prstGeom>
          <a:solidFill>
            <a:srgbClr val="FF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2DD2957E-096F-4D16-9643-BDC38508B18F}"/>
              </a:ext>
            </a:extLst>
          </p:cNvPr>
          <p:cNvSpPr/>
          <p:nvPr/>
        </p:nvSpPr>
        <p:spPr>
          <a:xfrm>
            <a:off x="9626423" y="1856593"/>
            <a:ext cx="1416198" cy="2380822"/>
          </a:xfrm>
          <a:prstGeom prst="parallelogram">
            <a:avLst>
              <a:gd name="adj" fmla="val 75788"/>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52924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923330"/>
          </a:xfrm>
          <a:prstGeom prst="rect">
            <a:avLst/>
          </a:prstGeom>
        </p:spPr>
        <p:txBody>
          <a:bodyPr wrap="square">
            <a:spAutoFit/>
          </a:bodyPr>
          <a:lstStyle/>
          <a:p>
            <a:r>
              <a:rPr lang="en-US" sz="5400" b="1" dirty="0">
                <a:solidFill>
                  <a:srgbClr val="002060"/>
                </a:solidFill>
                <a:latin typeface="TH Niramit AS" panose="02000506000000020004" pitchFamily="2" charset="-34"/>
                <a:cs typeface="TH Niramit AS" panose="02000506000000020004" pitchFamily="2" charset="-34"/>
              </a:rPr>
              <a:t>3. Administration Informs Decisions</a:t>
            </a:r>
          </a:p>
        </p:txBody>
      </p:sp>
      <p:sp>
        <p:nvSpPr>
          <p:cNvPr id="45" name="TextBox 44">
            <a:extLst>
              <a:ext uri="{FF2B5EF4-FFF2-40B4-BE49-F238E27FC236}">
                <a16:creationId xmlns:a16="http://schemas.microsoft.com/office/drawing/2014/main" id="{B59DD33A-7BD1-4FE7-92E6-D82C21BA8954}"/>
              </a:ext>
            </a:extLst>
          </p:cNvPr>
          <p:cNvSpPr txBox="1"/>
          <p:nvPr/>
        </p:nvSpPr>
        <p:spPr>
          <a:xfrm>
            <a:off x="959703" y="1825983"/>
            <a:ext cx="5088293" cy="3539430"/>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Good data supports the vision and decision-making of the school leadership team. An effective administration department is able to extract and </a:t>
            </a:r>
            <a:r>
              <a:rPr lang="en-US" sz="3200" b="1" dirty="0" err="1">
                <a:solidFill>
                  <a:srgbClr val="000000"/>
                </a:solidFill>
                <a:latin typeface="TH Niramit AS" panose="02000506000000020004" pitchFamily="2" charset="-34"/>
                <a:cs typeface="TH Niramit AS" panose="02000506000000020004" pitchFamily="2" charset="-34"/>
              </a:rPr>
              <a:t>analyse</a:t>
            </a:r>
            <a:r>
              <a:rPr lang="en-US" sz="3200" b="1" dirty="0">
                <a:solidFill>
                  <a:srgbClr val="000000"/>
                </a:solidFill>
                <a:latin typeface="TH Niramit AS" panose="02000506000000020004" pitchFamily="2" charset="-34"/>
                <a:cs typeface="TH Niramit AS" panose="02000506000000020004" pitchFamily="2" charset="-34"/>
              </a:rPr>
              <a:t> key data to inform a school's strategic decisions around education provision.</a:t>
            </a:r>
          </a:p>
        </p:txBody>
      </p:sp>
      <p:pic>
        <p:nvPicPr>
          <p:cNvPr id="5" name="Picture 4" descr="A group of people posing for the camera&#10;&#10;Description automatically generated with medium confidence">
            <a:extLst>
              <a:ext uri="{FF2B5EF4-FFF2-40B4-BE49-F238E27FC236}">
                <a16:creationId xmlns:a16="http://schemas.microsoft.com/office/drawing/2014/main" id="{0D5EAB86-69BC-4F81-BE66-A07DCC8AB6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9307" y="1456653"/>
            <a:ext cx="4075889" cy="4075889"/>
          </a:xfrm>
          <a:prstGeom prst="rect">
            <a:avLst/>
          </a:prstGeom>
        </p:spPr>
      </p:pic>
    </p:spTree>
    <p:extLst>
      <p:ext uri="{BB962C8B-B14F-4D97-AF65-F5344CB8AC3E}">
        <p14:creationId xmlns:p14="http://schemas.microsoft.com/office/powerpoint/2010/main" val="3305041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829391" y="183444"/>
            <a:ext cx="9464363" cy="584775"/>
          </a:xfrm>
          <a:prstGeom prst="rect">
            <a:avLst/>
          </a:prstGeom>
        </p:spPr>
        <p:txBody>
          <a:bodyPr wrap="square">
            <a:spAutoFit/>
          </a:bodyPr>
          <a:lstStyle/>
          <a:p>
            <a:r>
              <a:rPr lang="en-US" sz="3200" b="1" dirty="0">
                <a:solidFill>
                  <a:srgbClr val="002060"/>
                </a:solidFill>
                <a:latin typeface="TH Niramit AS" panose="02000506000000020004" pitchFamily="2" charset="-34"/>
                <a:cs typeface="TH Niramit AS" panose="02000506000000020004" pitchFamily="2" charset="-34"/>
              </a:rPr>
              <a:t>Conclusion  : Research for Educational Administration Development</a:t>
            </a:r>
            <a:endParaRPr lang="th-TH" sz="32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007707" y="2003833"/>
            <a:ext cx="5551713" cy="3046988"/>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Independent study is an alternative education program that addresses individual student needs and learning styles. The model allows students to complete their academics outside the traditional classroom setting.</a:t>
            </a:r>
          </a:p>
        </p:txBody>
      </p:sp>
      <p:pic>
        <p:nvPicPr>
          <p:cNvPr id="5" name="Picture 4" descr="A picture containing text, sign&#10;&#10;Description automatically generated">
            <a:extLst>
              <a:ext uri="{FF2B5EF4-FFF2-40B4-BE49-F238E27FC236}">
                <a16:creationId xmlns:a16="http://schemas.microsoft.com/office/drawing/2014/main" id="{05FBA628-2C17-40F1-A568-A61672F7C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387" y="1526984"/>
            <a:ext cx="4509133" cy="3939702"/>
          </a:xfrm>
          <a:prstGeom prst="rect">
            <a:avLst/>
          </a:prstGeom>
        </p:spPr>
      </p:pic>
    </p:spTree>
    <p:extLst>
      <p:ext uri="{BB962C8B-B14F-4D97-AF65-F5344CB8AC3E}">
        <p14:creationId xmlns:p14="http://schemas.microsoft.com/office/powerpoint/2010/main" val="3627371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728191" y="1233118"/>
            <a:ext cx="8735617" cy="3539430"/>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School leaders cannot remain static but must adapt and change their vision and processes as the world of education embraces new challenges and fresh technologies. Effective data analysis shows the leadership team where the school's strengths and weaknesses currently lie, enabling them to understand the knowledge and skills they need to focus on embedding, and at what stage of a pupil's education.</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2301579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007706" y="1197477"/>
            <a:ext cx="6183085" cy="3539430"/>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An effective administration team must be supported by powerful software that understands how boarding schools function. </a:t>
            </a:r>
            <a:r>
              <a:rPr lang="en-US" sz="3200" b="1" dirty="0" err="1">
                <a:solidFill>
                  <a:srgbClr val="000000"/>
                </a:solidFill>
                <a:latin typeface="TH Niramit AS" panose="02000506000000020004" pitchFamily="2" charset="-34"/>
                <a:cs typeface="TH Niramit AS" panose="02000506000000020004" pitchFamily="2" charset="-34"/>
              </a:rPr>
              <a:t>Revolutionise</a:t>
            </a:r>
            <a:r>
              <a:rPr lang="en-US" sz="3200" b="1" dirty="0">
                <a:solidFill>
                  <a:srgbClr val="000000"/>
                </a:solidFill>
                <a:latin typeface="TH Niramit AS" panose="02000506000000020004" pitchFamily="2" charset="-34"/>
                <a:cs typeface="TH Niramit AS" panose="02000506000000020004" pitchFamily="2" charset="-34"/>
              </a:rPr>
              <a:t> your school administration with </a:t>
            </a:r>
            <a:r>
              <a:rPr lang="en-US" sz="3200" b="1" dirty="0" err="1">
                <a:solidFill>
                  <a:srgbClr val="000000"/>
                </a:solidFill>
                <a:latin typeface="TH Niramit AS" panose="02000506000000020004" pitchFamily="2" charset="-34"/>
                <a:cs typeface="TH Niramit AS" panose="02000506000000020004" pitchFamily="2" charset="-34"/>
              </a:rPr>
              <a:t>Boardingware</a:t>
            </a:r>
            <a:r>
              <a:rPr lang="en-US" sz="3200" b="1" dirty="0">
                <a:solidFill>
                  <a:srgbClr val="000000"/>
                </a:solidFill>
                <a:latin typeface="TH Niramit AS" panose="02000506000000020004" pitchFamily="2" charset="-34"/>
                <a:cs typeface="TH Niramit AS" panose="02000506000000020004" pitchFamily="2" charset="-34"/>
              </a:rPr>
              <a:t>. Our cloud-based technology supports data entry and analysis from any location, when your team need it most. </a:t>
            </a:r>
          </a:p>
        </p:txBody>
      </p:sp>
      <p:pic>
        <p:nvPicPr>
          <p:cNvPr id="3" name="Picture 2" descr="A picture containing text, vector graphics&#10;&#10;Description automatically generated">
            <a:extLst>
              <a:ext uri="{FF2B5EF4-FFF2-40B4-BE49-F238E27FC236}">
                <a16:creationId xmlns:a16="http://schemas.microsoft.com/office/drawing/2014/main" id="{3B98452E-F2C0-4FF4-AF51-7E17E1C47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169" y="1197477"/>
            <a:ext cx="4357991" cy="4357991"/>
          </a:xfrm>
          <a:prstGeom prst="rect">
            <a:avLst/>
          </a:prstGeom>
        </p:spPr>
      </p:pic>
    </p:spTree>
    <p:extLst>
      <p:ext uri="{BB962C8B-B14F-4D97-AF65-F5344CB8AC3E}">
        <p14:creationId xmlns:p14="http://schemas.microsoft.com/office/powerpoint/2010/main" val="3308147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4920555" y="1465683"/>
            <a:ext cx="6183085" cy="3046988"/>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Our easy-to-use interface takes the hassle out of student attendance and accountability, letting your team focus on how they can best support your students. Contact us today to get a free demo or visit our website to learn more about what we can provide.</a:t>
            </a:r>
          </a:p>
        </p:txBody>
      </p:sp>
      <p:pic>
        <p:nvPicPr>
          <p:cNvPr id="3" name="Picture 2" descr="A picture containing text, queen, vector graphics, businesscard&#10;&#10;Description automatically generated">
            <a:extLst>
              <a:ext uri="{FF2B5EF4-FFF2-40B4-BE49-F238E27FC236}">
                <a16:creationId xmlns:a16="http://schemas.microsoft.com/office/drawing/2014/main" id="{917F9383-5EF8-4E7F-B599-ABA3ACAE2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92" y="946368"/>
            <a:ext cx="4085617" cy="4085617"/>
          </a:xfrm>
          <a:prstGeom prst="rect">
            <a:avLst/>
          </a:prstGeom>
        </p:spPr>
      </p:pic>
    </p:spTree>
    <p:extLst>
      <p:ext uri="{BB962C8B-B14F-4D97-AF65-F5344CB8AC3E}">
        <p14:creationId xmlns:p14="http://schemas.microsoft.com/office/powerpoint/2010/main" val="3834659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67B5728-5499-4564-A9B8-B44C0651AE8B}"/>
              </a:ext>
            </a:extLst>
          </p:cNvPr>
          <p:cNvSpPr/>
          <p:nvPr/>
        </p:nvSpPr>
        <p:spPr>
          <a:xfrm>
            <a:off x="-1" y="2181467"/>
            <a:ext cx="1770357" cy="2375855"/>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1015E0E-651B-4725-ADD9-1B39128E1CBA}"/>
              </a:ext>
            </a:extLst>
          </p:cNvPr>
          <p:cNvGrpSpPr/>
          <p:nvPr/>
        </p:nvGrpSpPr>
        <p:grpSpPr>
          <a:xfrm>
            <a:off x="1298091" y="1847262"/>
            <a:ext cx="8850087" cy="2380823"/>
            <a:chOff x="0" y="2944761"/>
            <a:chExt cx="8453534" cy="491613"/>
          </a:xfrm>
          <a:solidFill>
            <a:srgbClr val="FF99CC"/>
          </a:solidFill>
        </p:grpSpPr>
        <p:sp>
          <p:nvSpPr>
            <p:cNvPr id="27" name="Rectangle 26">
              <a:extLst>
                <a:ext uri="{FF2B5EF4-FFF2-40B4-BE49-F238E27FC236}">
                  <a16:creationId xmlns:a16="http://schemas.microsoft.com/office/drawing/2014/main" id="{BC0B66CC-BFEF-44B7-9D9A-C801478515EF}"/>
                </a:ext>
              </a:extLst>
            </p:cNvPr>
            <p:cNvSpPr/>
            <p:nvPr/>
          </p:nvSpPr>
          <p:spPr>
            <a:xfrm>
              <a:off x="0" y="2944761"/>
              <a:ext cx="7400434"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B453A479-7670-453F-AB20-71AD01CF7FAB}"/>
                </a:ext>
              </a:extLst>
            </p:cNvPr>
            <p:cNvSpPr/>
            <p:nvPr/>
          </p:nvSpPr>
          <p:spPr>
            <a:xfrm flipV="1">
              <a:off x="7400433" y="2944761"/>
              <a:ext cx="1053101" cy="4916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ight Triangle 28">
            <a:extLst>
              <a:ext uri="{FF2B5EF4-FFF2-40B4-BE49-F238E27FC236}">
                <a16:creationId xmlns:a16="http://schemas.microsoft.com/office/drawing/2014/main" id="{DB4585C1-F0BC-41EE-85C1-E6FBEF884B9C}"/>
              </a:ext>
            </a:extLst>
          </p:cNvPr>
          <p:cNvSpPr/>
          <p:nvPr/>
        </p:nvSpPr>
        <p:spPr>
          <a:xfrm flipH="1" flipV="1">
            <a:off x="1298091" y="4228084"/>
            <a:ext cx="472266" cy="329236"/>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58" name="TextBox 57">
            <a:extLst>
              <a:ext uri="{FF2B5EF4-FFF2-40B4-BE49-F238E27FC236}">
                <a16:creationId xmlns:a16="http://schemas.microsoft.com/office/drawing/2014/main" id="{EAE97714-F33D-410C-AF01-F9F5CC3330EF}"/>
              </a:ext>
            </a:extLst>
          </p:cNvPr>
          <p:cNvSpPr txBox="1"/>
          <p:nvPr/>
        </p:nvSpPr>
        <p:spPr>
          <a:xfrm>
            <a:off x="1372738" y="2123116"/>
            <a:ext cx="7930157" cy="1938992"/>
          </a:xfrm>
          <a:prstGeom prst="rect">
            <a:avLst/>
          </a:prstGeom>
          <a:noFill/>
        </p:spPr>
        <p:txBody>
          <a:bodyPr wrap="square" rtlCol="0">
            <a:spAutoFit/>
          </a:bodyPr>
          <a:lstStyle/>
          <a:p>
            <a:pPr algn="ctr"/>
            <a:r>
              <a:rPr lang="en-US" sz="6000" b="1" dirty="0">
                <a:solidFill>
                  <a:schemeClr val="bg1"/>
                </a:solidFill>
                <a:latin typeface="TH SarabunPSK" panose="020B0500040200020003" pitchFamily="34" charset="-34"/>
                <a:cs typeface="TH SarabunPSK" panose="020B0500040200020003" pitchFamily="34" charset="-34"/>
              </a:rPr>
              <a:t>Are Educational Administration Careers Right for You?</a:t>
            </a:r>
          </a:p>
        </p:txBody>
      </p:sp>
      <p:sp>
        <p:nvSpPr>
          <p:cNvPr id="9" name="Parallelogram 8">
            <a:extLst>
              <a:ext uri="{FF2B5EF4-FFF2-40B4-BE49-F238E27FC236}">
                <a16:creationId xmlns:a16="http://schemas.microsoft.com/office/drawing/2014/main" id="{2732DBD9-C902-4A4F-AFC3-771B4DBF0788}"/>
              </a:ext>
            </a:extLst>
          </p:cNvPr>
          <p:cNvSpPr/>
          <p:nvPr/>
        </p:nvSpPr>
        <p:spPr>
          <a:xfrm>
            <a:off x="9181044" y="1847262"/>
            <a:ext cx="1416198" cy="2380822"/>
          </a:xfrm>
          <a:prstGeom prst="parallelogram">
            <a:avLst>
              <a:gd name="adj" fmla="val 75788"/>
            </a:avLst>
          </a:prstGeom>
          <a:solidFill>
            <a:srgbClr val="FF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2DD2957E-096F-4D16-9643-BDC38508B18F}"/>
              </a:ext>
            </a:extLst>
          </p:cNvPr>
          <p:cNvSpPr/>
          <p:nvPr/>
        </p:nvSpPr>
        <p:spPr>
          <a:xfrm>
            <a:off x="9626423" y="1856593"/>
            <a:ext cx="1416198" cy="2380822"/>
          </a:xfrm>
          <a:prstGeom prst="parallelogram">
            <a:avLst>
              <a:gd name="adj" fmla="val 75788"/>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89757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007706" y="1781743"/>
            <a:ext cx="5722303" cy="2554545"/>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If you are currently a teacher who is interested in advancing your career, becoming a school principal or other educational management leader could be your logical next step.</a:t>
            </a:r>
          </a:p>
        </p:txBody>
      </p:sp>
      <p:pic>
        <p:nvPicPr>
          <p:cNvPr id="3" name="Picture 2" descr="Graphical user interface&#10;&#10;Description automatically generated">
            <a:extLst>
              <a:ext uri="{FF2B5EF4-FFF2-40B4-BE49-F238E27FC236}">
                <a16:creationId xmlns:a16="http://schemas.microsoft.com/office/drawing/2014/main" id="{91005C7E-DE00-4DC9-8692-EABF95F9F4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833" y="1374663"/>
            <a:ext cx="4239327" cy="4239327"/>
          </a:xfrm>
          <a:prstGeom prst="rect">
            <a:avLst/>
          </a:prstGeom>
        </p:spPr>
      </p:pic>
    </p:spTree>
    <p:extLst>
      <p:ext uri="{BB962C8B-B14F-4D97-AF65-F5344CB8AC3E}">
        <p14:creationId xmlns:p14="http://schemas.microsoft.com/office/powerpoint/2010/main" val="1200977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641769" y="1595575"/>
            <a:ext cx="5787023" cy="3046988"/>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But there are some personal attributes and qualities that successful educational administrators usually possess. People who pursue education administration careers are looking for a fast-paced career with a high level of responsibility:</a:t>
            </a:r>
          </a:p>
        </p:txBody>
      </p:sp>
      <p:pic>
        <p:nvPicPr>
          <p:cNvPr id="3" name="Picture 2" descr="Icon&#10;&#10;Description automatically generated">
            <a:extLst>
              <a:ext uri="{FF2B5EF4-FFF2-40B4-BE49-F238E27FC236}">
                <a16:creationId xmlns:a16="http://schemas.microsoft.com/office/drawing/2014/main" id="{E72B3002-3C24-4477-8662-C9243C7ED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5378" y="1436603"/>
            <a:ext cx="3528262" cy="3984794"/>
          </a:xfrm>
          <a:prstGeom prst="rect">
            <a:avLst/>
          </a:prstGeom>
        </p:spPr>
      </p:pic>
    </p:spTree>
    <p:extLst>
      <p:ext uri="{BB962C8B-B14F-4D97-AF65-F5344CB8AC3E}">
        <p14:creationId xmlns:p14="http://schemas.microsoft.com/office/powerpoint/2010/main" val="2574819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918613" y="1149378"/>
            <a:ext cx="10361345" cy="3046988"/>
          </a:xfrm>
          <a:prstGeom prst="rect">
            <a:avLst/>
          </a:prstGeom>
          <a:noFill/>
        </p:spPr>
        <p:txBody>
          <a:bodyPr wrap="square">
            <a:spAutoFit/>
          </a:bodyPr>
          <a:lstStyle/>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You will need judicious time management skills, strong interpersonal skills and business acumen.</a:t>
            </a:r>
          </a:p>
          <a:p>
            <a:pPr marL="457200" indent="-457200" algn="thaiDist">
              <a:buFont typeface="Arial" panose="020B0604020202020204" pitchFamily="34" charset="0"/>
              <a:buChar char="•"/>
            </a:pPr>
            <a:endParaRPr lang="en-US" sz="3200" b="1" dirty="0">
              <a:solidFill>
                <a:srgbClr val="000000"/>
              </a:solidFill>
              <a:latin typeface="TH Niramit AS" panose="02000506000000020004" pitchFamily="2" charset="-34"/>
              <a:cs typeface="TH Niramit AS" panose="02000506000000020004" pitchFamily="2" charset="-34"/>
            </a:endParaRP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You’ll need to have a keen interest in the success of your school and a desire to equip your students with the best your school or district has to offer.</a:t>
            </a:r>
          </a:p>
        </p:txBody>
      </p:sp>
    </p:spTree>
    <p:extLst>
      <p:ext uri="{BB962C8B-B14F-4D97-AF65-F5344CB8AC3E}">
        <p14:creationId xmlns:p14="http://schemas.microsoft.com/office/powerpoint/2010/main" val="1813914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007706" y="1138304"/>
            <a:ext cx="5407542" cy="3539430"/>
          </a:xfrm>
          <a:prstGeom prst="rect">
            <a:avLst/>
          </a:prstGeom>
          <a:noFill/>
        </p:spPr>
        <p:txBody>
          <a:bodyPr wrap="square">
            <a:spAutoFit/>
          </a:bodyPr>
          <a:lstStyle/>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If you are an objective, organized problem solver who can adapt to changing conditions and are passionate enough about education to make a sustained difference, educational administration may be the career for you.</a:t>
            </a:r>
          </a:p>
        </p:txBody>
      </p:sp>
      <p:pic>
        <p:nvPicPr>
          <p:cNvPr id="3" name="Picture 2" descr="A picture containing text, vector graphics&#10;&#10;Description automatically generated">
            <a:extLst>
              <a:ext uri="{FF2B5EF4-FFF2-40B4-BE49-F238E27FC236}">
                <a16:creationId xmlns:a16="http://schemas.microsoft.com/office/drawing/2014/main" id="{7307B885-CAE8-4505-8172-9F6E32E38B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4709" y="1164132"/>
            <a:ext cx="4484451" cy="4484451"/>
          </a:xfrm>
          <a:prstGeom prst="rect">
            <a:avLst/>
          </a:prstGeom>
        </p:spPr>
      </p:pic>
    </p:spTree>
    <p:extLst>
      <p:ext uri="{BB962C8B-B14F-4D97-AF65-F5344CB8AC3E}">
        <p14:creationId xmlns:p14="http://schemas.microsoft.com/office/powerpoint/2010/main" val="2766887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5010539" y="1366000"/>
            <a:ext cx="5943600" cy="3539430"/>
          </a:xfrm>
          <a:prstGeom prst="rect">
            <a:avLst/>
          </a:prstGeom>
          <a:noFill/>
        </p:spPr>
        <p:txBody>
          <a:bodyPr wrap="square">
            <a:spAutoFit/>
          </a:bodyPr>
          <a:lstStyle/>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School management</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Leadership</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School law</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Budgeting</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Community relations</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Educational politics</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Curriculum development and evaluation</a:t>
            </a:r>
          </a:p>
        </p:txBody>
      </p:sp>
      <p:pic>
        <p:nvPicPr>
          <p:cNvPr id="3" name="Picture 2" descr="A group of people standing in front of a screen&#10;&#10;Description automatically generated with medium confidence">
            <a:extLst>
              <a:ext uri="{FF2B5EF4-FFF2-40B4-BE49-F238E27FC236}">
                <a16:creationId xmlns:a16="http://schemas.microsoft.com/office/drawing/2014/main" id="{59101C36-8443-4968-87E6-E04CEE4E6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64" y="1547817"/>
            <a:ext cx="4876800" cy="3371850"/>
          </a:xfrm>
          <a:prstGeom prst="rect">
            <a:avLst/>
          </a:prstGeom>
        </p:spPr>
      </p:pic>
    </p:spTree>
    <p:extLst>
      <p:ext uri="{BB962C8B-B14F-4D97-AF65-F5344CB8AC3E}">
        <p14:creationId xmlns:p14="http://schemas.microsoft.com/office/powerpoint/2010/main" val="1458402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electronics, screenshot, vector graphics&#10;&#10;Description automatically generated">
            <a:extLst>
              <a:ext uri="{FF2B5EF4-FFF2-40B4-BE49-F238E27FC236}">
                <a16:creationId xmlns:a16="http://schemas.microsoft.com/office/drawing/2014/main" id="{126A1CD1-653F-4872-946F-EF304C77E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438" y="1595573"/>
            <a:ext cx="4639641" cy="3359888"/>
          </a:xfrm>
          <a:prstGeom prst="rect">
            <a:avLst/>
          </a:prstGeom>
        </p:spPr>
      </p:pic>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641769" y="1595575"/>
            <a:ext cx="6565510" cy="3046988"/>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Nearly all states require school administrators to hold at least a master’s degree, pass an aptitude test and complete hands-on training in order to become certified. Many require administrators to complete continuing education courses in order to maintain their licenses.</a:t>
            </a:r>
          </a:p>
        </p:txBody>
      </p:sp>
    </p:spTree>
    <p:extLst>
      <p:ext uri="{BB962C8B-B14F-4D97-AF65-F5344CB8AC3E}">
        <p14:creationId xmlns:p14="http://schemas.microsoft.com/office/powerpoint/2010/main" val="179527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923330"/>
          </a:xfrm>
          <a:prstGeom prst="rect">
            <a:avLst/>
          </a:prstGeom>
        </p:spPr>
        <p:txBody>
          <a:bodyPr wrap="square">
            <a:spAutoFit/>
          </a:bodyPr>
          <a:lstStyle/>
          <a:p>
            <a:r>
              <a:rPr lang="en-US" sz="5400" b="1" dirty="0">
                <a:solidFill>
                  <a:srgbClr val="002060"/>
                </a:solidFill>
                <a:latin typeface="TH Niramit AS" panose="02000506000000020004" pitchFamily="2" charset="-34"/>
                <a:cs typeface="TH Niramit AS" panose="02000506000000020004" pitchFamily="2" charset="-34"/>
              </a:rPr>
              <a:t>Educational Administration</a:t>
            </a:r>
          </a:p>
        </p:txBody>
      </p:sp>
      <p:sp>
        <p:nvSpPr>
          <p:cNvPr id="45" name="TextBox 44">
            <a:extLst>
              <a:ext uri="{FF2B5EF4-FFF2-40B4-BE49-F238E27FC236}">
                <a16:creationId xmlns:a16="http://schemas.microsoft.com/office/drawing/2014/main" id="{B59DD33A-7BD1-4FE7-92E6-D82C21BA8954}"/>
              </a:ext>
            </a:extLst>
          </p:cNvPr>
          <p:cNvSpPr txBox="1"/>
          <p:nvPr/>
        </p:nvSpPr>
        <p:spPr>
          <a:xfrm>
            <a:off x="1652883" y="1962383"/>
            <a:ext cx="8630815" cy="2554545"/>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Just as companies require planning and oversight, schools need educational management to succeed. Education administrators are the CEOs and top managers of our educational system, and their responsibilities and duties reflect this. Some common educational administration careers include the following:</a:t>
            </a:r>
          </a:p>
        </p:txBody>
      </p:sp>
    </p:spTree>
    <p:extLst>
      <p:ext uri="{BB962C8B-B14F-4D97-AF65-F5344CB8AC3E}">
        <p14:creationId xmlns:p14="http://schemas.microsoft.com/office/powerpoint/2010/main" val="15916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67B5728-5499-4564-A9B8-B44C0651AE8B}"/>
              </a:ext>
            </a:extLst>
          </p:cNvPr>
          <p:cNvSpPr/>
          <p:nvPr/>
        </p:nvSpPr>
        <p:spPr>
          <a:xfrm>
            <a:off x="-1" y="2181467"/>
            <a:ext cx="1770357" cy="2375855"/>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1015E0E-651B-4725-ADD9-1B39128E1CBA}"/>
              </a:ext>
            </a:extLst>
          </p:cNvPr>
          <p:cNvGrpSpPr/>
          <p:nvPr/>
        </p:nvGrpSpPr>
        <p:grpSpPr>
          <a:xfrm>
            <a:off x="1298091" y="1847262"/>
            <a:ext cx="8850087" cy="2380823"/>
            <a:chOff x="0" y="2944761"/>
            <a:chExt cx="8453534" cy="491613"/>
          </a:xfrm>
          <a:solidFill>
            <a:srgbClr val="FF99CC"/>
          </a:solidFill>
        </p:grpSpPr>
        <p:sp>
          <p:nvSpPr>
            <p:cNvPr id="27" name="Rectangle 26">
              <a:extLst>
                <a:ext uri="{FF2B5EF4-FFF2-40B4-BE49-F238E27FC236}">
                  <a16:creationId xmlns:a16="http://schemas.microsoft.com/office/drawing/2014/main" id="{BC0B66CC-BFEF-44B7-9D9A-C801478515EF}"/>
                </a:ext>
              </a:extLst>
            </p:cNvPr>
            <p:cNvSpPr/>
            <p:nvPr/>
          </p:nvSpPr>
          <p:spPr>
            <a:xfrm>
              <a:off x="0" y="2944761"/>
              <a:ext cx="7400434"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B453A479-7670-453F-AB20-71AD01CF7FAB}"/>
                </a:ext>
              </a:extLst>
            </p:cNvPr>
            <p:cNvSpPr/>
            <p:nvPr/>
          </p:nvSpPr>
          <p:spPr>
            <a:xfrm flipV="1">
              <a:off x="7400433" y="2944761"/>
              <a:ext cx="1053101" cy="4916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ight Triangle 28">
            <a:extLst>
              <a:ext uri="{FF2B5EF4-FFF2-40B4-BE49-F238E27FC236}">
                <a16:creationId xmlns:a16="http://schemas.microsoft.com/office/drawing/2014/main" id="{DB4585C1-F0BC-41EE-85C1-E6FBEF884B9C}"/>
              </a:ext>
            </a:extLst>
          </p:cNvPr>
          <p:cNvSpPr/>
          <p:nvPr/>
        </p:nvSpPr>
        <p:spPr>
          <a:xfrm flipH="1" flipV="1">
            <a:off x="1298091" y="4228084"/>
            <a:ext cx="472266" cy="329236"/>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58" name="TextBox 57">
            <a:extLst>
              <a:ext uri="{FF2B5EF4-FFF2-40B4-BE49-F238E27FC236}">
                <a16:creationId xmlns:a16="http://schemas.microsoft.com/office/drawing/2014/main" id="{EAE97714-F33D-410C-AF01-F9F5CC3330EF}"/>
              </a:ext>
            </a:extLst>
          </p:cNvPr>
          <p:cNvSpPr txBox="1"/>
          <p:nvPr/>
        </p:nvSpPr>
        <p:spPr>
          <a:xfrm>
            <a:off x="1372738" y="2123116"/>
            <a:ext cx="7930157" cy="1938992"/>
          </a:xfrm>
          <a:prstGeom prst="rect">
            <a:avLst/>
          </a:prstGeom>
          <a:noFill/>
        </p:spPr>
        <p:txBody>
          <a:bodyPr wrap="square" rtlCol="0">
            <a:spAutoFit/>
          </a:bodyPr>
          <a:lstStyle/>
          <a:p>
            <a:pPr algn="ctr"/>
            <a:r>
              <a:rPr lang="en-US" sz="6000" b="1" dirty="0">
                <a:solidFill>
                  <a:schemeClr val="bg1"/>
                </a:solidFill>
                <a:latin typeface="TH SarabunPSK" panose="020B0500040200020003" pitchFamily="34" charset="-34"/>
                <a:cs typeface="TH SarabunPSK" panose="020B0500040200020003" pitchFamily="34" charset="-34"/>
              </a:rPr>
              <a:t>That's what educational research aims to find out.</a:t>
            </a:r>
          </a:p>
        </p:txBody>
      </p:sp>
      <p:sp>
        <p:nvSpPr>
          <p:cNvPr id="9" name="Parallelogram 8">
            <a:extLst>
              <a:ext uri="{FF2B5EF4-FFF2-40B4-BE49-F238E27FC236}">
                <a16:creationId xmlns:a16="http://schemas.microsoft.com/office/drawing/2014/main" id="{2732DBD9-C902-4A4F-AFC3-771B4DBF0788}"/>
              </a:ext>
            </a:extLst>
          </p:cNvPr>
          <p:cNvSpPr/>
          <p:nvPr/>
        </p:nvSpPr>
        <p:spPr>
          <a:xfrm>
            <a:off x="9181044" y="1847262"/>
            <a:ext cx="1416198" cy="2380822"/>
          </a:xfrm>
          <a:prstGeom prst="parallelogram">
            <a:avLst>
              <a:gd name="adj" fmla="val 75788"/>
            </a:avLst>
          </a:prstGeom>
          <a:solidFill>
            <a:srgbClr val="FF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2DD2957E-096F-4D16-9643-BDC38508B18F}"/>
              </a:ext>
            </a:extLst>
          </p:cNvPr>
          <p:cNvSpPr/>
          <p:nvPr/>
        </p:nvSpPr>
        <p:spPr>
          <a:xfrm>
            <a:off x="9626423" y="1856593"/>
            <a:ext cx="1416198" cy="2380822"/>
          </a:xfrm>
          <a:prstGeom prst="parallelogram">
            <a:avLst>
              <a:gd name="adj" fmla="val 75788"/>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06555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808024" y="34153"/>
            <a:ext cx="9691005" cy="769441"/>
          </a:xfrm>
          <a:prstGeom prst="rect">
            <a:avLst/>
          </a:prstGeom>
        </p:spPr>
        <p:txBody>
          <a:bodyPr wrap="square">
            <a:spAutoFit/>
          </a:bodyPr>
          <a:lstStyle/>
          <a:p>
            <a:r>
              <a:rPr lang="en-US" sz="4400" b="1" dirty="0">
                <a:solidFill>
                  <a:srgbClr val="002060"/>
                </a:solidFill>
                <a:latin typeface="TH Niramit AS" panose="02000506000000020004" pitchFamily="2" charset="-34"/>
                <a:cs typeface="TH Niramit AS" panose="02000506000000020004" pitchFamily="2" charset="-34"/>
              </a:rPr>
              <a:t>That's what educational research aims to find out.</a:t>
            </a:r>
          </a:p>
        </p:txBody>
      </p:sp>
      <p:sp>
        <p:nvSpPr>
          <p:cNvPr id="45" name="TextBox 44">
            <a:extLst>
              <a:ext uri="{FF2B5EF4-FFF2-40B4-BE49-F238E27FC236}">
                <a16:creationId xmlns:a16="http://schemas.microsoft.com/office/drawing/2014/main" id="{B59DD33A-7BD1-4FE7-92E6-D82C21BA8954}"/>
              </a:ext>
            </a:extLst>
          </p:cNvPr>
          <p:cNvSpPr txBox="1"/>
          <p:nvPr/>
        </p:nvSpPr>
        <p:spPr>
          <a:xfrm>
            <a:off x="983704" y="1630015"/>
            <a:ext cx="10224591" cy="4031873"/>
          </a:xfrm>
          <a:prstGeom prst="rect">
            <a:avLst/>
          </a:prstGeom>
          <a:noFill/>
        </p:spPr>
        <p:txBody>
          <a:bodyPr wrap="square" rtlCol="0">
            <a:spAutoFit/>
          </a:bodyPr>
          <a:lstStyle/>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Computer Literacy. The growing reliance on technology and computers means that students worldwide should be prepared and taught how to use them. </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Early Childhood Education. </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Home Schooling. </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Learning Styles.</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Merit Pay. </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Standardized Testing.</a:t>
            </a:r>
          </a:p>
        </p:txBody>
      </p:sp>
      <p:pic>
        <p:nvPicPr>
          <p:cNvPr id="5" name="Picture 4" descr="Chart&#10;&#10;Description automatically generated">
            <a:extLst>
              <a:ext uri="{FF2B5EF4-FFF2-40B4-BE49-F238E27FC236}">
                <a16:creationId xmlns:a16="http://schemas.microsoft.com/office/drawing/2014/main" id="{35603B41-94DB-4575-8EA4-09F10607EA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8586" y="3026856"/>
            <a:ext cx="4215823" cy="3369479"/>
          </a:xfrm>
          <a:prstGeom prst="rect">
            <a:avLst/>
          </a:prstGeom>
        </p:spPr>
      </p:pic>
    </p:spTree>
    <p:extLst>
      <p:ext uri="{BB962C8B-B14F-4D97-AF65-F5344CB8AC3E}">
        <p14:creationId xmlns:p14="http://schemas.microsoft.com/office/powerpoint/2010/main" val="1971436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641769" y="1595575"/>
            <a:ext cx="6565510" cy="3539430"/>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In an independent study, you </a:t>
            </a:r>
            <a:r>
              <a:rPr lang="en-US" sz="3200" b="1" dirty="0">
                <a:solidFill>
                  <a:srgbClr val="0070C0"/>
                </a:solidFill>
                <a:latin typeface="TH Niramit AS" panose="02000506000000020004" pitchFamily="2" charset="-34"/>
                <a:cs typeface="TH Niramit AS" panose="02000506000000020004" pitchFamily="2" charset="-34"/>
              </a:rPr>
              <a:t>essentially create your own course on a topic of your choice, </a:t>
            </a:r>
            <a:r>
              <a:rPr lang="en-US" sz="3200" b="1" dirty="0">
                <a:solidFill>
                  <a:srgbClr val="000000"/>
                </a:solidFill>
                <a:latin typeface="TH Niramit AS" panose="02000506000000020004" pitchFamily="2" charset="-34"/>
                <a:cs typeface="TH Niramit AS" panose="02000506000000020004" pitchFamily="2" charset="-34"/>
              </a:rPr>
              <a:t>working in concert with your faculty advisor or other COE faculty member. ... In some cases, faculty members are willing to have you assist with their research projects or will guide your study on a topic of mutual interest.</a:t>
            </a:r>
          </a:p>
        </p:txBody>
      </p:sp>
      <p:pic>
        <p:nvPicPr>
          <p:cNvPr id="3" name="Picture 2" descr="Graphical user interface&#10;&#10;Description automatically generated">
            <a:extLst>
              <a:ext uri="{FF2B5EF4-FFF2-40B4-BE49-F238E27FC236}">
                <a16:creationId xmlns:a16="http://schemas.microsoft.com/office/drawing/2014/main" id="{298DEE73-BBA0-4680-923A-3E73906111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3553" y="1498083"/>
            <a:ext cx="3949430" cy="3949430"/>
          </a:xfrm>
          <a:prstGeom prst="rect">
            <a:avLst/>
          </a:prstGeom>
        </p:spPr>
      </p:pic>
    </p:spTree>
    <p:extLst>
      <p:ext uri="{BB962C8B-B14F-4D97-AF65-F5344CB8AC3E}">
        <p14:creationId xmlns:p14="http://schemas.microsoft.com/office/powerpoint/2010/main" val="2440999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4766111" y="1513079"/>
            <a:ext cx="6337529" cy="3046988"/>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The theory and practice of educational administration is analyzed and major concepts of </a:t>
            </a:r>
            <a:r>
              <a:rPr lang="en-US" sz="3200" b="1" dirty="0">
                <a:solidFill>
                  <a:srgbClr val="0070C0"/>
                </a:solidFill>
                <a:latin typeface="TH Niramit AS" panose="02000506000000020004" pitchFamily="2" charset="-34"/>
                <a:cs typeface="TH Niramit AS" panose="02000506000000020004" pitchFamily="2" charset="-34"/>
              </a:rPr>
              <a:t>formal organization, motivation, authority, leadership, decision making, conflict in organization, and organizational change </a:t>
            </a:r>
            <a:r>
              <a:rPr lang="en-US" sz="3200" b="1" dirty="0">
                <a:solidFill>
                  <a:srgbClr val="000000"/>
                </a:solidFill>
                <a:latin typeface="TH Niramit AS" panose="02000506000000020004" pitchFamily="2" charset="-34"/>
                <a:cs typeface="TH Niramit AS" panose="02000506000000020004" pitchFamily="2" charset="-34"/>
              </a:rPr>
              <a:t>are analyzed.</a:t>
            </a:r>
          </a:p>
        </p:txBody>
      </p:sp>
      <p:pic>
        <p:nvPicPr>
          <p:cNvPr id="5" name="Picture 4" descr="A picture containing text&#10;&#10;Description automatically generated">
            <a:extLst>
              <a:ext uri="{FF2B5EF4-FFF2-40B4-BE49-F238E27FC236}">
                <a16:creationId xmlns:a16="http://schemas.microsoft.com/office/drawing/2014/main" id="{DD697BB5-BA19-4918-9152-889DF0170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590" y="1136696"/>
            <a:ext cx="3258766" cy="3258766"/>
          </a:xfrm>
          <a:prstGeom prst="rect">
            <a:avLst/>
          </a:prstGeom>
        </p:spPr>
      </p:pic>
    </p:spTree>
    <p:extLst>
      <p:ext uri="{BB962C8B-B14F-4D97-AF65-F5344CB8AC3E}">
        <p14:creationId xmlns:p14="http://schemas.microsoft.com/office/powerpoint/2010/main" val="1853314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737721" y="1671768"/>
            <a:ext cx="6337529" cy="3046988"/>
          </a:xfrm>
          <a:prstGeom prst="rect">
            <a:avLst/>
          </a:prstGeom>
          <a:noFill/>
        </p:spPr>
        <p:txBody>
          <a:bodyPr wrap="square">
            <a:spAutoFit/>
          </a:bodyPr>
          <a:lstStyle/>
          <a:p>
            <a:pPr marL="514350" indent="-514350" algn="thaiDist">
              <a:buFont typeface="+mj-lt"/>
              <a:buAutoNum type="arabicPeriod"/>
            </a:pPr>
            <a:r>
              <a:rPr lang="en-US" sz="3200" b="1" dirty="0">
                <a:solidFill>
                  <a:srgbClr val="000000"/>
                </a:solidFill>
                <a:latin typeface="TH Niramit AS" panose="02000506000000020004" pitchFamily="2" charset="-34"/>
                <a:cs typeface="TH Niramit AS" panose="02000506000000020004" pitchFamily="2" charset="-34"/>
              </a:rPr>
              <a:t>Concepts and principles of organization, administration, and supervision. </a:t>
            </a:r>
          </a:p>
          <a:p>
            <a:pPr marL="514350" indent="-514350" algn="thaiDist">
              <a:buFont typeface="+mj-lt"/>
              <a:buAutoNum type="arabicPeriod"/>
            </a:pPr>
            <a:endParaRPr lang="en-US" sz="3200" b="1" dirty="0">
              <a:solidFill>
                <a:srgbClr val="000000"/>
              </a:solidFill>
              <a:latin typeface="TH Niramit AS" panose="02000506000000020004" pitchFamily="2" charset="-34"/>
              <a:cs typeface="TH Niramit AS" panose="02000506000000020004" pitchFamily="2" charset="-34"/>
            </a:endParaRPr>
          </a:p>
          <a:p>
            <a:pPr marL="514350" indent="-514350" algn="thaiDist">
              <a:buFont typeface="+mj-lt"/>
              <a:buAutoNum type="arabicPeriod"/>
            </a:pPr>
            <a:r>
              <a:rPr lang="en-US" sz="3200" b="1" dirty="0">
                <a:solidFill>
                  <a:srgbClr val="000000"/>
                </a:solidFill>
                <a:latin typeface="TH Niramit AS" panose="02000506000000020004" pitchFamily="2" charset="-34"/>
                <a:cs typeface="TH Niramit AS" panose="02000506000000020004" pitchFamily="2" charset="-34"/>
              </a:rPr>
              <a:t>Organization social units or human groupings deliberately established for the accomplishment of specific objectives.</a:t>
            </a:r>
          </a:p>
        </p:txBody>
      </p:sp>
      <p:pic>
        <p:nvPicPr>
          <p:cNvPr id="3" name="Picture 2" descr="Graphical user interface&#10;&#10;Description automatically generated">
            <a:extLst>
              <a:ext uri="{FF2B5EF4-FFF2-40B4-BE49-F238E27FC236}">
                <a16:creationId xmlns:a16="http://schemas.microsoft.com/office/drawing/2014/main" id="{4D6F5EDB-B80C-4AD2-8A78-AE5F72DD7C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6942" y="1102878"/>
            <a:ext cx="4455292" cy="4167057"/>
          </a:xfrm>
          <a:prstGeom prst="rect">
            <a:avLst/>
          </a:prstGeom>
        </p:spPr>
      </p:pic>
    </p:spTree>
    <p:extLst>
      <p:ext uri="{BB962C8B-B14F-4D97-AF65-F5344CB8AC3E}">
        <p14:creationId xmlns:p14="http://schemas.microsoft.com/office/powerpoint/2010/main" val="2892855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875035" y="1035739"/>
            <a:ext cx="5454231" cy="4031873"/>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Research in educational administration is a study process, searching for knowledge, concepts that will make educational administration successful that will lead to decisions to improve the educational administration and improve the quality of education to achieve the goals of education. </a:t>
            </a:r>
          </a:p>
        </p:txBody>
      </p:sp>
      <p:pic>
        <p:nvPicPr>
          <p:cNvPr id="3" name="Picture 2" descr="A group of people sitting at a table with laptops&#10;&#10;Description automatically generated with medium confidence">
            <a:extLst>
              <a:ext uri="{FF2B5EF4-FFF2-40B4-BE49-F238E27FC236}">
                <a16:creationId xmlns:a16="http://schemas.microsoft.com/office/drawing/2014/main" id="{219F5188-125F-475B-9F88-834B0ACD4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816" y="2115454"/>
            <a:ext cx="3714142" cy="2598713"/>
          </a:xfrm>
          <a:prstGeom prst="rect">
            <a:avLst/>
          </a:prstGeom>
        </p:spPr>
      </p:pic>
    </p:spTree>
    <p:extLst>
      <p:ext uri="{BB962C8B-B14F-4D97-AF65-F5344CB8AC3E}">
        <p14:creationId xmlns:p14="http://schemas.microsoft.com/office/powerpoint/2010/main" val="1584612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4460154" y="1210474"/>
            <a:ext cx="6346859" cy="4031873"/>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The concepts of research are educational administrations such as the study of administrative behavior, application of organization behavior theory, school effectiveness, leadership, and learning change and improvements of schools including education according to the educational management for mission of the school. </a:t>
            </a:r>
          </a:p>
        </p:txBody>
      </p:sp>
      <p:pic>
        <p:nvPicPr>
          <p:cNvPr id="3" name="Picture 2" descr="Icon&#10;&#10;Description automatically generated with medium confidence">
            <a:extLst>
              <a:ext uri="{FF2B5EF4-FFF2-40B4-BE49-F238E27FC236}">
                <a16:creationId xmlns:a16="http://schemas.microsoft.com/office/drawing/2014/main" id="{209F4BFA-3879-492A-A957-19BA403EA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87" y="1515236"/>
            <a:ext cx="3619435" cy="3013953"/>
          </a:xfrm>
          <a:prstGeom prst="rect">
            <a:avLst/>
          </a:prstGeom>
        </p:spPr>
      </p:pic>
    </p:spTree>
    <p:extLst>
      <p:ext uri="{BB962C8B-B14F-4D97-AF65-F5344CB8AC3E}">
        <p14:creationId xmlns:p14="http://schemas.microsoft.com/office/powerpoint/2010/main" val="2961548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737721" y="979270"/>
            <a:ext cx="10219184" cy="4524315"/>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At present has given importance to education. Leadership for learning, leadership for change promoting and supporting teachers to have teaching leadership. The effectiveness of the school and the development of the school to be stable and sustainable by the educational administrators can study the research aspects of educational administration in various frameworks to understand and determine research issues in according with the context in each school. To be able to meet the problem-solving and improve the quality of educational administration by using direct research methods.</a:t>
            </a:r>
          </a:p>
        </p:txBody>
      </p:sp>
    </p:spTree>
    <p:extLst>
      <p:ext uri="{BB962C8B-B14F-4D97-AF65-F5344CB8AC3E}">
        <p14:creationId xmlns:p14="http://schemas.microsoft.com/office/powerpoint/2010/main" val="71080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587829" y="271581"/>
            <a:ext cx="10219184" cy="6124754"/>
          </a:xfrm>
          <a:prstGeom prst="rect">
            <a:avLst/>
          </a:prstGeom>
          <a:noFill/>
        </p:spPr>
        <p:txBody>
          <a:bodyPr wrap="square">
            <a:spAutoFit/>
          </a:bodyPr>
          <a:lstStyle/>
          <a:p>
            <a:pPr algn="thaiDist"/>
            <a:r>
              <a:rPr lang="en-US" sz="2800" b="1" dirty="0">
                <a:solidFill>
                  <a:srgbClr val="000000"/>
                </a:solidFill>
                <a:latin typeface="TH Niramit AS" panose="02000506000000020004" pitchFamily="2" charset="-34"/>
                <a:cs typeface="TH Niramit AS" panose="02000506000000020004" pitchFamily="2" charset="-34"/>
              </a:rPr>
              <a:t>	The effectiveness of the school and development of the school to keep up with the change, with an important research-process which are  </a:t>
            </a:r>
          </a:p>
          <a:p>
            <a:pPr marL="199707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Situation Analysis in Educational Administration </a:t>
            </a:r>
          </a:p>
          <a:p>
            <a:pPr marL="199707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Defining research questions </a:t>
            </a:r>
          </a:p>
          <a:p>
            <a:pPr marL="199707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Reviewing relevant literature </a:t>
            </a:r>
          </a:p>
          <a:p>
            <a:pPr marL="199707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Choosing research methods </a:t>
            </a:r>
          </a:p>
          <a:p>
            <a:pPr marL="199707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Research design </a:t>
            </a:r>
          </a:p>
          <a:p>
            <a:pPr marL="199707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Research proposal </a:t>
            </a:r>
          </a:p>
          <a:p>
            <a:pPr marL="199707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Research tool development and data collection </a:t>
            </a:r>
          </a:p>
          <a:p>
            <a:pPr marL="199707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Data analysis </a:t>
            </a:r>
          </a:p>
          <a:p>
            <a:pPr marL="199707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Research presentation and</a:t>
            </a:r>
          </a:p>
          <a:p>
            <a:pPr marL="199707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Utilization of research results </a:t>
            </a:r>
          </a:p>
          <a:p>
            <a:pPr algn="thaiDist"/>
            <a:r>
              <a:rPr lang="en-US" sz="2800" b="1" dirty="0">
                <a:solidFill>
                  <a:srgbClr val="000000"/>
                </a:solidFill>
                <a:latin typeface="TH Niramit AS" panose="02000506000000020004" pitchFamily="2" charset="-34"/>
                <a:cs typeface="TH Niramit AS" panose="02000506000000020004" pitchFamily="2" charset="-34"/>
              </a:rPr>
              <a:t>	At present has given importance to education. Leadership for learning, leadership for change promoting and supporting teachers to have teaching leadership. </a:t>
            </a:r>
          </a:p>
        </p:txBody>
      </p:sp>
    </p:spTree>
    <p:extLst>
      <p:ext uri="{BB962C8B-B14F-4D97-AF65-F5344CB8AC3E}">
        <p14:creationId xmlns:p14="http://schemas.microsoft.com/office/powerpoint/2010/main" val="3448475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2202626" y="1587197"/>
            <a:ext cx="8042385" cy="3046988"/>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The effectiveness of the school and the development of the school to be stable and sustainable by the educational administrators can study the research aspects of educational administration in various frameworks to understand and determine research issues in according with the context in each school. </a:t>
            </a:r>
          </a:p>
        </p:txBody>
      </p:sp>
    </p:spTree>
    <p:extLst>
      <p:ext uri="{BB962C8B-B14F-4D97-AF65-F5344CB8AC3E}">
        <p14:creationId xmlns:p14="http://schemas.microsoft.com/office/powerpoint/2010/main" val="1098285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1BAF4733-5C2F-454B-AF2A-160323EF6956}"/>
              </a:ext>
            </a:extLst>
          </p:cNvPr>
          <p:cNvSpPr/>
          <p:nvPr/>
        </p:nvSpPr>
        <p:spPr>
          <a:xfrm>
            <a:off x="307908" y="550501"/>
            <a:ext cx="9918441" cy="615820"/>
          </a:xfrm>
          <a:prstGeom prst="round2DiagRect">
            <a:avLst>
              <a:gd name="adj1" fmla="val 50000"/>
              <a:gd name="adj2" fmla="val 0"/>
            </a:avLst>
          </a:prstGeom>
          <a:solidFill>
            <a:srgbClr val="FF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438681" y="599413"/>
            <a:ext cx="9883620" cy="584775"/>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Some common educational administration careers include the following:</a:t>
            </a:r>
          </a:p>
        </p:txBody>
      </p:sp>
      <p:sp>
        <p:nvSpPr>
          <p:cNvPr id="13" name="TextBox 12">
            <a:extLst>
              <a:ext uri="{FF2B5EF4-FFF2-40B4-BE49-F238E27FC236}">
                <a16:creationId xmlns:a16="http://schemas.microsoft.com/office/drawing/2014/main" id="{221E9FF5-1455-49FA-A840-76358A51BEFB}"/>
              </a:ext>
            </a:extLst>
          </p:cNvPr>
          <p:cNvSpPr txBox="1"/>
          <p:nvPr/>
        </p:nvSpPr>
        <p:spPr>
          <a:xfrm>
            <a:off x="1007706" y="1489208"/>
            <a:ext cx="5812972" cy="4524315"/>
          </a:xfrm>
          <a:prstGeom prst="rect">
            <a:avLst/>
          </a:prstGeom>
          <a:noFill/>
        </p:spPr>
        <p:txBody>
          <a:bodyPr wrap="square" rtlCol="0">
            <a:spAutoFit/>
          </a:bodyPr>
          <a:lstStyle/>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School principal.</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Assistant/vice-principal.</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School-district administrator.</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Superintendent.</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Private school dean.</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Director of admissions.</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Preschool director.</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College/university president</a:t>
            </a:r>
          </a:p>
          <a:p>
            <a:pPr marL="4572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Provost/chief academic officer</a:t>
            </a:r>
          </a:p>
        </p:txBody>
      </p:sp>
      <p:pic>
        <p:nvPicPr>
          <p:cNvPr id="4" name="Picture 3" descr="Graphical user interface, application&#10;&#10;Description automatically generated">
            <a:extLst>
              <a:ext uri="{FF2B5EF4-FFF2-40B4-BE49-F238E27FC236}">
                <a16:creationId xmlns:a16="http://schemas.microsoft.com/office/drawing/2014/main" id="{5192B522-F7DD-4290-9A54-34D5082C7C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8090" y="1988891"/>
            <a:ext cx="4070646" cy="3161489"/>
          </a:xfrm>
          <a:prstGeom prst="rect">
            <a:avLst/>
          </a:prstGeom>
        </p:spPr>
      </p:pic>
    </p:spTree>
    <p:extLst>
      <p:ext uri="{BB962C8B-B14F-4D97-AF65-F5344CB8AC3E}">
        <p14:creationId xmlns:p14="http://schemas.microsoft.com/office/powerpoint/2010/main" val="2738622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360440" y="252919"/>
            <a:ext cx="10446573" cy="6124754"/>
          </a:xfrm>
          <a:prstGeom prst="rect">
            <a:avLst/>
          </a:prstGeom>
          <a:noFill/>
        </p:spPr>
        <p:txBody>
          <a:bodyPr wrap="square">
            <a:spAutoFit/>
          </a:bodyPr>
          <a:lstStyle/>
          <a:p>
            <a:pPr algn="thaiDist"/>
            <a:r>
              <a:rPr lang="en-US" sz="2800" b="1" dirty="0">
                <a:solidFill>
                  <a:srgbClr val="000000"/>
                </a:solidFill>
                <a:latin typeface="TH Niramit AS" panose="02000506000000020004" pitchFamily="2" charset="-34"/>
                <a:cs typeface="TH Niramit AS" panose="02000506000000020004" pitchFamily="2" charset="-34"/>
              </a:rPr>
              <a:t>	To be able to meet the problem-solving and improve the quality of educational administration by using direct research methods. The effectiveness of the school and development of the school to keep up with the change, with an important research-process which are  </a:t>
            </a:r>
          </a:p>
          <a:p>
            <a:pPr marL="166052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Situation Analysis in Educational Administration </a:t>
            </a:r>
          </a:p>
          <a:p>
            <a:pPr marL="166052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Defining research questions </a:t>
            </a:r>
          </a:p>
          <a:p>
            <a:pPr marL="166052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Reviewing relevant literature </a:t>
            </a:r>
          </a:p>
          <a:p>
            <a:pPr marL="166052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Choosing research methods </a:t>
            </a:r>
          </a:p>
          <a:p>
            <a:pPr marL="166052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Research design </a:t>
            </a:r>
          </a:p>
          <a:p>
            <a:pPr marL="166052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Research proposal </a:t>
            </a:r>
          </a:p>
          <a:p>
            <a:pPr marL="166052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Research tool development and data collection </a:t>
            </a:r>
          </a:p>
          <a:p>
            <a:pPr marL="166052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Data analysis</a:t>
            </a:r>
          </a:p>
          <a:p>
            <a:pPr marL="166052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Research presentation and </a:t>
            </a:r>
          </a:p>
          <a:p>
            <a:pPr marL="1660525" indent="-514350" algn="thaiDist">
              <a:buAutoNum type="arabicParenBoth"/>
            </a:pPr>
            <a:r>
              <a:rPr lang="en-US" sz="2800" b="1" dirty="0">
                <a:solidFill>
                  <a:srgbClr val="000000"/>
                </a:solidFill>
                <a:latin typeface="TH Niramit AS" panose="02000506000000020004" pitchFamily="2" charset="-34"/>
                <a:cs typeface="TH Niramit AS" panose="02000506000000020004" pitchFamily="2" charset="-34"/>
              </a:rPr>
              <a:t>Utilization of research results</a:t>
            </a:r>
          </a:p>
        </p:txBody>
      </p:sp>
      <p:pic>
        <p:nvPicPr>
          <p:cNvPr id="3" name="Picture 2" descr="A picture containing text&#10;&#10;Description automatically generated">
            <a:extLst>
              <a:ext uri="{FF2B5EF4-FFF2-40B4-BE49-F238E27FC236}">
                <a16:creationId xmlns:a16="http://schemas.microsoft.com/office/drawing/2014/main" id="{1A6092E2-4B2D-4DD9-8BA7-A2CC57BCA8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4293" y="2625245"/>
            <a:ext cx="3551103" cy="2661728"/>
          </a:xfrm>
          <a:prstGeom prst="rect">
            <a:avLst/>
          </a:prstGeom>
        </p:spPr>
      </p:pic>
    </p:spTree>
    <p:extLst>
      <p:ext uri="{BB962C8B-B14F-4D97-AF65-F5344CB8AC3E}">
        <p14:creationId xmlns:p14="http://schemas.microsoft.com/office/powerpoint/2010/main" val="238459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2087216" y="-3171"/>
            <a:ext cx="9253193" cy="923330"/>
          </a:xfrm>
          <a:prstGeom prst="rect">
            <a:avLst/>
          </a:prstGeom>
        </p:spPr>
        <p:txBody>
          <a:bodyPr wrap="square">
            <a:spAutoFit/>
          </a:bodyPr>
          <a:lstStyle/>
          <a:p>
            <a:r>
              <a:rPr lang="en-US" sz="5400" b="1" dirty="0">
                <a:solidFill>
                  <a:srgbClr val="002060"/>
                </a:solidFill>
                <a:latin typeface="TH Niramit AS" panose="02000506000000020004" pitchFamily="2" charset="-34"/>
                <a:cs typeface="TH Niramit AS" panose="02000506000000020004" pitchFamily="2" charset="-34"/>
              </a:rPr>
              <a:t>General</a:t>
            </a:r>
            <a:endParaRPr lang="th-TH" sz="54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1290742" y="1659285"/>
            <a:ext cx="6811346" cy="3539430"/>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The main questions the authors of a specific guide should address are: “How do we </a:t>
            </a:r>
            <a:r>
              <a:rPr lang="en-US" sz="3200" b="1" dirty="0" err="1">
                <a:solidFill>
                  <a:srgbClr val="000000"/>
                </a:solidFill>
                <a:latin typeface="TH Niramit AS" panose="02000506000000020004" pitchFamily="2" charset="-34"/>
                <a:cs typeface="TH Niramit AS" panose="02000506000000020004" pitchFamily="2" charset="-34"/>
              </a:rPr>
              <a:t>recognise</a:t>
            </a:r>
            <a:r>
              <a:rPr lang="en-US" sz="3200" b="1" dirty="0">
                <a:solidFill>
                  <a:srgbClr val="000000"/>
                </a:solidFill>
                <a:latin typeface="TH Niramit AS" panose="02000506000000020004" pitchFamily="2" charset="-34"/>
                <a:cs typeface="TH Niramit AS" panose="02000506000000020004" pitchFamily="2" charset="-34"/>
              </a:rPr>
              <a:t> a good researcher potentially contributing to development? Who are the researchers who deserve support?” The answer to such questions is fundamental in any research environment or research institution.</a:t>
            </a:r>
          </a:p>
        </p:txBody>
      </p:sp>
      <p:pic>
        <p:nvPicPr>
          <p:cNvPr id="5" name="Picture 4">
            <a:extLst>
              <a:ext uri="{FF2B5EF4-FFF2-40B4-BE49-F238E27FC236}">
                <a16:creationId xmlns:a16="http://schemas.microsoft.com/office/drawing/2014/main" id="{1E762459-C5EA-4F8B-A24B-579500B9EB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1099" y="2118991"/>
            <a:ext cx="3280721" cy="2579813"/>
          </a:xfrm>
          <a:prstGeom prst="rect">
            <a:avLst/>
          </a:prstGeom>
        </p:spPr>
      </p:pic>
    </p:spTree>
    <p:extLst>
      <p:ext uri="{BB962C8B-B14F-4D97-AF65-F5344CB8AC3E}">
        <p14:creationId xmlns:p14="http://schemas.microsoft.com/office/powerpoint/2010/main" val="4250228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166327" y="1233118"/>
            <a:ext cx="9116008" cy="3539430"/>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Individual researchers can be evaluated from mainly two angles :</a:t>
            </a:r>
          </a:p>
          <a:p>
            <a:pPr algn="thaiDist"/>
            <a:endParaRPr lang="en-US" sz="3200" b="1" dirty="0">
              <a:solidFill>
                <a:srgbClr val="000000"/>
              </a:solidFill>
              <a:latin typeface="TH Niramit AS" panose="02000506000000020004" pitchFamily="2" charset="-34"/>
              <a:cs typeface="TH Niramit AS" panose="02000506000000020004" pitchFamily="2" charset="-34"/>
            </a:endParaRPr>
          </a:p>
          <a:p>
            <a:pPr marL="9144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from the point of view of the researcher’s professional career,</a:t>
            </a:r>
          </a:p>
          <a:p>
            <a:pPr marL="914400" indent="-457200" algn="thaiDist">
              <a:buFont typeface="Arial" panose="020B0604020202020204" pitchFamily="34" charset="0"/>
              <a:buChar char="•"/>
            </a:pPr>
            <a:r>
              <a:rPr lang="en-US" sz="3200" b="1" dirty="0">
                <a:solidFill>
                  <a:srgbClr val="000000"/>
                </a:solidFill>
                <a:latin typeface="TH Niramit AS" panose="02000506000000020004" pitchFamily="2" charset="-34"/>
                <a:cs typeface="TH Niramit AS" panose="02000506000000020004" pitchFamily="2" charset="-34"/>
              </a:rPr>
              <a:t>from the point of view of the institution or stakeholder who is interested in how to best achieve its mission (university, research institute, foundation, etc.).</a:t>
            </a:r>
          </a:p>
        </p:txBody>
      </p:sp>
      <p:cxnSp>
        <p:nvCxnSpPr>
          <p:cNvPr id="12" name="Straight Connector 11">
            <a:extLst>
              <a:ext uri="{FF2B5EF4-FFF2-40B4-BE49-F238E27FC236}">
                <a16:creationId xmlns:a16="http://schemas.microsoft.com/office/drawing/2014/main" id="{42C75921-23CB-4A1B-BB0D-A70DF2173155}"/>
              </a:ext>
            </a:extLst>
          </p:cNvPr>
          <p:cNvCxnSpPr>
            <a:cxnSpLocks/>
          </p:cNvCxnSpPr>
          <p:nvPr/>
        </p:nvCxnSpPr>
        <p:spPr>
          <a:xfrm>
            <a:off x="1166327" y="1971822"/>
            <a:ext cx="9244133" cy="0"/>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265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294452" y="1585952"/>
            <a:ext cx="4801547" cy="2554545"/>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Yet in quite a few cases, such as the awarding of a prize or the renewal of a contract, both parties might be equally interested in an evaluation.</a:t>
            </a:r>
          </a:p>
        </p:txBody>
      </p:sp>
      <p:pic>
        <p:nvPicPr>
          <p:cNvPr id="3" name="Picture 2" descr="A picture containing LEGO, toy&#10;&#10;Description automatically generated">
            <a:extLst>
              <a:ext uri="{FF2B5EF4-FFF2-40B4-BE49-F238E27FC236}">
                <a16:creationId xmlns:a16="http://schemas.microsoft.com/office/drawing/2014/main" id="{2EA49362-B50D-4C99-BE6B-A51B7E929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5908" y="1933122"/>
            <a:ext cx="4087732" cy="2676200"/>
          </a:xfrm>
          <a:prstGeom prst="rect">
            <a:avLst/>
          </a:prstGeom>
        </p:spPr>
      </p:pic>
    </p:spTree>
    <p:extLst>
      <p:ext uri="{BB962C8B-B14F-4D97-AF65-F5344CB8AC3E}">
        <p14:creationId xmlns:p14="http://schemas.microsoft.com/office/powerpoint/2010/main" val="1208655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294452" y="1585952"/>
            <a:ext cx="4801547" cy="3046988"/>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The objectives of evaluation will therefore take these aspects into consideration, and the author(s) of a specific guide may conveniently adopt the breakdown which is taken in the present Guidelines.</a:t>
            </a:r>
          </a:p>
        </p:txBody>
      </p:sp>
      <p:pic>
        <p:nvPicPr>
          <p:cNvPr id="3" name="Picture 2" descr="A picture containing icon&#10;&#10;Description automatically generated">
            <a:extLst>
              <a:ext uri="{FF2B5EF4-FFF2-40B4-BE49-F238E27FC236}">
                <a16:creationId xmlns:a16="http://schemas.microsoft.com/office/drawing/2014/main" id="{222C00F2-120D-4F66-AF93-66CDD79A6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9888" y="1585952"/>
            <a:ext cx="3667125" cy="3333750"/>
          </a:xfrm>
          <a:prstGeom prst="rect">
            <a:avLst/>
          </a:prstGeom>
        </p:spPr>
      </p:pic>
    </p:spTree>
    <p:extLst>
      <p:ext uri="{BB962C8B-B14F-4D97-AF65-F5344CB8AC3E}">
        <p14:creationId xmlns:p14="http://schemas.microsoft.com/office/powerpoint/2010/main" val="2362313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926430" y="1903193"/>
            <a:ext cx="8633319" cy="2554545"/>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The prototype situation adopted here is that of a senior or “seasoned” researcher: an individual with already a significant publication record (good or bad – that is the question…). The case of a “future” researcher will be examined after the case of the senior researcher hereafter.</a:t>
            </a:r>
          </a:p>
        </p:txBody>
      </p:sp>
    </p:spTree>
    <p:extLst>
      <p:ext uri="{BB962C8B-B14F-4D97-AF65-F5344CB8AC3E}">
        <p14:creationId xmlns:p14="http://schemas.microsoft.com/office/powerpoint/2010/main" val="247821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OneBar.io - Run a Q&amp;amp;A Forum">
            <a:extLst>
              <a:ext uri="{FF2B5EF4-FFF2-40B4-BE49-F238E27FC236}">
                <a16:creationId xmlns:a16="http://schemas.microsoft.com/office/drawing/2014/main" id="{FAFEC868-D249-4349-BD3F-F87DA78031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04" y="925947"/>
            <a:ext cx="10263886" cy="469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6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67B5728-5499-4564-A9B8-B44C0651AE8B}"/>
              </a:ext>
            </a:extLst>
          </p:cNvPr>
          <p:cNvSpPr/>
          <p:nvPr/>
        </p:nvSpPr>
        <p:spPr>
          <a:xfrm>
            <a:off x="-1" y="2181467"/>
            <a:ext cx="1770357" cy="2375855"/>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1015E0E-651B-4725-ADD9-1B39128E1CBA}"/>
              </a:ext>
            </a:extLst>
          </p:cNvPr>
          <p:cNvGrpSpPr/>
          <p:nvPr/>
        </p:nvGrpSpPr>
        <p:grpSpPr>
          <a:xfrm>
            <a:off x="1298091" y="1847262"/>
            <a:ext cx="8850087" cy="2380823"/>
            <a:chOff x="0" y="2944761"/>
            <a:chExt cx="8453534" cy="491613"/>
          </a:xfrm>
          <a:solidFill>
            <a:srgbClr val="FF99CC"/>
          </a:solidFill>
        </p:grpSpPr>
        <p:sp>
          <p:nvSpPr>
            <p:cNvPr id="27" name="Rectangle 26">
              <a:extLst>
                <a:ext uri="{FF2B5EF4-FFF2-40B4-BE49-F238E27FC236}">
                  <a16:creationId xmlns:a16="http://schemas.microsoft.com/office/drawing/2014/main" id="{BC0B66CC-BFEF-44B7-9D9A-C801478515EF}"/>
                </a:ext>
              </a:extLst>
            </p:cNvPr>
            <p:cNvSpPr/>
            <p:nvPr/>
          </p:nvSpPr>
          <p:spPr>
            <a:xfrm>
              <a:off x="0" y="2944761"/>
              <a:ext cx="7400434"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B453A479-7670-453F-AB20-71AD01CF7FAB}"/>
                </a:ext>
              </a:extLst>
            </p:cNvPr>
            <p:cNvSpPr/>
            <p:nvPr/>
          </p:nvSpPr>
          <p:spPr>
            <a:xfrm flipV="1">
              <a:off x="7400433" y="2944761"/>
              <a:ext cx="1053101" cy="4916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ight Triangle 28">
            <a:extLst>
              <a:ext uri="{FF2B5EF4-FFF2-40B4-BE49-F238E27FC236}">
                <a16:creationId xmlns:a16="http://schemas.microsoft.com/office/drawing/2014/main" id="{DB4585C1-F0BC-41EE-85C1-E6FBEF884B9C}"/>
              </a:ext>
            </a:extLst>
          </p:cNvPr>
          <p:cNvSpPr/>
          <p:nvPr/>
        </p:nvSpPr>
        <p:spPr>
          <a:xfrm flipH="1" flipV="1">
            <a:off x="1298091" y="4228084"/>
            <a:ext cx="472266" cy="329236"/>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58" name="TextBox 57">
            <a:extLst>
              <a:ext uri="{FF2B5EF4-FFF2-40B4-BE49-F238E27FC236}">
                <a16:creationId xmlns:a16="http://schemas.microsoft.com/office/drawing/2014/main" id="{EAE97714-F33D-410C-AF01-F9F5CC3330EF}"/>
              </a:ext>
            </a:extLst>
          </p:cNvPr>
          <p:cNvSpPr txBox="1"/>
          <p:nvPr/>
        </p:nvSpPr>
        <p:spPr>
          <a:xfrm>
            <a:off x="1372738" y="2123116"/>
            <a:ext cx="7930157" cy="1938992"/>
          </a:xfrm>
          <a:prstGeom prst="rect">
            <a:avLst/>
          </a:prstGeom>
          <a:noFill/>
        </p:spPr>
        <p:txBody>
          <a:bodyPr wrap="square" rtlCol="0">
            <a:spAutoFit/>
          </a:bodyPr>
          <a:lstStyle/>
          <a:p>
            <a:pPr algn="ctr"/>
            <a:r>
              <a:rPr lang="en-US" sz="6000" b="1" dirty="0">
                <a:solidFill>
                  <a:schemeClr val="bg1"/>
                </a:solidFill>
                <a:latin typeface="TH SarabunPSK" panose="020B0500040200020003" pitchFamily="34" charset="-34"/>
                <a:cs typeface="TH SarabunPSK" panose="020B0500040200020003" pitchFamily="34" charset="-34"/>
              </a:rPr>
              <a:t>1. Allows Teachers to Focus on Teaching</a:t>
            </a:r>
          </a:p>
        </p:txBody>
      </p:sp>
      <p:sp>
        <p:nvSpPr>
          <p:cNvPr id="9" name="Parallelogram 8">
            <a:extLst>
              <a:ext uri="{FF2B5EF4-FFF2-40B4-BE49-F238E27FC236}">
                <a16:creationId xmlns:a16="http://schemas.microsoft.com/office/drawing/2014/main" id="{2732DBD9-C902-4A4F-AFC3-771B4DBF0788}"/>
              </a:ext>
            </a:extLst>
          </p:cNvPr>
          <p:cNvSpPr/>
          <p:nvPr/>
        </p:nvSpPr>
        <p:spPr>
          <a:xfrm>
            <a:off x="9181044" y="1847262"/>
            <a:ext cx="1416198" cy="2380822"/>
          </a:xfrm>
          <a:prstGeom prst="parallelogram">
            <a:avLst>
              <a:gd name="adj" fmla="val 75788"/>
            </a:avLst>
          </a:prstGeom>
          <a:solidFill>
            <a:srgbClr val="FF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2DD2957E-096F-4D16-9643-BDC38508B18F}"/>
              </a:ext>
            </a:extLst>
          </p:cNvPr>
          <p:cNvSpPr/>
          <p:nvPr/>
        </p:nvSpPr>
        <p:spPr>
          <a:xfrm>
            <a:off x="9626423" y="1856593"/>
            <a:ext cx="1416198" cy="2380822"/>
          </a:xfrm>
          <a:prstGeom prst="parallelogram">
            <a:avLst>
              <a:gd name="adj" fmla="val 75788"/>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9258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8164609B-B19A-4D26-9808-5C27D213E933}"/>
              </a:ext>
            </a:extLst>
          </p:cNvPr>
          <p:cNvSpPr/>
          <p:nvPr/>
        </p:nvSpPr>
        <p:spPr>
          <a:xfrm rot="16200000">
            <a:off x="6492879" y="-5346563"/>
            <a:ext cx="410547" cy="111036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959703" y="-2"/>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796419" y="-3"/>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3" name="Flowchart: Manual Input 6">
            <a:extLst>
              <a:ext uri="{FF2B5EF4-FFF2-40B4-BE49-F238E27FC236}">
                <a16:creationId xmlns:a16="http://schemas.microsoft.com/office/drawing/2014/main" id="{A33DAA95-2D5D-4B90-BD62-46D9D88508AE}"/>
              </a:ext>
            </a:extLst>
          </p:cNvPr>
          <p:cNvSpPr/>
          <p:nvPr/>
        </p:nvSpPr>
        <p:spPr>
          <a:xfrm rot="16200000">
            <a:off x="6698114" y="-4571342"/>
            <a:ext cx="410547" cy="1066970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8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Flowchart: Manual Input 6">
            <a:extLst>
              <a:ext uri="{FF2B5EF4-FFF2-40B4-BE49-F238E27FC236}">
                <a16:creationId xmlns:a16="http://schemas.microsoft.com/office/drawing/2014/main" id="{5AC9F3F2-C781-488E-AE99-FCB7A185E049}"/>
              </a:ext>
            </a:extLst>
          </p:cNvPr>
          <p:cNvSpPr/>
          <p:nvPr/>
        </p:nvSpPr>
        <p:spPr>
          <a:xfrm rot="16200000">
            <a:off x="6624034" y="-4851861"/>
            <a:ext cx="410547" cy="10826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A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32297" y="78898"/>
            <a:ext cx="895741" cy="114848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06FE10-249A-4259-B8B5-4027B3BBB5BE}"/>
              </a:ext>
            </a:extLst>
          </p:cNvPr>
          <p:cNvSpPr/>
          <p:nvPr/>
        </p:nvSpPr>
        <p:spPr>
          <a:xfrm>
            <a:off x="1919263" y="52815"/>
            <a:ext cx="9253193" cy="830997"/>
          </a:xfrm>
          <a:prstGeom prst="rect">
            <a:avLst/>
          </a:prstGeom>
        </p:spPr>
        <p:txBody>
          <a:bodyPr wrap="square">
            <a:spAutoFit/>
          </a:bodyPr>
          <a:lstStyle/>
          <a:p>
            <a:r>
              <a:rPr lang="en-US" sz="4800" b="1" dirty="0">
                <a:solidFill>
                  <a:srgbClr val="002060"/>
                </a:solidFill>
                <a:latin typeface="TH Niramit AS" panose="02000506000000020004" pitchFamily="2" charset="-34"/>
                <a:cs typeface="TH Niramit AS" panose="02000506000000020004" pitchFamily="2" charset="-34"/>
              </a:rPr>
              <a:t>1. Allows Teachers to Focus on Teaching</a:t>
            </a:r>
            <a:endParaRPr lang="th-TH" sz="4800" b="1" dirty="0">
              <a:solidFill>
                <a:srgbClr val="002060"/>
              </a:solidFill>
              <a:latin typeface="TH Niramit AS" panose="02000506000000020004" pitchFamily="2" charset="-34"/>
              <a:cs typeface="TH Niramit AS" panose="02000506000000020004" pitchFamily="2" charset="-34"/>
            </a:endParaRPr>
          </a:p>
        </p:txBody>
      </p:sp>
      <p:sp>
        <p:nvSpPr>
          <p:cNvPr id="45" name="TextBox 44">
            <a:extLst>
              <a:ext uri="{FF2B5EF4-FFF2-40B4-BE49-F238E27FC236}">
                <a16:creationId xmlns:a16="http://schemas.microsoft.com/office/drawing/2014/main" id="{B59DD33A-7BD1-4FE7-92E6-D82C21BA8954}"/>
              </a:ext>
            </a:extLst>
          </p:cNvPr>
          <p:cNvSpPr txBox="1"/>
          <p:nvPr/>
        </p:nvSpPr>
        <p:spPr>
          <a:xfrm>
            <a:off x="5822303" y="1566512"/>
            <a:ext cx="4991877" cy="4031873"/>
          </a:xfrm>
          <a:prstGeom prst="rect">
            <a:avLst/>
          </a:prstGeom>
          <a:noFill/>
        </p:spPr>
        <p:txBody>
          <a:bodyPr wrap="square" rtlCol="0">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Similarly, presenting academic data appropriately to students helps them to be a part of their learning strategy and goal setting, supported by the experience of their teachers. Effective school administration supports student goal setting and academic achievement. </a:t>
            </a:r>
            <a:endParaRPr lang="en-US" sz="3200" b="1" spc="-50" dirty="0">
              <a:latin typeface="TH Niramit AS" panose="02000506000000020004" pitchFamily="2" charset="-34"/>
              <a:ea typeface="Times New Roman" panose="02020603050405020304" pitchFamily="18" charset="0"/>
              <a:cs typeface="TH Niramit AS" panose="02000506000000020004" pitchFamily="2" charset="-34"/>
            </a:endParaRPr>
          </a:p>
        </p:txBody>
      </p:sp>
      <p:pic>
        <p:nvPicPr>
          <p:cNvPr id="5" name="Picture 4" descr="Graphical user interface&#10;&#10;Description automatically generated">
            <a:extLst>
              <a:ext uri="{FF2B5EF4-FFF2-40B4-BE49-F238E27FC236}">
                <a16:creationId xmlns:a16="http://schemas.microsoft.com/office/drawing/2014/main" id="{F9EED278-CD86-4C70-934F-7B3A39628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92" y="883812"/>
            <a:ext cx="4677383" cy="4677383"/>
          </a:xfrm>
          <a:prstGeom prst="rect">
            <a:avLst/>
          </a:prstGeom>
        </p:spPr>
      </p:pic>
    </p:spTree>
    <p:extLst>
      <p:ext uri="{BB962C8B-B14F-4D97-AF65-F5344CB8AC3E}">
        <p14:creationId xmlns:p14="http://schemas.microsoft.com/office/powerpoint/2010/main" val="373690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2302160" y="1585952"/>
            <a:ext cx="7737580" cy="3046988"/>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A successful school is about much more than teaching. While good teaching and learning are crucial, the administration that underpins it is key to providing a well-rounded education that encompasses the whole child. Effective administration and operations support an education that goes well beyond imparting knowledge. </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365411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855915" y="1632605"/>
            <a:ext cx="5507562" cy="3046988"/>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School operations teams ensure that students' daily needs are met; that they receive healthy and nutritious meals, sleep and learn in a safe environment, and receive appropriate medical care and mental health support. </a:t>
            </a:r>
            <a:endParaRPr lang="en-US" sz="3200" b="1" dirty="0">
              <a:latin typeface="TH Niramit AS" panose="02000506000000020004" pitchFamily="2" charset="-34"/>
              <a:cs typeface="TH Niramit AS" panose="02000506000000020004" pitchFamily="2" charset="-34"/>
            </a:endParaRPr>
          </a:p>
        </p:txBody>
      </p:sp>
      <p:pic>
        <p:nvPicPr>
          <p:cNvPr id="3" name="Picture 2" descr="A picture containing application&#10;&#10;Description automatically generated">
            <a:extLst>
              <a:ext uri="{FF2B5EF4-FFF2-40B4-BE49-F238E27FC236}">
                <a16:creationId xmlns:a16="http://schemas.microsoft.com/office/drawing/2014/main" id="{E05D1561-8365-4F26-A78E-42E618763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5138" y="1626375"/>
            <a:ext cx="4376962" cy="3692847"/>
          </a:xfrm>
          <a:prstGeom prst="rect">
            <a:avLst/>
          </a:prstGeom>
        </p:spPr>
      </p:pic>
    </p:spTree>
    <p:extLst>
      <p:ext uri="{BB962C8B-B14F-4D97-AF65-F5344CB8AC3E}">
        <p14:creationId xmlns:p14="http://schemas.microsoft.com/office/powerpoint/2010/main" val="3509778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6">
            <a:extLst>
              <a:ext uri="{FF2B5EF4-FFF2-40B4-BE49-F238E27FC236}">
                <a16:creationId xmlns:a16="http://schemas.microsoft.com/office/drawing/2014/main" id="{66E1E15C-C7BE-41D8-B228-F04F7393E778}"/>
              </a:ext>
            </a:extLst>
          </p:cNvPr>
          <p:cNvSpPr/>
          <p:nvPr/>
        </p:nvSpPr>
        <p:spPr>
          <a:xfrm rot="16200000">
            <a:off x="5443462" y="1741713"/>
            <a:ext cx="410547" cy="98220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E207999-66BA-4B5F-877C-BD2A360D95DF}"/>
              </a:ext>
            </a:extLst>
          </p:cNvPr>
          <p:cNvSpPr/>
          <p:nvPr/>
        </p:nvSpPr>
        <p:spPr>
          <a:xfrm flipH="1">
            <a:off x="-78732" y="5624882"/>
            <a:ext cx="1086438" cy="1317094"/>
          </a:xfrm>
          <a:prstGeom prst="parallelogram">
            <a:avLst>
              <a:gd name="adj" fmla="val 8636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ED1F9679-72B1-4399-AFBA-998365BC3838}"/>
              </a:ext>
            </a:extLst>
          </p:cNvPr>
          <p:cNvSpPr/>
          <p:nvPr/>
        </p:nvSpPr>
        <p:spPr>
          <a:xfrm flipH="1">
            <a:off x="233264" y="6287353"/>
            <a:ext cx="504457" cy="570647"/>
          </a:xfrm>
          <a:prstGeom prst="parallelogram">
            <a:avLst>
              <a:gd name="adj" fmla="val 79507"/>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6">
            <a:extLst>
              <a:ext uri="{FF2B5EF4-FFF2-40B4-BE49-F238E27FC236}">
                <a16:creationId xmlns:a16="http://schemas.microsoft.com/office/drawing/2014/main" id="{F66F972A-FED8-4C96-A14B-5DA4E14DD3D3}"/>
              </a:ext>
            </a:extLst>
          </p:cNvPr>
          <p:cNvSpPr/>
          <p:nvPr/>
        </p:nvSpPr>
        <p:spPr>
          <a:xfrm rot="16200000" flipH="1" flipV="1">
            <a:off x="6496288" y="1472052"/>
            <a:ext cx="410547" cy="103613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8 h 10000"/>
              <a:gd name="connsiteX0" fmla="*/ 0 w 10000"/>
              <a:gd name="connsiteY0" fmla="*/ 2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84"/>
                </a:moveTo>
                <a:lnTo>
                  <a:pt x="10000" y="0"/>
                </a:lnTo>
                <a:lnTo>
                  <a:pt x="10000" y="10000"/>
                </a:lnTo>
                <a:lnTo>
                  <a:pt x="0" y="10000"/>
                </a:lnTo>
                <a:lnTo>
                  <a:pt x="0" y="284"/>
                </a:lnTo>
                <a:close/>
              </a:path>
            </a:pathLst>
          </a:cu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D479C2B-5F8E-417E-AF46-DE0ED739738C}"/>
              </a:ext>
            </a:extLst>
          </p:cNvPr>
          <p:cNvSpPr txBox="1"/>
          <p:nvPr/>
        </p:nvSpPr>
        <p:spPr>
          <a:xfrm>
            <a:off x="1007706" y="6424808"/>
            <a:ext cx="6565510" cy="461665"/>
          </a:xfrm>
          <a:prstGeom prst="rect">
            <a:avLst/>
          </a:prstGeom>
          <a:noFill/>
        </p:spPr>
        <p:txBody>
          <a:bodyPr wrap="square">
            <a:spAutoFit/>
          </a:bodyPr>
          <a:lstStyle/>
          <a:p>
            <a:r>
              <a:rPr lang="en-US" sz="2400" b="1" dirty="0">
                <a:solidFill>
                  <a:schemeClr val="bg1"/>
                </a:solidFill>
                <a:latin typeface="Agency FB" panose="020B0503020202020204" pitchFamily="34" charset="0"/>
              </a:rPr>
              <a:t>SUAN SUNANDHA RAJABHAT UNIVERSITY</a:t>
            </a:r>
          </a:p>
        </p:txBody>
      </p:sp>
      <p:sp>
        <p:nvSpPr>
          <p:cNvPr id="14" name="Parallelogram 13">
            <a:extLst>
              <a:ext uri="{FF2B5EF4-FFF2-40B4-BE49-F238E27FC236}">
                <a16:creationId xmlns:a16="http://schemas.microsoft.com/office/drawing/2014/main" id="{966D29BB-5D5E-4363-91B1-198FF9A9760E}"/>
              </a:ext>
            </a:extLst>
          </p:cNvPr>
          <p:cNvSpPr/>
          <p:nvPr/>
        </p:nvSpPr>
        <p:spPr>
          <a:xfrm flipH="1">
            <a:off x="10410460" y="-223160"/>
            <a:ext cx="693180" cy="766590"/>
          </a:xfrm>
          <a:prstGeom prst="parallelogram">
            <a:avLst>
              <a:gd name="adj" fmla="val 79493"/>
            </a:avLst>
          </a:prstGeom>
          <a:solidFill>
            <a:srgbClr val="FF5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52E5206B-413D-4353-9750-2E7790E4C770}"/>
              </a:ext>
            </a:extLst>
          </p:cNvPr>
          <p:cNvSpPr/>
          <p:nvPr/>
        </p:nvSpPr>
        <p:spPr>
          <a:xfrm flipH="1">
            <a:off x="10410460" y="-1"/>
            <a:ext cx="396553" cy="410549"/>
          </a:xfrm>
          <a:prstGeom prst="parallelogram">
            <a:avLst>
              <a:gd name="adj" fmla="val 7304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มหาวิทยาลัยราชภัฏสวนสุนันทา - วิกิพีเดีย">
            <a:extLst>
              <a:ext uri="{FF2B5EF4-FFF2-40B4-BE49-F238E27FC236}">
                <a16:creationId xmlns:a16="http://schemas.microsoft.com/office/drawing/2014/main" id="{DC5B1F5C-5909-43EA-B13C-93A8FAE8B2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279958" y="66756"/>
            <a:ext cx="830876" cy="106531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Parallelogram 29">
            <a:extLst>
              <a:ext uri="{FF2B5EF4-FFF2-40B4-BE49-F238E27FC236}">
                <a16:creationId xmlns:a16="http://schemas.microsoft.com/office/drawing/2014/main" id="{DFDF9B1D-593E-4EB8-9D96-F74CD5FF9954}"/>
              </a:ext>
            </a:extLst>
          </p:cNvPr>
          <p:cNvSpPr/>
          <p:nvPr/>
        </p:nvSpPr>
        <p:spPr>
          <a:xfrm flipH="1">
            <a:off x="11479160" y="6204857"/>
            <a:ext cx="585321" cy="653143"/>
          </a:xfrm>
          <a:prstGeom prst="parallelogram">
            <a:avLst>
              <a:gd name="adj" fmla="val 7822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EF9CEFD-DBE8-45A9-8239-4AA3D6C4C8DA}"/>
              </a:ext>
            </a:extLst>
          </p:cNvPr>
          <p:cNvSpPr txBox="1"/>
          <p:nvPr/>
        </p:nvSpPr>
        <p:spPr>
          <a:xfrm>
            <a:off x="1928765" y="1604613"/>
            <a:ext cx="8679971" cy="3046988"/>
          </a:xfrm>
          <a:prstGeom prst="rect">
            <a:avLst/>
          </a:prstGeom>
          <a:noFill/>
        </p:spPr>
        <p:txBody>
          <a:bodyPr wrap="square">
            <a:spAutoFit/>
          </a:bodyPr>
          <a:lstStyle/>
          <a:p>
            <a:pPr algn="thaiDist"/>
            <a:r>
              <a:rPr lang="en-US" sz="3200" b="1" dirty="0">
                <a:solidFill>
                  <a:srgbClr val="000000"/>
                </a:solidFill>
                <a:latin typeface="TH Niramit AS" panose="02000506000000020004" pitchFamily="2" charset="-34"/>
                <a:cs typeface="TH Niramit AS" panose="02000506000000020004" pitchFamily="2" charset="-34"/>
              </a:rPr>
              <a:t>Beyond the day-to-day, the administrative team are often the ones responsible for recording, checking and </a:t>
            </a:r>
            <a:r>
              <a:rPr lang="en-US" sz="3200" b="1" dirty="0" err="1">
                <a:solidFill>
                  <a:srgbClr val="000000"/>
                </a:solidFill>
                <a:latin typeface="TH Niramit AS" panose="02000506000000020004" pitchFamily="2" charset="-34"/>
                <a:cs typeface="TH Niramit AS" panose="02000506000000020004" pitchFamily="2" charset="-34"/>
              </a:rPr>
              <a:t>analysing</a:t>
            </a:r>
            <a:r>
              <a:rPr lang="en-US" sz="3200" b="1" dirty="0">
                <a:solidFill>
                  <a:srgbClr val="000000"/>
                </a:solidFill>
                <a:latin typeface="TH Niramit AS" panose="02000506000000020004" pitchFamily="2" charset="-34"/>
                <a:cs typeface="TH Niramit AS" panose="02000506000000020004" pitchFamily="2" charset="-34"/>
              </a:rPr>
              <a:t> student data, so the can to enable those responsible for both learning and wellbeing to tailor their approach to the needs of the student. Here are 3 reasons why effective school administration is so important for student education.</a:t>
            </a:r>
            <a:endParaRPr lang="en-US" sz="3200" b="1"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3433283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TotalTime>
  <Words>2052</Words>
  <Application>Microsoft Office PowerPoint</Application>
  <PresentationFormat>Widescreen</PresentationFormat>
  <Paragraphs>154</Paragraphs>
  <Slides>46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Agency FB</vt:lpstr>
      <vt:lpstr>Arial</vt:lpstr>
      <vt:lpstr>Calibri</vt:lpstr>
      <vt:lpstr>Calibri Light</vt:lpstr>
      <vt:lpstr>Impact</vt:lpstr>
      <vt:lpstr>TH Niramit AS</vt:lpstr>
      <vt:lpstr>TH SarabunPSK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Kornkamol  Chuchuey</dc:creator>
  <cp:lastModifiedBy>nuntiya noichun</cp:lastModifiedBy>
  <cp:revision>312</cp:revision>
  <dcterms:created xsi:type="dcterms:W3CDTF">2020-07-21T16:38:52Z</dcterms:created>
  <dcterms:modified xsi:type="dcterms:W3CDTF">2025-08-13T13:51:05Z</dcterms:modified>
</cp:coreProperties>
</file>