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7"/>
  </p:notes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60" r:id="rId34"/>
    <p:sldId id="258" r:id="rId35"/>
    <p:sldId id="32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3421" autoAdjust="0"/>
  </p:normalViewPr>
  <p:slideViewPr>
    <p:cSldViewPr>
      <p:cViewPr varScale="1">
        <p:scale>
          <a:sx n="96" d="100"/>
          <a:sy n="96" d="100"/>
        </p:scale>
        <p:origin x="20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6AC2-BF29-4477-9DB5-3F81B2871EB4}" type="datetimeFigureOut">
              <a:rPr lang="th-TH" smtClean="0"/>
              <a:t>02/10/68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75BA7-7597-47B2-822A-000066C327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56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Taxonomy = </a:t>
            </a:r>
            <a:r>
              <a:rPr lang="th-TH" dirty="0" smtClean="0"/>
              <a:t>จัดกลุ่ม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0981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Retries = </a:t>
            </a:r>
            <a:r>
              <a:rPr lang="th-TH" dirty="0" smtClean="0"/>
              <a:t>พยายาม</a:t>
            </a:r>
          </a:p>
          <a:p>
            <a:r>
              <a:rPr lang="en-US" sz="1800" dirty="0" smtClean="0"/>
              <a:t>incremented</a:t>
            </a:r>
            <a:r>
              <a:rPr lang="th-TH" sz="1800" dirty="0" smtClean="0"/>
              <a:t> </a:t>
            </a:r>
            <a:r>
              <a:rPr lang="en-US" sz="1800" dirty="0" smtClean="0"/>
              <a:t>=</a:t>
            </a:r>
            <a:r>
              <a:rPr lang="en-US" sz="1800" baseline="0" dirty="0" smtClean="0"/>
              <a:t> </a:t>
            </a:r>
            <a:r>
              <a:rPr lang="th-TH" sz="1800" dirty="0" smtClean="0"/>
              <a:t>เพิ่มขึ้น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59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Augments =</a:t>
            </a:r>
            <a:r>
              <a:rPr lang="th-TH" dirty="0" smtClean="0"/>
              <a:t>ขยาย</a:t>
            </a:r>
          </a:p>
          <a:p>
            <a:r>
              <a:rPr lang="en-US" sz="1800" dirty="0" smtClean="0"/>
              <a:t>handle</a:t>
            </a:r>
            <a:r>
              <a:rPr lang="th-TH" sz="1800" dirty="0" smtClean="0"/>
              <a:t> </a:t>
            </a:r>
            <a:r>
              <a:rPr lang="en-US" sz="1800" dirty="0" smtClean="0"/>
              <a:t>=</a:t>
            </a:r>
            <a:r>
              <a:rPr lang="en-US" sz="1800" baseline="0" dirty="0" smtClean="0"/>
              <a:t> </a:t>
            </a:r>
            <a:r>
              <a:rPr lang="th-TH" sz="1800" baseline="0" dirty="0" smtClean="0"/>
              <a:t>จัดการ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614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Implies =</a:t>
            </a:r>
            <a:r>
              <a:rPr lang="en-US" sz="1800" baseline="0" dirty="0" smtClean="0"/>
              <a:t> </a:t>
            </a:r>
            <a:r>
              <a:rPr lang="th-TH" sz="1800" baseline="0" dirty="0" smtClean="0"/>
              <a:t>หมายถึง</a:t>
            </a:r>
          </a:p>
          <a:p>
            <a:r>
              <a:rPr lang="en-US" sz="1800" dirty="0" smtClean="0"/>
              <a:t>procedure</a:t>
            </a:r>
            <a:r>
              <a:rPr lang="th-TH" sz="1800" dirty="0" smtClean="0"/>
              <a:t> </a:t>
            </a:r>
            <a:r>
              <a:rPr lang="en-US" sz="1800" dirty="0" smtClean="0"/>
              <a:t>=</a:t>
            </a:r>
            <a:r>
              <a:rPr lang="en-US" sz="1800" baseline="0" dirty="0" smtClean="0"/>
              <a:t> </a:t>
            </a:r>
            <a:r>
              <a:rPr lang="th-TH" sz="1800" baseline="0" dirty="0" smtClean="0"/>
              <a:t>กระบวนการ, ขั้นตอน</a:t>
            </a:r>
          </a:p>
          <a:p>
            <a:r>
              <a:rPr lang="en-US" sz="1800" dirty="0" smtClean="0"/>
              <a:t>whether</a:t>
            </a:r>
            <a:r>
              <a:rPr lang="th-TH" sz="1800" dirty="0" smtClean="0"/>
              <a:t> </a:t>
            </a:r>
            <a:r>
              <a:rPr lang="en-US" sz="1800" dirty="0" smtClean="0"/>
              <a:t>=</a:t>
            </a:r>
            <a:r>
              <a:rPr lang="en-US" sz="1800" baseline="0" dirty="0" smtClean="0"/>
              <a:t> </a:t>
            </a:r>
            <a:r>
              <a:rPr lang="th-TH" sz="1800" baseline="0" dirty="0" smtClean="0"/>
              <a:t>ว่า</a:t>
            </a:r>
            <a:endParaRPr lang="en-US" sz="1800" baseline="0" dirty="0" smtClean="0"/>
          </a:p>
          <a:p>
            <a:r>
              <a:rPr lang="en-US" sz="1800" dirty="0" smtClean="0"/>
              <a:t>Depends = </a:t>
            </a:r>
            <a:r>
              <a:rPr lang="th-TH" sz="1800" dirty="0" smtClean="0"/>
              <a:t>ขึ้นอยู่กับ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86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The earliest = </a:t>
            </a:r>
            <a:r>
              <a:rPr lang="th-TH" sz="1800" dirty="0" smtClean="0"/>
              <a:t>เก่าแก่ที่สุด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833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Attempt = </a:t>
            </a:r>
            <a:r>
              <a:rPr lang="th-TH" sz="1800" dirty="0" smtClean="0"/>
              <a:t>ความพยายาม</a:t>
            </a:r>
          </a:p>
          <a:p>
            <a:r>
              <a:rPr lang="en-US" sz="1800" dirty="0" smtClean="0"/>
              <a:t>Collide = </a:t>
            </a:r>
            <a:r>
              <a:rPr lang="th-TH" sz="1800" dirty="0" err="1" smtClean="0"/>
              <a:t>คอไลน์</a:t>
            </a:r>
            <a:r>
              <a:rPr lang="th-TH" sz="1800" baseline="0" dirty="0" smtClean="0"/>
              <a:t> </a:t>
            </a:r>
            <a:r>
              <a:rPr lang="en-US" sz="1800" baseline="0" dirty="0" smtClean="0"/>
              <a:t>=</a:t>
            </a:r>
            <a:r>
              <a:rPr lang="th-TH" sz="1800" baseline="0" dirty="0" smtClean="0"/>
              <a:t> ชนกัน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136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Duration = </a:t>
            </a:r>
            <a:r>
              <a:rPr lang="th-TH" dirty="0" smtClean="0"/>
              <a:t>ระยะเวลา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704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Abort = </a:t>
            </a:r>
            <a:r>
              <a:rPr lang="th-TH" dirty="0" smtClean="0"/>
              <a:t>ก่อนกำหนด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45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Vulnerable = </a:t>
            </a:r>
            <a:r>
              <a:rPr lang="th-TH" dirty="0" smtClean="0"/>
              <a:t>อ่อนแอ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573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= </a:t>
            </a:r>
            <a:r>
              <a:rPr lang="th-TH" dirty="0" smtClean="0"/>
              <a:t>ระยะห่าง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626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Persistence = </a:t>
            </a:r>
            <a:r>
              <a:rPr lang="th-TH" dirty="0" smtClean="0"/>
              <a:t>ยังคงอยู่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575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18E01B-024A-4ECE-B1D6-B5B4F7F33A6C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altLang="th-TH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th-TH" altLang="th-TH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0BBD94-C618-4DCA-8A7C-4BE8B1F1BE9C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3593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4E2CE2-D8F3-48A2-9A8B-9B125AF9DF0E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7335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CCA48C-0B07-40D2-9D9C-22DD783EC22A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4600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A58EA5-F7F1-482B-BFC5-3A80AF58E001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37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955987-09E4-46D6-812E-1867E536D6CA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0578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BA9E96-1DB7-4EBA-A6D8-88ABFC4C8EDC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5929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266A72-2B4C-4D1E-AA9C-B6674FC34742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0739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82B44-45DF-4C3D-ABA8-00E6AB652E44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7200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845784-B793-4150-8567-19D57055697B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3568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0DD7A-3DB0-48EA-B18A-53BE73B7AE34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8764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th-TH" altLang="th-TH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ECFFB3CB-EEF9-4A43-97B6-B36DA791AD33}" type="slidenum">
              <a:rPr lang="th-TH" altLang="th-TH" smtClean="0"/>
              <a:pPr/>
              <a:t>‹#›</a:t>
            </a:fld>
            <a:endParaRPr lang="th-TH" altLang="th-TH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text styles</a:t>
            </a:r>
          </a:p>
          <a:p>
            <a:pPr lvl="1"/>
            <a:r>
              <a:rPr lang="th-TH" altLang="th-TH" smtClean="0"/>
              <a:t>Second level</a:t>
            </a:r>
          </a:p>
          <a:p>
            <a:pPr lvl="2"/>
            <a:r>
              <a:rPr lang="th-TH" altLang="th-TH" smtClean="0"/>
              <a:t>Third level</a:t>
            </a:r>
          </a:p>
          <a:p>
            <a:pPr lvl="3"/>
            <a:r>
              <a:rPr lang="th-TH" altLang="th-TH" smtClean="0"/>
              <a:t>Fourth level</a:t>
            </a:r>
          </a:p>
          <a:p>
            <a:pPr lvl="4"/>
            <a:r>
              <a:rPr lang="th-TH" altLang="th-TH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12:</a:t>
            </a:r>
            <a:br>
              <a:rPr lang="en-US" dirty="0" smtClean="0"/>
            </a:br>
            <a:r>
              <a:rPr lang="en-US" dirty="0" smtClean="0"/>
              <a:t>Media Access Control (MAC)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5400" dirty="0" smtClean="0"/>
              <a:t>การควบคุมการเข้าถึงสื่อกลาง</a:t>
            </a: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2398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6000" dirty="0"/>
              <a:t>แต่ละสถานีจะต้องซิงโครไนซ์เพื่อส่งเฟรมตามระยะเวลาเฟรม</a:t>
            </a:r>
            <a:endParaRPr lang="en-US" sz="6000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727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in a slotted ALOHA network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11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2450"/>
            <a:ext cx="8229600" cy="31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6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 Vulnerability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เวลาแห่งความเปราะบางคือครึ่งหนึ่งของ </a:t>
            </a:r>
            <a:r>
              <a:rPr lang="en-US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ALOHA </a:t>
            </a:r>
            <a:r>
              <a:rPr lang="th-TH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บริสุทธิ์</a:t>
            </a:r>
            <a:endParaRPr lang="th-TH" sz="5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896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time for slotted ALOHA protocol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13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3106"/>
            <a:ext cx="8229600" cy="318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0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dirty="0" smtClean="0"/>
              <a:t>CSMA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 </a:t>
            </a:r>
            <a:r>
              <a:rPr lang="en-US" sz="3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CSMA </a:t>
            </a:r>
            <a:r>
              <a:rPr lang="th-TH" sz="3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ได้รับการพัฒนาเพื่อลดการชน</a:t>
            </a:r>
            <a:r>
              <a:rPr lang="th-TH" sz="3600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</a:t>
            </a:r>
            <a:r>
              <a:rPr lang="en-US" sz="3600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โอกาสการชนกันสามารถลดลงได้หากสถานีตรวจจับสื่อก่อนใช้</a:t>
            </a:r>
            <a:r>
              <a:rPr lang="th-TH" sz="3600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</a:t>
            </a:r>
            <a:r>
              <a:rPr lang="en-US" sz="3600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การเข้าถึงหลายช่องทาง (</a:t>
            </a:r>
            <a:r>
              <a:rPr lang="en-US" sz="36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Carrier Sense Multiple Access: CSMA) </a:t>
            </a:r>
            <a:r>
              <a:rPr lang="th-TH" sz="36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กำหนดให้แต่ละสถานีฟังสื่อก่อน (หรือตรวจสอบสถานะของสื่อ) ก่อนที่จะส่ง</a:t>
            </a:r>
            <a:r>
              <a:rPr lang="th-TH" sz="3600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สัญญาณ</a:t>
            </a:r>
            <a:r>
              <a:rPr lang="en-US" sz="3600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(สถานีสามารถ "สื่อสาร" ได้ไม่เกินหนึ่งสถานีในแต่ละครั้ง</a:t>
            </a:r>
            <a:r>
              <a:rPr lang="th-TH" sz="3600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53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Space/time model of a collision in CSMA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15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4859"/>
            <a:ext cx="8229600" cy="375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time in CSMA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16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2972"/>
            <a:ext cx="8229600" cy="246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Methods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วิธีการคงอยู่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Persistence)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ถูกใช้เพื่อลดโอกาสการชน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กัน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วิธีการคงอยู่ที่ใช้กันทั่วไปมีสามวิธี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1-persistence</a:t>
            </a:r>
          </a:p>
          <a:p>
            <a:pPr lvl="1"/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non-persistence</a:t>
            </a:r>
          </a:p>
          <a:p>
            <a:pPr lvl="1"/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p-persistence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17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628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three persistence methods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18</a:t>
            </a:fld>
            <a:endParaRPr lang="th-TH" alt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84078"/>
            <a:ext cx="350520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84078"/>
            <a:ext cx="462597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293096"/>
            <a:ext cx="82677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Back-off</a:t>
            </a:r>
            <a:endParaRPr lang="th-T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h-TH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ให้ 𝐾 = จำนวนการลอง</a:t>
                </a:r>
                <a:r>
                  <a:rPr lang="th-TH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ใหม่</a:t>
                </a:r>
                <a:endParaRPr lang="en-US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  <a:p>
                <a14:m>
                  <m:oMath xmlns:m="http://schemas.openxmlformats.org/officeDocument/2006/math">
                    <m:r>
                      <a:rPr lang="th-TH" i="1" dirty="0">
                        <a:latin typeface="Cambria Math"/>
                      </a:rPr>
                      <m:t>𝐾</m:t>
                    </m:r>
                    <m:r>
                      <a:rPr lang="th-TH" i="1" dirty="0">
                        <a:latin typeface="Cambria Math"/>
                      </a:rPr>
                      <m:t> </m:t>
                    </m:r>
                    <m:r>
                      <a:rPr lang="th-TH" i="1" dirty="0">
                        <a:latin typeface="Cambria Math"/>
                      </a:rPr>
                      <m:t>จะเพิ่มขึ้นสำหรับการลองใหม่แต่ละครั้งจนถึงจำนวนการลองใหม่สูงสุด</m:t>
                    </m:r>
                  </m:oMath>
                </a14:m>
                <a:endParaRPr lang="en-US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  <a:p>
                <a:r>
                  <a:rPr lang="en-US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= { </m:t>
                    </m:r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 ,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}</m:t>
                    </m:r>
                  </m:oMath>
                </a14:m>
                <a:endParaRPr lang="en-US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  <a:p>
                <a:pPr lvl="1"/>
                <a:r>
                  <a:rPr lang="th-TH" sz="32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เลือก</a:t>
                </a:r>
                <a:r>
                  <a:rPr lang="th-TH" sz="32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ตัวเลขสุ่มจากชุด </a:t>
                </a:r>
                <a:r>
                  <a:rPr lang="th-TH" sz="32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𝑁</a:t>
                </a:r>
              </a:p>
              <a:p>
                <a:pPr lvl="1"/>
                <a:r>
                  <a:rPr lang="th-TH" sz="32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คูณ</a:t>
                </a:r>
                <a:r>
                  <a:rPr lang="th-TH" sz="32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เวลาผลลัพธ์กับเวลาการ</a:t>
                </a:r>
                <a:r>
                  <a:rPr lang="th-TH" sz="32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แพร่กระจาย</a:t>
                </a:r>
              </a:p>
              <a:p>
                <a:pPr lvl="1"/>
                <a:r>
                  <a:rPr lang="th-TH" sz="32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รอ</a:t>
                </a:r>
                <a:r>
                  <a:rPr lang="th-TH" sz="32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และลองใหม่</a:t>
                </a:r>
                <a:endParaRPr lang="en-US" sz="3200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  <a:p>
                <a:endParaRPr lang="th-TH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3135" b="-8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19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260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chapter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RANDOM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CONTROLLED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CHANNELIZATION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SUMMARY</a:t>
            </a:r>
            <a:endParaRPr lang="th-TH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910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diagram for three persistence methods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20</a:t>
            </a:fld>
            <a:endParaRPr lang="th-TH" altLang="th-TH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0287"/>
            <a:ext cx="4038600" cy="332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9111"/>
            <a:ext cx="4038600" cy="227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0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diagram for three persistence </a:t>
            </a:r>
            <a:r>
              <a:rPr lang="en-US" dirty="0" smtClean="0"/>
              <a:t>methods (cont.)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55987-09E4-46D6-812E-1867E536D6CA}" type="slidenum">
              <a:rPr lang="th-TH" altLang="th-TH" smtClean="0"/>
              <a:pPr/>
              <a:t>21</a:t>
            </a:fld>
            <a:endParaRPr lang="th-TH" altLang="th-TH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3208"/>
            <a:ext cx="7271336" cy="411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1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CSMA/CD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CSMA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ไม่ได้ระบุขั้นตอนหลังจากการชน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กัน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การตรวจจับการเข้าถึงหลายช่องทางด้วยการตรวจจับการชนกัน (</a:t>
            </a:r>
            <a:r>
              <a:rPr 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CSMA/CD) </a:t>
            </a:r>
            <a:r>
              <a:rPr lang="th-TH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จะช่วยเสริมอัลกอริทึมในการจัดการกับการชน</a:t>
            </a:r>
            <a:r>
              <a:rPr lang="th-TH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ในกรณีนี้ สถานีจะตรวจสอบสื่อหลังจากส่งเฟรม เพื่อดูว่าการส่งสัญญาณสำเร็จ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หรือไม่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735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CSMA/CD (cont.)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ถ้า</a:t>
            </a:r>
            <a: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เป็นเช่นนั้น สถานีก็เสร็จสิ้น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แล้ว</a:t>
            </a:r>
          </a:p>
          <a:p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มิฉะนั้น </a:t>
            </a:r>
            <a: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จะเกิดการชนกัน และเฟรมจะถูกส่งใหม่</a:t>
            </a:r>
            <a:endParaRPr lang="en-US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23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800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of the first bits in </a:t>
            </a:r>
            <a:r>
              <a:rPr lang="en-US" dirty="0" smtClean="0"/>
              <a:t>CSMA/CD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24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2556"/>
            <a:ext cx="8229600" cy="24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6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and abortion in </a:t>
            </a:r>
            <a:r>
              <a:rPr lang="en-US" dirty="0" smtClean="0"/>
              <a:t>CSMA/CD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25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8704"/>
            <a:ext cx="8229600" cy="291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9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diagram for the CSMA/CD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26</a:t>
            </a:fld>
            <a:endParaRPr lang="th-TH" altLang="th-T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6408712" cy="440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76225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5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Energy level during transmission, idleness, or collision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27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7230"/>
            <a:ext cx="8229600" cy="225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</a:t>
            </a:r>
            <a:r>
              <a:rPr lang="en-US" dirty="0" smtClean="0"/>
              <a:t>CSMA/CA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Carrier Sense Multiple Access with Collision Avoidance (CSMA/CA) </a:t>
            </a:r>
            <a:r>
              <a:rPr lang="th-TH" b="1" dirty="0">
                <a:solidFill>
                  <a:schemeClr val="tx1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ถูกคิดค้นขึ้นสำหรับเครือข่ายไร้</a:t>
            </a:r>
            <a:r>
              <a:rPr lang="th-TH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สาย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สามารถหลีกเลี่ยงการชนกันได้ด้วยการใช้กลยุทธ์สามประการของ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CSMA/CA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The </a:t>
            </a:r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interframe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space (DIFS &amp; SIFS), </a:t>
            </a:r>
          </a:p>
          <a:p>
            <a:pPr lvl="1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The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contention window, and </a:t>
            </a:r>
          </a:p>
          <a:p>
            <a:pPr lvl="1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Control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frames (RTS, CTS, ACK).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28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994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diagram for CSMA/CA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29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85" y="1556792"/>
            <a:ext cx="486197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6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multiple-access protocols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</a:t>
            </a:fld>
            <a:endParaRPr lang="th-TH" alt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5" y="2675483"/>
            <a:ext cx="845343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7" y="4313783"/>
            <a:ext cx="78343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 </a:t>
            </a:r>
            <a:r>
              <a:rPr lang="en-US" dirty="0" smtClean="0"/>
              <a:t>window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30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8728"/>
            <a:ext cx="8229600" cy="245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2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CSMA/CA </a:t>
            </a:r>
            <a:r>
              <a:rPr lang="en-US" dirty="0"/>
              <a:t>and </a:t>
            </a:r>
            <a:r>
              <a:rPr lang="en-US" dirty="0" smtClean="0"/>
              <a:t>NAV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31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4" y="1981200"/>
            <a:ext cx="5796342" cy="4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0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Allocation Vector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Network </a:t>
            </a:r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Allocation Vector (NAV) </a:t>
            </a:r>
            <a:r>
              <a:rPr lang="en-US" sz="2800" dirty="0"/>
              <a:t>– stations not involved in the communication receive a CTS frame or RTS frame. </a:t>
            </a:r>
          </a:p>
          <a:p>
            <a:r>
              <a:rPr lang="en-US" sz="2800" dirty="0"/>
              <a:t>The non-active stations can wait via the NAV.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251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CONTROLLED </a:t>
            </a:r>
            <a:r>
              <a:rPr lang="en-US" dirty="0" smtClean="0"/>
              <a:t>ACCESS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controlled access, the stations consult one another to find which station has the right to send. </a:t>
            </a:r>
            <a:endParaRPr lang="en-US" sz="2800" dirty="0" smtClean="0"/>
          </a:p>
          <a:p>
            <a:r>
              <a:rPr lang="en-US" sz="2800" dirty="0"/>
              <a:t>In controlled access, the stations consult one another to find which station has the right to send. </a:t>
            </a:r>
          </a:p>
          <a:p>
            <a:r>
              <a:rPr lang="en-US" sz="2800" dirty="0"/>
              <a:t>A station cannot send unless it has been authorized to send. 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33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799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smtClean="0"/>
              <a:t>SUMMARY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0369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35</a:t>
            </a:fld>
            <a:endParaRPr lang="th-TH" altLang="th-TH"/>
          </a:p>
        </p:txBody>
      </p:sp>
      <p:sp>
        <p:nvSpPr>
          <p:cNvPr id="6" name="Rectangle 5"/>
          <p:cNvSpPr/>
          <p:nvPr/>
        </p:nvSpPr>
        <p:spPr>
          <a:xfrm>
            <a:off x="2286000" y="2663919"/>
            <a:ext cx="4572000" cy="1530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Reference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8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[</a:t>
            </a: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800" dirty="0">
                <a:latin typeface="Angsana New" panose="02020603050405020304" pitchFamily="18" charset="-34"/>
                <a:ea typeface="Calibri" panose="020F0502020204030204" pitchFamily="34" charset="0"/>
              </a:rPr>
              <a:t>].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Behrouz A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Forouzan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“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Data communications and networking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221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RANDOM ACCESS (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การเข้าถึงแบบ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สุ่ม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เข้าถึงแบบ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สุ่ม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Random-access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หมายความว่าทุกสถานีมีความเท่าเทียมกัน ไม่มีลำดับการส่งก่อนหลัง หรือสิทธิพิเศษกว่ากัน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โปรโตคอลเป็นตัวกำหนดขั้นตอนการทำงานของสถานีว่า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จะส่ง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ข้อความ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message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หรือไม่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ตัดสินใจนี้ขึ้นอยู่กับสถานะของ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สื่อกลาง (ว่างหรือไม่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ว่าง)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01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</a:t>
            </a:r>
            <a:r>
              <a:rPr lang="en-US" dirty="0" smtClean="0"/>
              <a:t>ALOHA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ALOHA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เป็นวิธีการเข้าถึงแบบสุ่มที่เก่าแก่ที่สุด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ที่ได้พัฒนาโดยมหาวิทยาลัย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ฮาวายเมื่อต้นปี พ.ศ. 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2513 (ค.ศ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1970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ALOHA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ได้รับการออกแบบมาสำหรับ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LAN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ไร้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สาย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แต่สามารถใช้กับ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สื่อกลางที่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ใช้ร่วมกันได้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598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 (cont.)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ALOHA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สื่อกลางร่วมกันระหว่าง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สถานี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สถานีส่ง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สถานี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อื่น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อาจจะส่งใน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เวลาเดียวกัน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ก็ได้ถ้าข้อมูล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จากสถานีทั้งสองชน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กันจะทำให้ข้อมูลเสียหายได้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433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in a pure ALOHA </a:t>
            </a:r>
            <a:r>
              <a:rPr lang="en-US" dirty="0" smtClean="0"/>
              <a:t>network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7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8248"/>
            <a:ext cx="8229600" cy="291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Procedure for pure ALOHA protocol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8</a:t>
            </a:fld>
            <a:endParaRPr lang="th-TH" alt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02" y="1988840"/>
            <a:ext cx="5999162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5854"/>
            <a:ext cx="3384376" cy="15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9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Vulnerable time for pure ALOHA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protocol</a:t>
            </a:r>
            <a:b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ระยะห่างของเวลาที่ป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ลอดภัยสำหรับโปรโตคอล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ALOHA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บริสุทธิ์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9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985"/>
            <a:ext cx="8229600" cy="325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4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203784">
  <a:themeElements>
    <a:clrScheme name="Office Theme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10203784</Template>
  <TotalTime>272</TotalTime>
  <Words>822</Words>
  <Application>Microsoft Office PowerPoint</Application>
  <PresentationFormat>On-screen Show (4:3)</PresentationFormat>
  <Paragraphs>142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Angsana New</vt:lpstr>
      <vt:lpstr>Arial</vt:lpstr>
      <vt:lpstr>Arial Black</vt:lpstr>
      <vt:lpstr>Calibri</vt:lpstr>
      <vt:lpstr>Cambria Math</vt:lpstr>
      <vt:lpstr>Cordia New</vt:lpstr>
      <vt:lpstr>Times New Roman</vt:lpstr>
      <vt:lpstr>Wingdings</vt:lpstr>
      <vt:lpstr>10203784</vt:lpstr>
      <vt:lpstr>Chapter 12: Media Access Control (MAC)</vt:lpstr>
      <vt:lpstr>In this chapter</vt:lpstr>
      <vt:lpstr>Taxonomy of multiple-access protocols</vt:lpstr>
      <vt:lpstr>1. RANDOM ACCESS (การเข้าถึงแบบสุ่ม)</vt:lpstr>
      <vt:lpstr>1.1 ALOHA</vt:lpstr>
      <vt:lpstr>ALOHA (cont.)</vt:lpstr>
      <vt:lpstr>Frames in a pure ALOHA network</vt:lpstr>
      <vt:lpstr>Procedure for pure ALOHA protocol</vt:lpstr>
      <vt:lpstr>Vulnerable time for pure ALOHA protocol  (ระยะห่างของเวลาที่ปลอดภัยสำหรับโปรโตคอล ALOHA บริสุทธิ์)</vt:lpstr>
      <vt:lpstr>Slotted ALOHA</vt:lpstr>
      <vt:lpstr>Frames in a slotted ALOHA network</vt:lpstr>
      <vt:lpstr>Slotted ALOHA Vulnerability</vt:lpstr>
      <vt:lpstr>Vulnerable time for slotted ALOHA protocol</vt:lpstr>
      <vt:lpstr>1.2 CSMA</vt:lpstr>
      <vt:lpstr>Space/time model of a collision in CSMA </vt:lpstr>
      <vt:lpstr>Vulnerable time in CSMA</vt:lpstr>
      <vt:lpstr>Persistence Methods</vt:lpstr>
      <vt:lpstr>Behavior of three persistence methods</vt:lpstr>
      <vt:lpstr>Exponential Back-off</vt:lpstr>
      <vt:lpstr>Flow diagram for three persistence methods</vt:lpstr>
      <vt:lpstr>Flow diagram for three persistence methods (cont.)</vt:lpstr>
      <vt:lpstr>1.3 CSMA/CD</vt:lpstr>
      <vt:lpstr>CSMA/CD (cont.)</vt:lpstr>
      <vt:lpstr>Collision of the first bits in CSMA/CD</vt:lpstr>
      <vt:lpstr>Collision and abortion in CSMA/CD</vt:lpstr>
      <vt:lpstr>Flow diagram for the CSMA/CD</vt:lpstr>
      <vt:lpstr>Energy level during transmission, idleness, or collision</vt:lpstr>
      <vt:lpstr>1.4 CSMA/CA</vt:lpstr>
      <vt:lpstr>Flow diagram for CSMA/CA</vt:lpstr>
      <vt:lpstr>Contention window</vt:lpstr>
      <vt:lpstr>CSMA/CA and NAV</vt:lpstr>
      <vt:lpstr>Network Allocation Vector </vt:lpstr>
      <vt:lpstr>2. CONTROLLED ACCESS</vt:lpstr>
      <vt:lpstr>4.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ZIGZAG</dc:creator>
  <cp:lastModifiedBy>PC</cp:lastModifiedBy>
  <cp:revision>157</cp:revision>
  <cp:lastPrinted>1601-01-01T00:00:00Z</cp:lastPrinted>
  <dcterms:created xsi:type="dcterms:W3CDTF">2013-12-03T09:30:11Z</dcterms:created>
  <dcterms:modified xsi:type="dcterms:W3CDTF">2025-10-02T09:13:35Z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</Properties>
</file>