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76" r:id="rId3"/>
    <p:sldId id="277" r:id="rId4"/>
    <p:sldId id="279" r:id="rId5"/>
    <p:sldId id="278" r:id="rId6"/>
    <p:sldId id="281" r:id="rId7"/>
    <p:sldId id="283" r:id="rId8"/>
    <p:sldId id="282" r:id="rId9"/>
    <p:sldId id="280" r:id="rId10"/>
    <p:sldId id="284" r:id="rId11"/>
    <p:sldId id="257" r:id="rId12"/>
    <p:sldId id="262" r:id="rId13"/>
    <p:sldId id="263" r:id="rId14"/>
    <p:sldId id="264" r:id="rId15"/>
    <p:sldId id="261" r:id="rId16"/>
    <p:sldId id="265" r:id="rId17"/>
    <p:sldId id="266" r:id="rId18"/>
    <p:sldId id="267" r:id="rId19"/>
    <p:sldId id="268" r:id="rId20"/>
    <p:sldId id="270" r:id="rId21"/>
    <p:sldId id="271" r:id="rId22"/>
    <p:sldId id="269" r:id="rId23"/>
    <p:sldId id="272" r:id="rId24"/>
    <p:sldId id="273" r:id="rId25"/>
    <p:sldId id="274" r:id="rId26"/>
    <p:sldId id="275" r:id="rId27"/>
    <p:sldId id="28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21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713BD-8BF3-480B-9F32-B82D45379434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40EA5-7C27-4554-B809-CB0EA0ABF8D4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676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340EA5-7C27-4554-B809-CB0EA0ABF8D4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18250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71370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885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5578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05327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th-TH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14205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8193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17663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2813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33704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71057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08330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B752291-C822-4319-9FA4-92995542FD09}" type="datetimeFigureOut">
              <a:rPr lang="th-TH" smtClean="0"/>
              <a:t>26/11/68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th-TH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0A813E1C-5C0B-42AA-9F58-87350FC83E59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94458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9119FE-6426-8A59-A588-66DD27D8E9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55" t="1541" b="9140"/>
          <a:stretch/>
        </p:blipFill>
        <p:spPr>
          <a:xfrm rot="16200000">
            <a:off x="6843881" y="1509881"/>
            <a:ext cx="4570738" cy="61255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D703DE-E49E-C7E2-7CE9-E0CF46604EC0}"/>
              </a:ext>
            </a:extLst>
          </p:cNvPr>
          <p:cNvSpPr/>
          <p:nvPr/>
        </p:nvSpPr>
        <p:spPr>
          <a:xfrm>
            <a:off x="1335569" y="1590819"/>
            <a:ext cx="88136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th-TH" sz="4800" b="1" dirty="0">
                <a:ln/>
                <a:solidFill>
                  <a:schemeClr val="accent3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นิราศภูเขาทอง</a:t>
            </a:r>
            <a:r>
              <a:rPr lang="en-US" sz="4800" b="1" dirty="0">
                <a:ln/>
                <a:solidFill>
                  <a:schemeClr val="accent3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: </a:t>
            </a:r>
            <a:r>
              <a:rPr lang="th-TH" sz="4800" b="1" dirty="0">
                <a:ln/>
                <a:solidFill>
                  <a:schemeClr val="accent3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บันทึกการเดินทางของสุนทรภู่</a:t>
            </a:r>
            <a:endParaRPr lang="en-US" sz="4800" b="1" cap="none" spc="0" dirty="0">
              <a:ln/>
              <a:solidFill>
                <a:schemeClr val="accent3"/>
              </a:solidFill>
              <a:effectLst/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CBD157-5DD1-149D-7A35-D58DA5B6CB52}"/>
              </a:ext>
            </a:extLst>
          </p:cNvPr>
          <p:cNvSpPr/>
          <p:nvPr/>
        </p:nvSpPr>
        <p:spPr>
          <a:xfrm>
            <a:off x="1517584" y="2999488"/>
            <a:ext cx="43669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risakdi" panose="02000506000000020004" pitchFamily="2" charset="-34"/>
                <a:cs typeface="TH Srisakdi" panose="02000506000000020004" pitchFamily="2" charset="-34"/>
              </a:rPr>
              <a:t>ผู้สอน </a:t>
            </a:r>
            <a:r>
              <a:rPr lang="en-US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risakdi" panose="02000506000000020004" pitchFamily="2" charset="-34"/>
                <a:cs typeface="TH Srisakdi" panose="02000506000000020004" pitchFamily="2" charset="-34"/>
              </a:rPr>
              <a:t>: </a:t>
            </a:r>
            <a:r>
              <a:rPr lang="th-TH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risakdi" panose="02000506000000020004" pitchFamily="2" charset="-34"/>
                <a:cs typeface="TH Srisakdi" panose="02000506000000020004" pitchFamily="2" charset="-34"/>
              </a:rPr>
              <a:t>อาจารย์</a:t>
            </a:r>
            <a:r>
              <a:rPr lang="th-TH" sz="40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risakdi" panose="02000506000000020004" pitchFamily="2" charset="-34"/>
                <a:cs typeface="TH Srisakdi" panose="02000506000000020004" pitchFamily="2" charset="-34"/>
              </a:rPr>
              <a:t>เบญ</a:t>
            </a:r>
            <a:r>
              <a:rPr lang="th-TH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Srisakdi" panose="02000506000000020004" pitchFamily="2" charset="-34"/>
                <a:cs typeface="TH Srisakdi" panose="02000506000000020004" pitchFamily="2" charset="-34"/>
              </a:rPr>
              <a:t>จพร  ไพรศร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Srisakdi" panose="02000506000000020004" pitchFamily="2" charset="-34"/>
              <a:cs typeface="TH Srisakdi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27126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CC00844-18DE-CB4C-4699-15E135FF9591}"/>
              </a:ext>
            </a:extLst>
          </p:cNvPr>
          <p:cNvSpPr/>
          <p:nvPr/>
        </p:nvSpPr>
        <p:spPr>
          <a:xfrm>
            <a:off x="8209937" y="2868451"/>
            <a:ext cx="3775588" cy="32206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D967D2A-06BD-5B40-F0EE-3036D60199F4}"/>
              </a:ext>
            </a:extLst>
          </p:cNvPr>
          <p:cNvSpPr/>
          <p:nvPr/>
        </p:nvSpPr>
        <p:spPr>
          <a:xfrm>
            <a:off x="3805084" y="2894978"/>
            <a:ext cx="4316361" cy="322068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5F07B13-A6CE-F51C-CB56-07D96E15C833}"/>
              </a:ext>
            </a:extLst>
          </p:cNvPr>
          <p:cNvSpPr/>
          <p:nvPr/>
        </p:nvSpPr>
        <p:spPr>
          <a:xfrm>
            <a:off x="117987" y="2894977"/>
            <a:ext cx="3598607" cy="322068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3783A9-23EE-BD93-7EB6-031B91042C61}"/>
              </a:ext>
            </a:extLst>
          </p:cNvPr>
          <p:cNvSpPr/>
          <p:nvPr/>
        </p:nvSpPr>
        <p:spPr>
          <a:xfrm>
            <a:off x="557184" y="304091"/>
            <a:ext cx="413606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ภาพสังคมในนิราศภูเขาทอง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FD32D5-979E-F5F9-5A9F-926DEB8971E3}"/>
              </a:ext>
            </a:extLst>
          </p:cNvPr>
          <p:cNvSpPr txBox="1"/>
          <p:nvPr/>
        </p:nvSpPr>
        <p:spPr>
          <a:xfrm>
            <a:off x="1617406" y="1198790"/>
            <a:ext cx="8957188" cy="95410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สุนทรภู่ได้บันทึกเรื่องราว วิถีชีวิตของผู้คนร่วมสมัย ตลอดจนสอดแทรกเกร็ดความรู้</a:t>
            </a:r>
          </a:p>
          <a:p>
            <a:pPr algn="ctr"/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ที่จะทำให้ผู้อ่านนึกถึงภาพและเข้าใจสภาพสังคมสมัยรัตนโกสินทร์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7D8F1-3915-188D-D424-B8954B18DDE0}"/>
              </a:ext>
            </a:extLst>
          </p:cNvPr>
          <p:cNvSpPr txBox="1"/>
          <p:nvPr/>
        </p:nvSpPr>
        <p:spPr>
          <a:xfrm>
            <a:off x="167149" y="3166492"/>
            <a:ext cx="36870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- การพรรณนาภาพบ้านเมืองที่มี</a:t>
            </a:r>
          </a:p>
          <a:p>
            <a:pPr algn="thaiDist"/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ภูมิประเทศงดงาม คงความเป็นธรรมชาติ</a:t>
            </a:r>
          </a:p>
          <a:p>
            <a:pPr algn="thaiDist"/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 algn="thaiDist"/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จนแจ่มแจ้งแสงตะวันเห็นพรรณผัก</a:t>
            </a:r>
          </a:p>
          <a:p>
            <a:pPr algn="thaiDist"/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ดูน่ารักบรรจงส่งเกสร</a:t>
            </a:r>
          </a:p>
          <a:p>
            <a:pPr algn="thaiDist"/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เหล่าบัวเผื่อนแลสล้างริมทางจร</a:t>
            </a:r>
          </a:p>
          <a:p>
            <a:pPr algn="thaiDist"/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 ก้ามกุ้งซ้อนเสียดสาหร่ายใต้คงคา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82FCE-8FB6-44A2-98F5-8A9E05488BE8}"/>
              </a:ext>
            </a:extLst>
          </p:cNvPr>
          <p:cNvSpPr txBox="1"/>
          <p:nvPr/>
        </p:nvSpPr>
        <p:spPr>
          <a:xfrm>
            <a:off x="8298428" y="3183194"/>
            <a:ext cx="36870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thaiDist">
              <a:buFontTx/>
              <a:buChar char="-"/>
            </a:pP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การเล่าถึงมหรสพ กาลละเล่นต่าง ๆ </a:t>
            </a:r>
          </a:p>
          <a:p>
            <a:pPr algn="thaiDist"/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เช่น งานฉลองผ้าป่า การขับเสภาต่าง ๆ </a:t>
            </a:r>
          </a:p>
          <a:p>
            <a:pPr algn="thaiDist"/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 algn="thaiDist"/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	</a:t>
            </a:r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บ้างฉลองผ้าป่าเสภาขับ	</a:t>
            </a:r>
          </a:p>
          <a:p>
            <a:pPr algn="thaiDist"/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ระนาดรับรัวคล้ายกับนายเส็ง</a:t>
            </a:r>
          </a:p>
          <a:p>
            <a:pPr algn="thaiDist"/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มีโคมรายแลอร่ามเหมือนสำเพ็ง	</a:t>
            </a:r>
          </a:p>
          <a:p>
            <a:pPr algn="thaiDist"/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เมื่อคราวเคร่งก็มิใคร่จะได้ดู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06FC8AA-28F9-F017-59D6-828542D16025}"/>
              </a:ext>
            </a:extLst>
          </p:cNvPr>
          <p:cNvSpPr/>
          <p:nvPr/>
        </p:nvSpPr>
        <p:spPr>
          <a:xfrm>
            <a:off x="2010697" y="2290916"/>
            <a:ext cx="388374" cy="4031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8654B0E3-896C-4937-FF8A-3DEF3DC39D1A}"/>
              </a:ext>
            </a:extLst>
          </p:cNvPr>
          <p:cNvSpPr/>
          <p:nvPr/>
        </p:nvSpPr>
        <p:spPr>
          <a:xfrm>
            <a:off x="5707626" y="2309112"/>
            <a:ext cx="388374" cy="4031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9C6F8C91-57B0-6474-472D-1CC8CD368166}"/>
              </a:ext>
            </a:extLst>
          </p:cNvPr>
          <p:cNvSpPr/>
          <p:nvPr/>
        </p:nvSpPr>
        <p:spPr>
          <a:xfrm>
            <a:off x="9547123" y="2309112"/>
            <a:ext cx="388374" cy="40312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2629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3F567C-8A46-A28A-F4AE-85910AF7E8A9}"/>
              </a:ext>
            </a:extLst>
          </p:cNvPr>
          <p:cNvSpPr/>
          <p:nvPr/>
        </p:nvSpPr>
        <p:spPr>
          <a:xfrm>
            <a:off x="810357" y="539562"/>
            <a:ext cx="51283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ลูกเล่นในคำประพันธ์ของสุนทรภู่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786D23-B444-3A87-B46C-CA8C75DC4E8C}"/>
              </a:ext>
            </a:extLst>
          </p:cNvPr>
          <p:cNvSpPr/>
          <p:nvPr/>
        </p:nvSpPr>
        <p:spPr>
          <a:xfrm>
            <a:off x="4641064" y="3623583"/>
            <a:ext cx="680346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บทความในงานประชุมวิชาการด้านร้อยกรองและวรรณศิลป์</a:t>
            </a:r>
          </a:p>
          <a:p>
            <a:pPr algn="ctr"/>
            <a:r>
              <a:rPr lang="th-TH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เนื่องในโอกาสครบรอบ 30 ปี สถาบันสุนทรภู่ </a:t>
            </a:r>
            <a:r>
              <a:rPr lang="th-TH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 ปีพุทธศักราช 2560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867167-BA2C-4CCA-349B-B0C0EE5A3117}"/>
              </a:ext>
            </a:extLst>
          </p:cNvPr>
          <p:cNvSpPr/>
          <p:nvPr/>
        </p:nvSpPr>
        <p:spPr>
          <a:xfrm>
            <a:off x="5938684" y="2573546"/>
            <a:ext cx="42675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ศาสตราจารย์ ดร.ชลดา  เรืองรักษ์ลิขิต</a:t>
            </a:r>
            <a:endParaRPr lang="en-US" sz="2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4B1E44E-55E9-EFF1-35D2-9F5F071F10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952" t="24803" r="11532" b="30610"/>
          <a:stretch/>
        </p:blipFill>
        <p:spPr>
          <a:xfrm>
            <a:off x="967673" y="1549140"/>
            <a:ext cx="3411793" cy="43845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57406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7E57A3-A661-37B5-732A-38A68BC7A2BE}"/>
              </a:ext>
            </a:extLst>
          </p:cNvPr>
          <p:cNvSpPr/>
          <p:nvPr/>
        </p:nvSpPr>
        <p:spPr>
          <a:xfrm>
            <a:off x="6951406" y="3303639"/>
            <a:ext cx="4680155" cy="25957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8567AC-9F9A-1736-FEFA-671BCAD7EDB4}"/>
              </a:ext>
            </a:extLst>
          </p:cNvPr>
          <p:cNvSpPr/>
          <p:nvPr/>
        </p:nvSpPr>
        <p:spPr>
          <a:xfrm>
            <a:off x="515389" y="371618"/>
            <a:ext cx="51283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ลูกเล่นในคำประพันธ์ของสุนทรภู่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risakdi" panose="02000506000000020004" pitchFamily="2" charset="-34"/>
                <a:cs typeface="TH Srisakdi" panose="02000506000000020004" pitchFamily="2" charset="-34"/>
              </a:rPr>
              <a:t>ลูกเล่นในระดับความ</a:t>
            </a:r>
            <a:r>
              <a:rPr lang="en-US" sz="3200" dirty="0">
                <a:latin typeface="TH Srisakdi" panose="02000506000000020004" pitchFamily="2" charset="-34"/>
                <a:cs typeface="TH Srisakdi" panose="02000506000000020004" pitchFamily="2" charset="-34"/>
              </a:rPr>
              <a:t>: </a:t>
            </a:r>
            <a:r>
              <a:rPr lang="th-TH" sz="3200" dirty="0">
                <a:latin typeface="TH Srisakdi" panose="02000506000000020004" pitchFamily="2" charset="-34"/>
                <a:cs typeface="TH Srisakdi" panose="02000506000000020004" pitchFamily="2" charset="-34"/>
              </a:rPr>
              <a:t>ความหมายที่เกิดจากการแทรกสัจธรรมหรือคติสอนใจ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202426"/>
            <a:ext cx="962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TH Baijam" panose="02000506000000020004" pitchFamily="2" charset="-34"/>
                <a:cs typeface="TH Baijam" panose="02000506000000020004" pitchFamily="2" charset="-34"/>
              </a:rPr>
              <a:t>สุนทรภู่เป็นผู้โชกโชนเรื่องการใช้ชีวิต ผ่านมาแล้วทั้งความสุขและความทุกข์ที่มีขึ้นมีลงหลายครั้ง จึงนำประสบการณ์ของตนมาประมวลเป็นสัจธรรมและคติสอนใจแทรกไว้ในผลงาน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A21DD-15E5-2667-59EC-7D2386AADD22}"/>
              </a:ext>
            </a:extLst>
          </p:cNvPr>
          <p:cNvSpPr txBox="1"/>
          <p:nvPr/>
        </p:nvSpPr>
        <p:spPr>
          <a:xfrm>
            <a:off x="7089057" y="3632001"/>
            <a:ext cx="440485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Baijam" panose="02000506000000020004" pitchFamily="2" charset="-34"/>
                <a:cs typeface="TH Baijam" panose="02000506000000020004" pitchFamily="2" charset="-34"/>
              </a:rPr>
              <a:t>		ถึงบางเดื่อโอ้มะเดื่อเหลือประหลาด</a:t>
            </a:r>
          </a:p>
          <a:p>
            <a:r>
              <a:rPr lang="th-TH" sz="2400" dirty="0">
                <a:latin typeface="TH Baijam" panose="02000506000000020004" pitchFamily="2" charset="-34"/>
                <a:cs typeface="TH Baijam" panose="02000506000000020004" pitchFamily="2" charset="-34"/>
              </a:rPr>
              <a:t>	บังเกิดชาติแมลงหวี่มีในไส้</a:t>
            </a:r>
          </a:p>
          <a:p>
            <a:r>
              <a:rPr lang="th-TH" sz="2400" dirty="0">
                <a:latin typeface="TH Baijam" panose="02000506000000020004" pitchFamily="2" charset="-34"/>
                <a:cs typeface="TH Baijam" panose="02000506000000020004" pitchFamily="2" charset="-34"/>
              </a:rPr>
              <a:t>	</a:t>
            </a:r>
            <a:r>
              <a:rPr lang="th-TH" sz="2400" u="sng" dirty="0">
                <a:latin typeface="TH Baijam" panose="02000506000000020004" pitchFamily="2" charset="-34"/>
                <a:cs typeface="TH Baijam" panose="02000506000000020004" pitchFamily="2" charset="-34"/>
              </a:rPr>
              <a:t>เหมือนคนพาลหวานนอกย่อมขมใน</a:t>
            </a:r>
          </a:p>
          <a:p>
            <a:r>
              <a:rPr lang="th-TH" sz="2400" dirty="0">
                <a:latin typeface="TH Baijam" panose="02000506000000020004" pitchFamily="2" charset="-34"/>
                <a:cs typeface="TH Baijam" panose="02000506000000020004" pitchFamily="2" charset="-34"/>
              </a:rPr>
              <a:t>	</a:t>
            </a:r>
            <a:r>
              <a:rPr lang="th-TH" sz="2400" u="sng" dirty="0">
                <a:latin typeface="TH Baijam" panose="02000506000000020004" pitchFamily="2" charset="-34"/>
                <a:cs typeface="TH Baijam" panose="02000506000000020004" pitchFamily="2" charset="-34"/>
              </a:rPr>
              <a:t>อุปไมยเหมือนมะเดื่อเหลือระอา</a:t>
            </a:r>
          </a:p>
          <a:p>
            <a:r>
              <a:rPr lang="th-TH" sz="2400" dirty="0">
                <a:latin typeface="TH Baijam" panose="02000506000000020004" pitchFamily="2" charset="-34"/>
                <a:cs typeface="TH Baijam" panose="02000506000000020004" pitchFamily="2" charset="-34"/>
              </a:rPr>
              <a:t>				(นิราศภูเขาทอง</a:t>
            </a:r>
            <a:r>
              <a:rPr lang="en-US" sz="2400" dirty="0">
                <a:latin typeface="TH Baijam" panose="02000506000000020004" pitchFamily="2" charset="-34"/>
                <a:cs typeface="TH Baijam" panose="02000506000000020004" pitchFamily="2" charset="-34"/>
              </a:rPr>
              <a:t>: </a:t>
            </a:r>
            <a:r>
              <a:rPr lang="th-TH" sz="2400" dirty="0">
                <a:latin typeface="TH Baijam" panose="02000506000000020004" pitchFamily="2" charset="-34"/>
                <a:cs typeface="TH Baijam" panose="02000506000000020004" pitchFamily="2" charset="-34"/>
              </a:rPr>
              <a:t>149)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72C6093-DD4D-20D5-C4D2-353ADF938BA5}"/>
              </a:ext>
            </a:extLst>
          </p:cNvPr>
          <p:cNvSpPr/>
          <p:nvPr/>
        </p:nvSpPr>
        <p:spPr>
          <a:xfrm>
            <a:off x="6445045" y="4296697"/>
            <a:ext cx="368708" cy="3244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618344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7E57A3-A661-37B5-732A-38A68BC7A2BE}"/>
              </a:ext>
            </a:extLst>
          </p:cNvPr>
          <p:cNvSpPr/>
          <p:nvPr/>
        </p:nvSpPr>
        <p:spPr>
          <a:xfrm>
            <a:off x="6951406" y="3303639"/>
            <a:ext cx="4680155" cy="259571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8567AC-9F9A-1736-FEFA-671BCAD7EDB4}"/>
              </a:ext>
            </a:extLst>
          </p:cNvPr>
          <p:cNvSpPr/>
          <p:nvPr/>
        </p:nvSpPr>
        <p:spPr>
          <a:xfrm>
            <a:off x="515389" y="371618"/>
            <a:ext cx="512832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4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ลูกเล่นในคำประพันธ์ของสุนทรภู่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risakdi" panose="02000506000000020004" pitchFamily="2" charset="-34"/>
                <a:ea typeface="+mn-ea"/>
                <a:cs typeface="TH Srisakdi" panose="02000506000000020004" pitchFamily="2" charset="-34"/>
              </a:rPr>
              <a:t>ลูกเล่นในระดับความ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risakdi" panose="02000506000000020004" pitchFamily="2" charset="-34"/>
                <a:ea typeface="+mn-ea"/>
                <a:cs typeface="TH Srisakdi" panose="02000506000000020004" pitchFamily="2" charset="-34"/>
              </a:rPr>
              <a:t>: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risakdi" panose="02000506000000020004" pitchFamily="2" charset="-34"/>
                <a:ea typeface="+mn-ea"/>
                <a:cs typeface="TH Srisakdi" panose="02000506000000020004" pitchFamily="2" charset="-34"/>
              </a:rPr>
              <a:t>ความหมายที่เกิดจากการแทรกสัจธรรมหรือคติสอนใจ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202426"/>
            <a:ext cx="962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สุนทรภู่เป็นผู้โชกโชนเรื่องการใช้ชีวิต ผ่านมาแล้วทั้งความสุขและความทุกข์ที่มีขึ้นมีลงหลายครั้ง จึงนำประสบการณ์ของตนมาประมวลเป็นสัจธรรมและคติสอนใจแทรกไว้ในผลงาน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ACFF1-8406-1CE8-89E2-7345EEFAFE5F}"/>
              </a:ext>
            </a:extLst>
          </p:cNvPr>
          <p:cNvSpPr txBox="1"/>
          <p:nvPr/>
        </p:nvSpPr>
        <p:spPr>
          <a:xfrm>
            <a:off x="967672" y="3858764"/>
            <a:ext cx="5128327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2. คติสอนใจ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นิราศภูเขาทอง มีคติสอนใจเกี่ยวกับความสำคัญของการพูด ถ้าพูดไม่ดีอาจเป็นการทำลายมิตรไมตรีได้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A21DD-15E5-2667-59EC-7D2386AADD22}"/>
              </a:ext>
            </a:extLst>
          </p:cNvPr>
          <p:cNvSpPr txBox="1"/>
          <p:nvPr/>
        </p:nvSpPr>
        <p:spPr>
          <a:xfrm>
            <a:off x="7089057" y="3632001"/>
            <a:ext cx="440485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ถึงบางพูดพูดดีเป็นศรีศักดิ์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มีคนรักรสถ้อยอร่อยจิต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แม้นพูดชั่วตัวตายทำลายมิตร</a:t>
            </a:r>
            <a:endParaRPr kumimoji="0" lang="th-TH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</a:t>
            </a:r>
            <a:r>
              <a:rPr lang="th-TH" sz="2400" u="sng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จะชอบผิดในมนุษย์เพราะพูดจา</a:t>
            </a:r>
            <a:endParaRPr kumimoji="0" lang="th-TH" sz="2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		(นิราศภูเขาทอง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: 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149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72C6093-DD4D-20D5-C4D2-353ADF938BA5}"/>
              </a:ext>
            </a:extLst>
          </p:cNvPr>
          <p:cNvSpPr/>
          <p:nvPr/>
        </p:nvSpPr>
        <p:spPr>
          <a:xfrm>
            <a:off x="6445045" y="4296697"/>
            <a:ext cx="368708" cy="3244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0543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3F567C-8A46-A28A-F4AE-85910AF7E8A9}"/>
              </a:ext>
            </a:extLst>
          </p:cNvPr>
          <p:cNvSpPr/>
          <p:nvPr/>
        </p:nvSpPr>
        <p:spPr>
          <a:xfrm>
            <a:off x="716741" y="451072"/>
            <a:ext cx="104438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การเดินทางไปพระเจดีย์ภูเขาทองกับการนำไปสู่การยอมรับชะตากรรมของสุนทรภู่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786D23-B444-3A87-B46C-CA8C75DC4E8C}"/>
              </a:ext>
            </a:extLst>
          </p:cNvPr>
          <p:cNvSpPr/>
          <p:nvPr/>
        </p:nvSpPr>
        <p:spPr>
          <a:xfrm>
            <a:off x="182441" y="2846786"/>
            <a:ext cx="793358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บทความเรื่อง “นิราศภูเขาทอง” การเดินทางไปสู่การยอมรับชะตากรรมของกวี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ตีพิมพ์ในหนังสือ 80 ปี ราชบัณฑิตยสถาน ปี 2558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867167-BA2C-4CCA-349B-B0C0EE5A3117}"/>
              </a:ext>
            </a:extLst>
          </p:cNvPr>
          <p:cNvSpPr/>
          <p:nvPr/>
        </p:nvSpPr>
        <p:spPr>
          <a:xfrm>
            <a:off x="1927122" y="2116120"/>
            <a:ext cx="426751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ศาสตราจารย์ ดร.ชลดา  เรืองรักษ์ลิขิต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F2B7C5-6B55-4FFA-16FB-D6B2645C81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839" t="24516" r="12752" b="30110"/>
          <a:stretch/>
        </p:blipFill>
        <p:spPr>
          <a:xfrm>
            <a:off x="8308258" y="1120038"/>
            <a:ext cx="3431459" cy="503084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78440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126B0A-4A70-52D0-0CE0-463F4386AFF1}"/>
              </a:ext>
            </a:extLst>
          </p:cNvPr>
          <p:cNvSpPr/>
          <p:nvPr/>
        </p:nvSpPr>
        <p:spPr>
          <a:xfrm>
            <a:off x="874057" y="275821"/>
            <a:ext cx="104438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การเดินทางไปพระเจดีย์ภูเขาทองกับการนำไปสู่การยอมรับชะตากรรมของสุนทรภู่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8095F4-842C-6CD1-4F94-8894EED12047}"/>
              </a:ext>
            </a:extLst>
          </p:cNvPr>
          <p:cNvSpPr txBox="1"/>
          <p:nvPr/>
        </p:nvSpPr>
        <p:spPr>
          <a:xfrm>
            <a:off x="491613" y="1052052"/>
            <a:ext cx="6538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Baijam" panose="02000506000000020004" pitchFamily="2" charset="-34"/>
                <a:cs typeface="TH Baijam" panose="02000506000000020004" pitchFamily="2" charset="-34"/>
              </a:rPr>
              <a:t>ชะตากรรมที่พลิกผันซึ่งยากที่สุนทรภู่จะยอมรับได้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CB0776-EDB7-D8A3-8F52-5D4D16E57ADE}"/>
              </a:ext>
            </a:extLst>
          </p:cNvPr>
          <p:cNvSpPr txBox="1"/>
          <p:nvPr/>
        </p:nvSpPr>
        <p:spPr>
          <a:xfrm>
            <a:off x="176982" y="1579463"/>
            <a:ext cx="6027172" cy="3108543"/>
          </a:xfrm>
          <a:prstGeom prst="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2800" dirty="0">
                <a:latin typeface="TH Baijam" panose="02000506000000020004" pitchFamily="2" charset="-34"/>
                <a:cs typeface="TH Baijam" panose="02000506000000020004" pitchFamily="2" charset="-34"/>
              </a:rPr>
              <a:t>ช่วงปลายสมัยรัชกาลของพระบาทสมเด็จพระพุทธเลิศหล้านภาลัย ระหว่างพ.ศ.2364 - 2367 สุนทรภู่มีตำแหน่งราชการที่มั่นคง มีชีวิตที่สุขสบาย จนกระทั่งรัชกาลที่ 2 สวรรคต หลังจากนั้นเพียง </a:t>
            </a:r>
            <a:r>
              <a:rPr lang="en-US" sz="2800" dirty="0">
                <a:latin typeface="TH Baijam" panose="02000506000000020004" pitchFamily="2" charset="-34"/>
                <a:cs typeface="TH Baijam" panose="02000506000000020004" pitchFamily="2" charset="-34"/>
              </a:rPr>
              <a:t>8</a:t>
            </a:r>
            <a:r>
              <a:rPr lang="th-TH" sz="2800" dirty="0">
                <a:latin typeface="TH Baijam" panose="02000506000000020004" pitchFamily="2" charset="-34"/>
                <a:cs typeface="TH Baijam" panose="02000506000000020004" pitchFamily="2" charset="-34"/>
              </a:rPr>
              <a:t> วัน พระเจ้าลูกยาเธอ กรมหมื่นเจษฎาบดินทร์ จึงเสด็จขึ้นเสวยราชย์ ตามคำกราบบังคมทูลเชิญของเสนาอำมาตย์ สุนทรภู่เกรงราชภัยจึงออกบวชทันทีและจบชีวิตราชการที่รุ่งเรืองและสุขสบายแต่นั้นมา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44DCFD-04A2-46B9-9D11-892F67CC5768}"/>
              </a:ext>
            </a:extLst>
          </p:cNvPr>
          <p:cNvSpPr txBox="1"/>
          <p:nvPr/>
        </p:nvSpPr>
        <p:spPr>
          <a:xfrm>
            <a:off x="176982" y="4966833"/>
            <a:ext cx="6027172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thaiDist"/>
            <a:r>
              <a:rPr lang="th-TH" sz="2800" dirty="0">
                <a:latin typeface="TH Baijam" panose="02000506000000020004" pitchFamily="2" charset="-34"/>
                <a:cs typeface="TH Baijam" panose="02000506000000020004" pitchFamily="2" charset="-34"/>
              </a:rPr>
              <a:t>ชะตากรรมที่พลิกผันอย่างรวดเร็ว สร้างความเจ็บปวดแก่สุนทรภู่เป็นอย่างมาก แม้แต่นิราศภูเขาทองที่แต่งเมื่อพ.ศ. 2373 หลังจากรัชกาลที่ </a:t>
            </a:r>
            <a:r>
              <a:rPr lang="en-US" sz="2800" dirty="0">
                <a:latin typeface="TH Baijam" panose="02000506000000020004" pitchFamily="2" charset="-34"/>
                <a:cs typeface="TH Baijam" panose="02000506000000020004" pitchFamily="2" charset="-34"/>
              </a:rPr>
              <a:t>2</a:t>
            </a:r>
            <a:r>
              <a:rPr lang="th-TH" sz="2800" dirty="0">
                <a:latin typeface="TH Baijam" panose="02000506000000020004" pitchFamily="2" charset="-34"/>
                <a:cs typeface="TH Baijam" panose="02000506000000020004" pitchFamily="2" charset="-34"/>
              </a:rPr>
              <a:t> เสด็จสวรรคตแล้ว 6 ปี สุนทรภู่ก็ยังทำใจไม่ได้ รวมทั้งโหยหาชีวิตที่รุ่งเรืองของตนเอง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B7DB7586-BD0D-E7C6-476F-2404F1F8040A}"/>
              </a:ext>
            </a:extLst>
          </p:cNvPr>
          <p:cNvSpPr/>
          <p:nvPr/>
        </p:nvSpPr>
        <p:spPr>
          <a:xfrm>
            <a:off x="2920181" y="4688006"/>
            <a:ext cx="265471" cy="27882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8A5630-9BE3-0916-BE79-BFEE966DEDDF}"/>
              </a:ext>
            </a:extLst>
          </p:cNvPr>
          <p:cNvSpPr/>
          <p:nvPr/>
        </p:nvSpPr>
        <p:spPr>
          <a:xfrm>
            <a:off x="6754761" y="1187953"/>
            <a:ext cx="4640827" cy="2727837"/>
          </a:xfrm>
          <a:prstGeom prst="roundRect">
            <a:avLst/>
          </a:prstGeom>
          <a:solidFill>
            <a:srgbClr val="CCFF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9C4E2D-7354-2F0B-A801-E75C5A64C760}"/>
              </a:ext>
            </a:extLst>
          </p:cNvPr>
          <p:cNvSpPr txBox="1"/>
          <p:nvPr/>
        </p:nvSpPr>
        <p:spPr>
          <a:xfrm>
            <a:off x="6990737" y="1238134"/>
            <a:ext cx="4404851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...แม้นกำเนิดเกิดชาติใดใด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ขอให้ได้เป็นข้าฝ่าธุลี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สิ้นแผ่นดินขอให้สิ้นชีวิตบ้าง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อย่ารู้ร้างบงกชบทศรี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เหลืออาลัยใจตรมระทมทวี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ทุกวันนี้ก็ซังตายทรงกายมา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		(นิราศภูเขาทอง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: 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149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-150)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35E97047-76AE-3C5D-E9AE-D0D01BB8D416}"/>
              </a:ext>
            </a:extLst>
          </p:cNvPr>
          <p:cNvSpPr/>
          <p:nvPr/>
        </p:nvSpPr>
        <p:spPr>
          <a:xfrm>
            <a:off x="6420465" y="5582533"/>
            <a:ext cx="334296" cy="31682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CD002A59-15A0-282A-9842-181355BA6837}"/>
              </a:ext>
            </a:extLst>
          </p:cNvPr>
          <p:cNvSpPr/>
          <p:nvPr/>
        </p:nvSpPr>
        <p:spPr>
          <a:xfrm rot="16200000">
            <a:off x="9068023" y="4000840"/>
            <a:ext cx="516738" cy="6184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42241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7E57A3-A661-37B5-732A-38A68BC7A2BE}"/>
              </a:ext>
            </a:extLst>
          </p:cNvPr>
          <p:cNvSpPr/>
          <p:nvPr/>
        </p:nvSpPr>
        <p:spPr>
          <a:xfrm>
            <a:off x="6603375" y="3148476"/>
            <a:ext cx="5466735" cy="288911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dirty="0">
                <a:solidFill>
                  <a:prstClr val="black"/>
                </a:solidFill>
                <a:latin typeface="TH Srisakdi" panose="02000506000000020004" pitchFamily="2" charset="-34"/>
                <a:cs typeface="TH Srisakdi" panose="02000506000000020004" pitchFamily="2" charset="-34"/>
              </a:rPr>
              <a:t>สุนทรภู่ไม่ยอมรับชะตากรรมตนเองในนิราศภูเขาทอง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risakdi" panose="02000506000000020004" pitchFamily="2" charset="-34"/>
              <a:ea typeface="+mn-ea"/>
              <a:cs typeface="TH Srisakdi" panose="02000506000000020004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044729"/>
            <a:ext cx="962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สุนทรภู่วนเวียนอยู่กับชีวิตอันรุ่งเรืองของตนในสมัยรัชกาลที่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2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หรือโหยหาความสุขในอดีต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ซึ่งตรงข้ามกับความยากลำบากในตอนต้นรัชกาลที่ 3 จึงครวญถึงความอาภัพวาสนาของตน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ACFF1-8406-1CE8-89E2-7345EEFAFE5F}"/>
              </a:ext>
            </a:extLst>
          </p:cNvPr>
          <p:cNvSpPr txBox="1"/>
          <p:nvPr/>
        </p:nvSpPr>
        <p:spPr>
          <a:xfrm>
            <a:off x="226141" y="3565042"/>
            <a:ext cx="5869858" cy="1569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สุนทรภู่ครวญถึงชีวิตอันรุ่งเรืองของตนในสมัยรัชกาลที่ 2 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แสดงให้เห็นความอาลัยอาวรณ์และปรารถนาจะมีชีวิตรุ่งเรืองเหมือนอย่างในอดีต ครวญเรื่องนี้ตอนเดินทางผ่านตำหนักแพและเมื่อจำต้องค้างแรมในเรือที่ลอยอยู่กลางทุ่งนา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A21DD-15E5-2667-59EC-7D2386AADD22}"/>
              </a:ext>
            </a:extLst>
          </p:cNvPr>
          <p:cNvSpPr txBox="1"/>
          <p:nvPr/>
        </p:nvSpPr>
        <p:spPr>
          <a:xfrm>
            <a:off x="6679574" y="3262669"/>
            <a:ext cx="5314336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ถึงน่าแพแลเห็นเรือที่นั่ง	คิดถึงครั้งก่อนมาน้ำตาไหล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เคยหมอบรับกับพระจม</a:t>
            </a:r>
            <a:r>
              <a:rPr kumimoji="0" lang="th-T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ื่น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ไวย    แล้วลงในเรือที่นั่งบัลลังก์ทอง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เคยทรงแต่งแปลงบทพจนาด</a:t>
            </a:r>
            <a:r>
              <a:rPr kumimoji="0" lang="th-T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ถ์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 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เคยรับราชโองการอ่านฉลอง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จนกฐินสิ้นแม่น้ำในลำคลอง		มิได้ข้องเคืองขัด</a:t>
            </a:r>
            <a:r>
              <a:rPr kumimoji="0" lang="th-T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หัท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ยา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เคยหมอบใกล้ได้กลิ่นสุคนธ์ตระหลบ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ละอองอบรศรื่นชื่นนาสา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สิ้นแผ่นดินสิ้นรศสุคนธา	วาศนาเราก็สิ้นเหมือนกลิ่นสุคนธ์							(นิราศภูเขาทอง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: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14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6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72C6093-DD4D-20D5-C4D2-353ADF938BA5}"/>
              </a:ext>
            </a:extLst>
          </p:cNvPr>
          <p:cNvSpPr/>
          <p:nvPr/>
        </p:nvSpPr>
        <p:spPr>
          <a:xfrm>
            <a:off x="6159909" y="4277033"/>
            <a:ext cx="368708" cy="3244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E70B6-8F89-F220-E90D-4034AD31AC2B}"/>
              </a:ext>
            </a:extLst>
          </p:cNvPr>
          <p:cNvSpPr/>
          <p:nvPr/>
        </p:nvSpPr>
        <p:spPr>
          <a:xfrm>
            <a:off x="716741" y="451072"/>
            <a:ext cx="104438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การเดินทางไปพระเจดีย์ภูเขาทองกับการนำไปสู่การยอมรับชะตากรรมของสุนทรภู่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98956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7E57A3-A661-37B5-732A-38A68BC7A2BE}"/>
              </a:ext>
            </a:extLst>
          </p:cNvPr>
          <p:cNvSpPr/>
          <p:nvPr/>
        </p:nvSpPr>
        <p:spPr>
          <a:xfrm>
            <a:off x="6454877" y="2998836"/>
            <a:ext cx="5466735" cy="370952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dirty="0">
                <a:solidFill>
                  <a:prstClr val="black"/>
                </a:solidFill>
                <a:latin typeface="TH Srisakdi" panose="02000506000000020004" pitchFamily="2" charset="-34"/>
                <a:cs typeface="TH Srisakdi" panose="02000506000000020004" pitchFamily="2" charset="-34"/>
              </a:rPr>
              <a:t>สุนทรภู่ไม่ยอมรับชะตากรรมตนเองในนิราศภูเขาทอง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risakdi" panose="02000506000000020004" pitchFamily="2" charset="-34"/>
              <a:ea typeface="+mn-ea"/>
              <a:cs typeface="TH Srisakdi" panose="02000506000000020004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044729"/>
            <a:ext cx="962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สุนทรภู่วนเวียนอยู่กับชีวิตอันรุ่งเรืองของตนในสมัยรัชกาลที่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2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หรือโหยหาความสุขในอดีต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ซึ่งตรงข้ามกับความยากลำบากในตอนต้นรัชกาลที่ 3 จึงครวญถึงความอาภัพวาสนาของตน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ACFF1-8406-1CE8-89E2-7345EEFAFE5F}"/>
              </a:ext>
            </a:extLst>
          </p:cNvPr>
          <p:cNvSpPr txBox="1"/>
          <p:nvPr/>
        </p:nvSpPr>
        <p:spPr>
          <a:xfrm>
            <a:off x="121890" y="3492203"/>
            <a:ext cx="5946058" cy="1569660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2. </a:t>
            </a: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สุนทรภู่ครวญถึงความอาภัพอับวาสนาของตนเอง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เมื่อเดินทางผ่านวัดเขมา</a:t>
            </a:r>
            <a:r>
              <a:rPr lang="th-TH" sz="2400" dirty="0" err="1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ภิร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ตารามก็ครวญว่างานฉลองเพิ่งผ่านพ้นไปไม่นาน นึงถึงครั้งตามเสด็จรัชกาลที่ 2 มายังวัดแห่งนี้ คราวเสด็จมาผูกพัทธสีมาและตนได้เห็นงานฉลองวัด แต่ครั้งนี้ไม่มีวาสนาได้เห็นแล้ว</a:t>
            </a:r>
            <a:endParaRPr kumimoji="0" lang="th-TH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A21DD-15E5-2667-59EC-7D2386AADD22}"/>
              </a:ext>
            </a:extLst>
          </p:cNvPr>
          <p:cNvSpPr txBox="1"/>
          <p:nvPr/>
        </p:nvSpPr>
        <p:spPr>
          <a:xfrm>
            <a:off x="6620578" y="3145438"/>
            <a:ext cx="5314336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	โอ้ปางหลังครั้งสมเด็จพระบรมโกษ</a:t>
            </a:r>
            <a:r>
              <a:rPr kumimoji="0" lang="th-T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ฐ์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มาผูกโบสถ์ก็ได้มาบูชาชื่น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ชมพระพิมพ์ริมผนังยังยั่งยืน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ทั้งแปดหมื่นสี่พันได้วันทา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โอ้ครั้งนี้มิได้เห็นเล่นฉลอง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เพราะตัวต้องตกประดาษวาศนา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เปนบุญน้อยพลอยนึกโมทนา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พอนาวาติดชลเข้าวนเวียน										(นิราศภูเขาทอง: 147-148)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72C6093-DD4D-20D5-C4D2-353ADF938BA5}"/>
              </a:ext>
            </a:extLst>
          </p:cNvPr>
          <p:cNvSpPr/>
          <p:nvPr/>
        </p:nvSpPr>
        <p:spPr>
          <a:xfrm>
            <a:off x="6087614" y="4277033"/>
            <a:ext cx="368708" cy="3244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E70B6-8F89-F220-E90D-4034AD31AC2B}"/>
              </a:ext>
            </a:extLst>
          </p:cNvPr>
          <p:cNvSpPr/>
          <p:nvPr/>
        </p:nvSpPr>
        <p:spPr>
          <a:xfrm>
            <a:off x="716741" y="451072"/>
            <a:ext cx="104438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การเดินทางไปพระเจดีย์ภูเขาทองกับการนำไปสู่การยอมรับชะตากรรมของสุนทรภู่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72355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7E57A3-A661-37B5-732A-38A68BC7A2BE}"/>
              </a:ext>
            </a:extLst>
          </p:cNvPr>
          <p:cNvSpPr/>
          <p:nvPr/>
        </p:nvSpPr>
        <p:spPr>
          <a:xfrm>
            <a:off x="6603375" y="3148476"/>
            <a:ext cx="5466735" cy="363578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risakdi" panose="02000506000000020004" pitchFamily="2" charset="-34"/>
                <a:ea typeface="+mn-ea"/>
                <a:cs typeface="TH Srisakdi" panose="02000506000000020004" pitchFamily="2" charset="-34"/>
              </a:rPr>
              <a:t>สุนทรภู่ไม่ยอมรับชะตากรรมตนเองในนิราศภูเขาทอง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044729"/>
            <a:ext cx="962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สุนทรภู่วนเวียนอยู่กับชีวิตอันรุ่งเรืองของตนในสมัยรัชกาลที่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2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หรือโหยหาความสุขในอดีต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ซึ่งตรงข้ามกับความยากลำบากในตอนต้นรัชกาลที่ 3 จึงครวญถึงความอาภัพวาสนาของตน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A21DD-15E5-2667-59EC-7D2386AADD22}"/>
              </a:ext>
            </a:extLst>
          </p:cNvPr>
          <p:cNvSpPr txBox="1"/>
          <p:nvPr/>
        </p:nvSpPr>
        <p:spPr>
          <a:xfrm>
            <a:off x="6679574" y="3262669"/>
            <a:ext cx="5314336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	มาถึงบางธรณีทวีโศก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ยามวิโยคยากใจให้สะอื้น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โอ้สุธาหนาแน่นเป็นแผ่นพื้น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ถึงสี่หมื่นสองแสนทั้งแดนไตร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เมื่อเคราะห์ร้ายกายเราก็เท่านี้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ไม่มีที่พสุธาจะอาศัย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ล้วนหนามเหน็บเจ็บแสบคับแคบใจ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เหมือนนกไร้รังเร่อยู่เอกา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					(นิราศภูเขาทอง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: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14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8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72C6093-DD4D-20D5-C4D2-353ADF938BA5}"/>
              </a:ext>
            </a:extLst>
          </p:cNvPr>
          <p:cNvSpPr/>
          <p:nvPr/>
        </p:nvSpPr>
        <p:spPr>
          <a:xfrm>
            <a:off x="6159909" y="4277033"/>
            <a:ext cx="368708" cy="32446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E70B6-8F89-F220-E90D-4034AD31AC2B}"/>
              </a:ext>
            </a:extLst>
          </p:cNvPr>
          <p:cNvSpPr/>
          <p:nvPr/>
        </p:nvSpPr>
        <p:spPr>
          <a:xfrm>
            <a:off x="716741" y="451072"/>
            <a:ext cx="104438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การเดินทางไปพระเจดีย์ภูเขาทองกับการนำไปสู่การยอมรับชะตากรรมของสุนทรภู่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280027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7E57A3-A661-37B5-732A-38A68BC7A2BE}"/>
              </a:ext>
            </a:extLst>
          </p:cNvPr>
          <p:cNvSpPr/>
          <p:nvPr/>
        </p:nvSpPr>
        <p:spPr>
          <a:xfrm>
            <a:off x="6603375" y="2717590"/>
            <a:ext cx="5466735" cy="386019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dirty="0">
                <a:solidFill>
                  <a:prstClr val="black"/>
                </a:solidFill>
                <a:latin typeface="TH Srisakdi" panose="02000506000000020004" pitchFamily="2" charset="-34"/>
                <a:cs typeface="TH Srisakdi" panose="02000506000000020004" pitchFamily="2" charset="-34"/>
              </a:rPr>
              <a:t>การเรียนรู้ของสุนทรภู่ระหว่างเดินทางไปยังเจดีย์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risakdi" panose="02000506000000020004" pitchFamily="2" charset="-34"/>
                <a:ea typeface="+mn-ea"/>
                <a:cs typeface="TH Srisakdi" panose="02000506000000020004" pitchFamily="2" charset="-34"/>
              </a:rPr>
              <a:t>ภูเขาทอง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044729"/>
            <a:ext cx="962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สุนทรภู่เดินทา</a:t>
            </a:r>
            <a:r>
              <a:rPr lang="th-TH" sz="28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งไปนมัสการพระเจดีย์ภูเขาทองนี้ ได้เรียนรู้เรื่องต่าง ๆ ผ่านมิติอันหลากหลาย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ACFF1-8406-1CE8-89E2-7345EEFAFE5F}"/>
              </a:ext>
            </a:extLst>
          </p:cNvPr>
          <p:cNvSpPr txBox="1"/>
          <p:nvPr/>
        </p:nvSpPr>
        <p:spPr>
          <a:xfrm>
            <a:off x="288611" y="2568840"/>
            <a:ext cx="5869858" cy="4154984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เรื่องที่สุนทรภู่เรียนรู้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1.1 </a:t>
            </a:r>
            <a:r>
              <a:rPr lang="th-TH" sz="2400" u="sng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เรื่องความสำคัญของการพูด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ในระหว่างที่ตกระกำลำบาก 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หวนระลึกถึงคำพูดของตนเองที่ทำให้รัชกาลที่ 3 ขัดเคืองพระทัย เพราะวิพากษ์วิจารณ์และแก้พระนิพนธ์ของพระองค์ในที่ประชุมกวีในสมัยรัชกาลที่ ๒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1.2 </a:t>
            </a: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เรื่อง</a:t>
            </a:r>
            <a:r>
              <a:rPr kumimoji="0" lang="th-TH" sz="2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เป</a:t>
            </a:r>
            <a:r>
              <a:rPr lang="th-TH" sz="2400" u="sng" dirty="0" err="1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็น</a:t>
            </a:r>
            <a:r>
              <a:rPr lang="th-TH" sz="2400" u="sng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ไปไม่ได้ที่จะหวังให้คนมีรักเดียวใจเดียว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เมื่อเดินทางถึงเกาะเกร็ดพบว่าสาวมอญซึ่งเคยทำตามวัฒน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ธรรมการไว้ทรงผมและแต่งหน้าแบบมอญ เปลี่ยนมาตามความนิยมแบบไทย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1.3 </a:t>
            </a:r>
            <a:r>
              <a:rPr lang="th-TH" sz="2400" u="sng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เรื่องความเป็นอนิจจังของสรรพสิ่ง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พบความจริงตลอดร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ะยะเวลาเดินทางไปพระเจดีย์ภูเขาทอง ความมีอยู่และไม่มีอยู่ของสถานที่ต่าง ๆ 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A21DD-15E5-2667-59EC-7D2386AADD22}"/>
              </a:ext>
            </a:extLst>
          </p:cNvPr>
          <p:cNvSpPr txBox="1"/>
          <p:nvPr/>
        </p:nvSpPr>
        <p:spPr>
          <a:xfrm>
            <a:off x="6755774" y="2990608"/>
            <a:ext cx="5314336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	ถึงเกร็ดย่านบ้านมอญแต่ก่อนเก่า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ผู้หญิงเกล้ามวยงามตามภาษา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เดี๋ยวนี้มอญถอนไรจุกเหมือนตุ๊กตา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ทั้งผัดหน้าจับกระเหม่าเหมือนชาวไทย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โอ้สามัญผันแปรไม่แท้เที่ยง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เหมือนอย่างเยี่ยงชายหญิงทิ้งวิสัย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นี่</a:t>
            </a:r>
            <a:r>
              <a:rPr kumimoji="0" lang="th-TH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ฤๅ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จิตรคิดหมายมีหลายใจ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ที่จิตรใครจะเป็นหนึ่งอย่าพึงคิด							(นิราศภูเขาทอง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: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14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8-149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72C6093-DD4D-20D5-C4D2-353ADF938BA5}"/>
              </a:ext>
            </a:extLst>
          </p:cNvPr>
          <p:cNvSpPr/>
          <p:nvPr/>
        </p:nvSpPr>
        <p:spPr>
          <a:xfrm>
            <a:off x="6196568" y="4277033"/>
            <a:ext cx="368708" cy="32446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E70B6-8F89-F220-E90D-4034AD31AC2B}"/>
              </a:ext>
            </a:extLst>
          </p:cNvPr>
          <p:cNvSpPr/>
          <p:nvPr/>
        </p:nvSpPr>
        <p:spPr>
          <a:xfrm>
            <a:off x="716741" y="451072"/>
            <a:ext cx="104438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การเดินทางไปพระเจดีย์ภูเขาทองกับการนำไปสู่การยอมรับชะตากรรมของสุนทรภู่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31142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34BE28-CA04-DF5F-684E-2E84E41B25AA}"/>
              </a:ext>
            </a:extLst>
          </p:cNvPr>
          <p:cNvSpPr/>
          <p:nvPr/>
        </p:nvSpPr>
        <p:spPr>
          <a:xfrm>
            <a:off x="558445" y="333085"/>
            <a:ext cx="244650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วรรณคดีนิราศ</a:t>
            </a:r>
            <a:endParaRPr lang="en-US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4D84D-B243-368D-6D82-C1442CCA7CF3}"/>
              </a:ext>
            </a:extLst>
          </p:cNvPr>
          <p:cNvSpPr txBox="1"/>
          <p:nvPr/>
        </p:nvSpPr>
        <p:spPr>
          <a:xfrm>
            <a:off x="235974" y="1228397"/>
            <a:ext cx="4768645" cy="526297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ลักษณะของนิราศ</a:t>
            </a:r>
          </a:p>
          <a:p>
            <a:pPr algn="thaiDist"/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มีองค์ประกอบสำคัญ 3 ประการ</a:t>
            </a:r>
          </a:p>
          <a:p>
            <a:pPr algn="thaiDist"/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1.1  </a:t>
            </a:r>
            <a:r>
              <a:rPr lang="th-TH" sz="2800" u="sng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การเดินทาง </a:t>
            </a:r>
          </a:p>
          <a:p>
            <a:pPr algn="thaiDist"/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เช่น การเดินทางพรากจากสถานที่ที่เคยอยู่อาศัย พบได้ในวรรณคดีนิราศทั่วไป ส่วนการเปลี่ยนแปลงของเวลา ฤดูกาล พบได้ในเรื่อง</a:t>
            </a:r>
          </a:p>
          <a:p>
            <a:pPr algn="thaiDist"/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“โคลงทวาทศมาส”</a:t>
            </a:r>
          </a:p>
          <a:p>
            <a:pPr algn="thaiDist"/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1.2 </a:t>
            </a:r>
            <a:r>
              <a:rPr lang="th-TH" sz="2800" u="sng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การคร่ำครวญ </a:t>
            </a:r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อาจคร่ำครวญถึงนางอันเป็นที่รัก หรืออาจกล่าวถึงพระบารมีของพระมหากษัตริย์ </a:t>
            </a:r>
          </a:p>
          <a:p>
            <a:pPr algn="thaiDist"/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1.3 </a:t>
            </a:r>
            <a:r>
              <a:rPr lang="th-TH" sz="2800" u="sng" dirty="0">
                <a:latin typeface="TH Niramit AS" panose="02000506000000020004" pitchFamily="2" charset="-34"/>
                <a:cs typeface="TH Niramit AS" panose="02000506000000020004" pitchFamily="2" charset="-34"/>
              </a:rPr>
              <a:t>การใช้ธรรมชาติ </a:t>
            </a:r>
          </a:p>
          <a:p>
            <a:pPr algn="thaiDist"/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ที่พบเห็นตลอดการเดินทางเป็นสื่อเปรียบเทียบ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607A9-9D89-B8D3-78E3-F3B19ECCA090}"/>
              </a:ext>
            </a:extLst>
          </p:cNvPr>
          <p:cNvSpPr txBox="1"/>
          <p:nvPr/>
        </p:nvSpPr>
        <p:spPr>
          <a:xfrm>
            <a:off x="5825613" y="333085"/>
            <a:ext cx="5807942" cy="224676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ที่มาของนิราศ</a:t>
            </a:r>
          </a:p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สมเด็จพระเจ้าบรมวงศ์เธอ กรมพระยาดำรงราชานุภาพ</a:t>
            </a:r>
          </a:p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ทรงสันนิษฐานว่า เกิดจาการเดินทางเป็นระยะเวลานาน กวีจึงต้องการแสดงฝีมีการประพันธ์ บอกเล่าเส้นทาง และสิ่งที่พบเห็นเป็นสื่อพรรณนาเปรียบเทียบ 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93A10F4-D2A1-30A1-4627-775DD7FC9DF0}"/>
              </a:ext>
            </a:extLst>
          </p:cNvPr>
          <p:cNvSpPr/>
          <p:nvPr/>
        </p:nvSpPr>
        <p:spPr>
          <a:xfrm>
            <a:off x="5171768" y="1769806"/>
            <a:ext cx="442451" cy="4424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C33C21D8-B2ED-E1B8-B0B0-6DB57E9355F3}"/>
              </a:ext>
            </a:extLst>
          </p:cNvPr>
          <p:cNvSpPr/>
          <p:nvPr/>
        </p:nvSpPr>
        <p:spPr>
          <a:xfrm>
            <a:off x="5193890" y="4149261"/>
            <a:ext cx="442451" cy="4424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377911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7E57A3-A661-37B5-732A-38A68BC7A2BE}"/>
              </a:ext>
            </a:extLst>
          </p:cNvPr>
          <p:cNvSpPr/>
          <p:nvPr/>
        </p:nvSpPr>
        <p:spPr>
          <a:xfrm>
            <a:off x="6597441" y="3429000"/>
            <a:ext cx="5466735" cy="2483675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risakdi" panose="02000506000000020004" pitchFamily="2" charset="-34"/>
                <a:ea typeface="+mn-ea"/>
                <a:cs typeface="TH Srisakdi" panose="02000506000000020004" pitchFamily="2" charset="-34"/>
              </a:rPr>
              <a:t>การเรียนรู้ของสุนทรภู่ระหว่างเดินทางไปยังเจดีย์ภูเขาทอง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044729"/>
            <a:ext cx="962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สุนทรภู่เดินทางไปนมัสการพระเจดีย์ภูเขาทองนี้ ได้เรียนรู้เรื่องต่าง ๆ ผ่านมิติอันหลากหลาย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ACFF1-8406-1CE8-89E2-7345EEFAFE5F}"/>
              </a:ext>
            </a:extLst>
          </p:cNvPr>
          <p:cNvSpPr txBox="1"/>
          <p:nvPr/>
        </p:nvSpPr>
        <p:spPr>
          <a:xfrm>
            <a:off x="250511" y="3320556"/>
            <a:ext cx="5869858" cy="26776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400" b="1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2. การเรียนรู้ผ่านมิติอันหลากหลาย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2.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1 </a:t>
            </a: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การเรียนรู้ผ่านมิติของเวลา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ความมีอยู่และไม่มีอยู่ของหลักเสาหินวัดประโคนปัก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สุนทรภู่ไม่เห็นเสาหินซึ่งใช้เป็นหลักปักเขตแดนไว้ที่วัดแห่งนี้ตามคำเล่าขานกันว่าเคยมีอยู่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นอกจากนี้ ยังเรียนรู้ในเรื่องดังกล่าวกับตลาดแก้วและพระธาตุในดอกบัวเช่นกัน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A21DD-15E5-2667-59EC-7D2386AADD22}"/>
              </a:ext>
            </a:extLst>
          </p:cNvPr>
          <p:cNvSpPr txBox="1"/>
          <p:nvPr/>
        </p:nvSpPr>
        <p:spPr>
          <a:xfrm>
            <a:off x="6656434" y="3689888"/>
            <a:ext cx="5314336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	ถึงอารามนามวัดประโคนปัก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ไม่เห็นหลักฦๅเล่าว่าเสาหิน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เปนสำคัญปันแดนในแผ่นดิน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มิรู้สิ้นสุดชื่อที่ฦๅชา				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		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(นิราศภูเขาทอง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: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146)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72C6093-DD4D-20D5-C4D2-353ADF938BA5}"/>
              </a:ext>
            </a:extLst>
          </p:cNvPr>
          <p:cNvSpPr/>
          <p:nvPr/>
        </p:nvSpPr>
        <p:spPr>
          <a:xfrm>
            <a:off x="6196568" y="4277033"/>
            <a:ext cx="368708" cy="324464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E70B6-8F89-F220-E90D-4034AD31AC2B}"/>
              </a:ext>
            </a:extLst>
          </p:cNvPr>
          <p:cNvSpPr/>
          <p:nvPr/>
        </p:nvSpPr>
        <p:spPr>
          <a:xfrm>
            <a:off x="716741" y="451072"/>
            <a:ext cx="104438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การเดินทางไปพระเจดีย์ภูเขาทองกับการนำไปสู่การยอมรับชะตากรรมของสุนทรภู่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69576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C7E57A3-A661-37B5-732A-38A68BC7A2BE}"/>
              </a:ext>
            </a:extLst>
          </p:cNvPr>
          <p:cNvSpPr/>
          <p:nvPr/>
        </p:nvSpPr>
        <p:spPr>
          <a:xfrm>
            <a:off x="6641475" y="2688985"/>
            <a:ext cx="5466735" cy="36590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risakdi" panose="02000506000000020004" pitchFamily="2" charset="-34"/>
                <a:ea typeface="+mn-ea"/>
                <a:cs typeface="TH Srisakdi" panose="02000506000000020004" pitchFamily="2" charset="-34"/>
              </a:rPr>
              <a:t>การเรียนรู้ของสุนทรภู่ระหว่างเดินทางไปยังเจดีย์ภูเขาทอง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044729"/>
            <a:ext cx="962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สุนทรภู่เดินทางไปนมัสการพระเจดีย์ภูเขาทองนี้ ได้เรียนรู้เรื่องต่าง ๆ ผ่านมิติอันหลากหลาย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A21DD-15E5-2667-59EC-7D2386AADD22}"/>
              </a:ext>
            </a:extLst>
          </p:cNvPr>
          <p:cNvSpPr txBox="1"/>
          <p:nvPr/>
        </p:nvSpPr>
        <p:spPr>
          <a:xfrm>
            <a:off x="6717674" y="2833473"/>
            <a:ext cx="5314336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	มีห้องถ้ำสำหรับจุดเทียนถวาย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ด้วยพระพายพัดเวียนอยู่เหียนหัน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เป็นลมทักขิณาวัตรน่าอัศจรรย์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แต่ทุกวันนี้ชราหนักหนานัก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ทั้งองค์ฐานรานร้าวถึงเก้าแสก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เผลอแยกยอดสุดก็หลุดหัก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โอ้เจดีย์ที่สร้างยังร้างรัก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เสียดายนักนึกน่าน้ำตากระเด็น					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	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(นิราศภูเขาทอง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: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153)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72C6093-DD4D-20D5-C4D2-353ADF938BA5}"/>
              </a:ext>
            </a:extLst>
          </p:cNvPr>
          <p:cNvSpPr/>
          <p:nvPr/>
        </p:nvSpPr>
        <p:spPr>
          <a:xfrm>
            <a:off x="6196568" y="4277033"/>
            <a:ext cx="368708" cy="324464"/>
          </a:xfrm>
          <a:prstGeom prst="right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E70B6-8F89-F220-E90D-4034AD31AC2B}"/>
              </a:ext>
            </a:extLst>
          </p:cNvPr>
          <p:cNvSpPr/>
          <p:nvPr/>
        </p:nvSpPr>
        <p:spPr>
          <a:xfrm>
            <a:off x="716741" y="451072"/>
            <a:ext cx="1044388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การเดินทางไปพระเจดีย์ภูเขาทองกับการนำไปสู่การยอมรับชะตากรรมของสุนทรภู่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38649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dirty="0">
                <a:solidFill>
                  <a:prstClr val="black"/>
                </a:solidFill>
                <a:latin typeface="TH Srisakdi" panose="02000506000000020004" pitchFamily="2" charset="-34"/>
                <a:cs typeface="TH Srisakdi" panose="02000506000000020004" pitchFamily="2" charset="-34"/>
              </a:rPr>
              <a:t>การใช้คำ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risakdi" panose="02000506000000020004" pitchFamily="2" charset="-34"/>
              <a:ea typeface="+mn-ea"/>
              <a:cs typeface="TH Srisakdi" panose="02000506000000020004" pitchFamily="2" charset="-3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044729"/>
            <a:ext cx="962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สุนทรภู่ใช้คำเพื่อ</a:t>
            </a:r>
            <a:r>
              <a:rPr lang="th-TH" sz="28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</a:t>
            </a:r>
            <a:r>
              <a:rPr kumimoji="0" lang="th-TH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น้น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ความหมดสิ้นหรือสูญสิ้นของสิ่งต่าง ๆ และความไม่แน่นอนของสรรพสิ่ง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E70B6-8F89-F220-E90D-4034AD31AC2B}"/>
              </a:ext>
            </a:extLst>
          </p:cNvPr>
          <p:cNvSpPr/>
          <p:nvPr/>
        </p:nvSpPr>
        <p:spPr>
          <a:xfrm>
            <a:off x="1084643" y="451072"/>
            <a:ext cx="97081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วรรณศิลป์ในการนำเสนอเรื่องความหมดสิ้นและความไม่แน่นอนของสรรพสิ่ง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C93BE-4810-94DE-BDCE-D3D03452EA09}"/>
              </a:ext>
            </a:extLst>
          </p:cNvPr>
          <p:cNvSpPr txBox="1"/>
          <p:nvPr/>
        </p:nvSpPr>
        <p:spPr>
          <a:xfrm>
            <a:off x="3510116" y="4249276"/>
            <a:ext cx="5869858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คำว่า “สิ้น” เช่น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</a:t>
            </a:r>
            <a:r>
              <a:rPr lang="th-TH" sz="2400" u="sng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สิ้น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แผ่นดิน</a:t>
            </a:r>
            <a:r>
              <a:rPr lang="th-TH" sz="2400" u="sng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สิ้น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นามตามสมเด็จ  ต้องเที่ยว</a:t>
            </a:r>
            <a:r>
              <a:rPr lang="th-TH" sz="2400" dirty="0" err="1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เตร็จ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แต่หาที่อาศัย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คำว่า “ห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มด” เช่น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กระนี้หรือชื่อเสียงเกียรติ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ยศ	จะ</a:t>
            </a:r>
            <a:r>
              <a:rPr lang="th-TH" sz="2400" dirty="0" err="1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มิ</a:t>
            </a:r>
            <a:r>
              <a:rPr lang="th-TH" sz="2400" u="sng" dirty="0" err="1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ห</a:t>
            </a:r>
            <a:r>
              <a:rPr lang="th-TH" sz="2400" u="sng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มด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ล่วงหน้าทันตาเห็น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คำว่า “มอดม้วย” เช่น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ขอเดชะพระพุทะคุณช่วย		แม้น</a:t>
            </a:r>
            <a:r>
              <a:rPr lang="th-TH" sz="2400" u="sng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มอดม้วย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กลับชาติวาสนา</a:t>
            </a:r>
            <a:endParaRPr kumimoji="0" lang="th-TH" sz="2400" b="0" i="0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D8319AE-0D4C-A3A7-1427-ABA024DB7FDB}"/>
              </a:ext>
            </a:extLst>
          </p:cNvPr>
          <p:cNvSpPr/>
          <p:nvPr/>
        </p:nvSpPr>
        <p:spPr>
          <a:xfrm>
            <a:off x="6263148" y="3765755"/>
            <a:ext cx="432620" cy="3441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61474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risakdi" panose="02000506000000020004" pitchFamily="2" charset="-34"/>
                <a:ea typeface="+mn-ea"/>
                <a:cs typeface="TH Srisakdi" panose="02000506000000020004" pitchFamily="2" charset="-34"/>
              </a:rPr>
              <a:t>การใช้คำ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044729"/>
            <a:ext cx="9625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สุนทรภู่ใช้คำเพื่อเ</a:t>
            </a:r>
            <a:r>
              <a:rPr kumimoji="0" lang="th-TH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น้น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ความหมดสิ้นหรือสูญสิ้นของสิ่งต่าง ๆ และความไม่แน่นอนของสรรพสิ่ง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ACFF1-8406-1CE8-89E2-7345EEFAFE5F}"/>
              </a:ext>
            </a:extLst>
          </p:cNvPr>
          <p:cNvSpPr txBox="1"/>
          <p:nvPr/>
        </p:nvSpPr>
        <p:spPr>
          <a:xfrm>
            <a:off x="2431025" y="2751353"/>
            <a:ext cx="7664246" cy="83099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การใช้คำที่สื่อความหมายของความไม่แน่นอนของสรรพสิ่ง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ได้แก่ คำว่า “เปลี่ยนเปลี่ยน” “ผันแปร” “ไม่แท้เที่ยง” “มีมากแล้วยากเย็น” และ “อนิจจัง”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E70B6-8F89-F220-E90D-4034AD31AC2B}"/>
              </a:ext>
            </a:extLst>
          </p:cNvPr>
          <p:cNvSpPr/>
          <p:nvPr/>
        </p:nvSpPr>
        <p:spPr>
          <a:xfrm>
            <a:off x="1084643" y="451072"/>
            <a:ext cx="97081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วรรณศิลป์ในการนำเสนอเรื่องความหมดสิ้นและความไม่แน่นอนของสรรพสิ่ง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C93BE-4810-94DE-BDCE-D3D03452EA09}"/>
              </a:ext>
            </a:extLst>
          </p:cNvPr>
          <p:cNvSpPr txBox="1"/>
          <p:nvPr/>
        </p:nvSpPr>
        <p:spPr>
          <a:xfrm>
            <a:off x="2789908" y="4209947"/>
            <a:ext cx="6946479" cy="23083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คำว่า “เปลี่ยนเปลี่ยน” เช่น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บ้างพลุ่งพลุ่งวุ้งวงเหมือนกงเกวียน ดู</a:t>
            </a: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เปลี่ยนเปลี่ยน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คว้างคว้างเป็นหว่างวน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คำว่า “ผันแปร” “ไม่แท้เที่ยง” เช่น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โอ้สามัญ</a:t>
            </a:r>
            <a:r>
              <a:rPr lang="th-TH" sz="2400" u="sng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ผันแปรไม่แท้เที่ยง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		เหมือนอย่างเยี่ยงชายหญิงทิ้งวิสัย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คำว่า “มีมากแล้วยากเย็น” “อนิจจัง”เช่น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เป้นผู้ดี</a:t>
            </a: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มีมากแล้วยากเย็น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คิดก็เป็น</a:t>
            </a: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อนิจจัง</a:t>
            </a:r>
            <a:r>
              <a:rPr kumimoji="0" lang="th-TH" sz="2400" b="0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สียทั้งนั้น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D8319AE-0D4C-A3A7-1427-ABA024DB7FDB}"/>
              </a:ext>
            </a:extLst>
          </p:cNvPr>
          <p:cNvSpPr/>
          <p:nvPr/>
        </p:nvSpPr>
        <p:spPr>
          <a:xfrm>
            <a:off x="6263148" y="3765755"/>
            <a:ext cx="432620" cy="3441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2961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risakdi" panose="02000506000000020004" pitchFamily="2" charset="-34"/>
                <a:ea typeface="+mn-ea"/>
                <a:cs typeface="TH Srisakdi" panose="02000506000000020004" pitchFamily="2" charset="-34"/>
              </a:rPr>
              <a:t>การใช้ภาพพจน์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044729"/>
            <a:ext cx="962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สุนทรภู่ใช้ภาพพจน์เพื่อสื่อความหมายถึงความไม่เที่ยง ความเป็นอนิจจัง หรือความเป็นจริงตรงข้ามกับสิ่งที่ตามองเห็น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ACFF1-8406-1CE8-89E2-7345EEFAFE5F}"/>
              </a:ext>
            </a:extLst>
          </p:cNvPr>
          <p:cNvSpPr txBox="1"/>
          <p:nvPr/>
        </p:nvSpPr>
        <p:spPr>
          <a:xfrm>
            <a:off x="2396612" y="3028168"/>
            <a:ext cx="7664246" cy="83099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การใช้ภาพพจน์สื่อความไม่เที่ยงหรือความเป็นอนิจจัง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ประกอบด้วย ภาพพจน์อุปมา และ บุคคลวัต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E70B6-8F89-F220-E90D-4034AD31AC2B}"/>
              </a:ext>
            </a:extLst>
          </p:cNvPr>
          <p:cNvSpPr/>
          <p:nvPr/>
        </p:nvSpPr>
        <p:spPr>
          <a:xfrm>
            <a:off x="1084643" y="451072"/>
            <a:ext cx="97081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วรรณศิลป์ในการนำเสนอเรื่องความหมดสิ้นและความไม่แน่นอนของสรรพสิ่ง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C93BE-4810-94DE-BDCE-D3D03452EA09}"/>
              </a:ext>
            </a:extLst>
          </p:cNvPr>
          <p:cNvSpPr txBox="1"/>
          <p:nvPr/>
        </p:nvSpPr>
        <p:spPr>
          <a:xfrm>
            <a:off x="2789908" y="4475418"/>
            <a:ext cx="6946479" cy="193899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ภาพพจน์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 “อุปมา” เช่น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สิ้นแผ่นดินสิ้นรสสุคนธา		วาสนาเราก็สิ้น</a:t>
            </a:r>
            <a:r>
              <a:rPr lang="th-TH" sz="2400" u="sng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เหมือน</a:t>
            </a: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กลิ่นสุคนธ์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Baijam" panose="02000506000000020004" pitchFamily="2" charset="-34"/>
                <a:cs typeface="TH Baijam" panose="02000506000000020004" pitchFamily="2" charset="-34"/>
              </a:rPr>
              <a:t>ภาพพจน์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 “บุคคลวัต” เช่น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ทั้งองค์ฐานรานร้าวถึงเก้าแสก	เผลอแยกยอดสุดก็หลุดหัก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โอ้เจดีย์ที่สร้างยัง</a:t>
            </a: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ร้างรัก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	เสียดายนักนึกน่าน้ำตากระเด็น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D8319AE-0D4C-A3A7-1427-ABA024DB7FDB}"/>
              </a:ext>
            </a:extLst>
          </p:cNvPr>
          <p:cNvSpPr/>
          <p:nvPr/>
        </p:nvSpPr>
        <p:spPr>
          <a:xfrm>
            <a:off x="6012425" y="3995227"/>
            <a:ext cx="432620" cy="3441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2778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DFC4CF-E7B3-6EF5-9543-D6C95AB6B48E}"/>
              </a:ext>
            </a:extLst>
          </p:cNvPr>
          <p:cNvSpPr txBox="1"/>
          <p:nvPr/>
        </p:nvSpPr>
        <p:spPr>
          <a:xfrm>
            <a:off x="2448232" y="1310313"/>
            <a:ext cx="79936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risakdi" panose="02000506000000020004" pitchFamily="2" charset="-34"/>
                <a:ea typeface="+mn-ea"/>
                <a:cs typeface="TH Srisakdi" panose="02000506000000020004" pitchFamily="2" charset="-34"/>
              </a:rPr>
              <a:t>การใช้ภาพพจน์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AC831D-3AF0-16CF-D5E4-32576B8FC3C0}"/>
              </a:ext>
            </a:extLst>
          </p:cNvPr>
          <p:cNvSpPr txBox="1"/>
          <p:nvPr/>
        </p:nvSpPr>
        <p:spPr>
          <a:xfrm>
            <a:off x="1283109" y="2044729"/>
            <a:ext cx="96257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สุนทรภู่ใช้ภาพพจน์เพื่อสื่อความหมายถึงความไม่เที่ยง ความเป็นอนิจจัง หรือความเป็นจริงตรงข้ามกับสิ่งที่ตามองเห็น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FACFF1-8406-1CE8-89E2-7345EEFAFE5F}"/>
              </a:ext>
            </a:extLst>
          </p:cNvPr>
          <p:cNvSpPr txBox="1"/>
          <p:nvPr/>
        </p:nvSpPr>
        <p:spPr>
          <a:xfrm>
            <a:off x="2396612" y="3028168"/>
            <a:ext cx="7664246" cy="830997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2. การใช้ภาพพจน์สื่อความเป็นจริงซึ่งตรงข้ามกับสิ่งที่ตามองเห็น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 ได้แก่ ภาพพจน์อุปมา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BE70B6-8F89-F220-E90D-4034AD31AC2B}"/>
              </a:ext>
            </a:extLst>
          </p:cNvPr>
          <p:cNvSpPr/>
          <p:nvPr/>
        </p:nvSpPr>
        <p:spPr>
          <a:xfrm>
            <a:off x="1084643" y="451072"/>
            <a:ext cx="970810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วรรณศิลป์ในการนำเสนอเรื่องความหมดสิ้นและความไม่แน่นอนของสรรพสิ่ง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9C93BE-4810-94DE-BDCE-D3D03452EA09}"/>
              </a:ext>
            </a:extLst>
          </p:cNvPr>
          <p:cNvSpPr txBox="1"/>
          <p:nvPr/>
        </p:nvSpPr>
        <p:spPr>
          <a:xfrm>
            <a:off x="2789908" y="4475418"/>
            <a:ext cx="6946479" cy="156966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ภาพพจน์ “อุปมา” เช่น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ถึงบางเดื่อโอ้มะเดื่อเหลือประหลาด	บังเกิดชาติแมลงหวี่มีในไส้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เหมือนคนพาลหวานนอกย่อมขมใน		อุปไมยเหมือนมะเดื่อเหลือระอา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										(นิราศภูเขาทอง: 149)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AD8319AE-0D4C-A3A7-1427-ABA024DB7FDB}"/>
              </a:ext>
            </a:extLst>
          </p:cNvPr>
          <p:cNvSpPr/>
          <p:nvPr/>
        </p:nvSpPr>
        <p:spPr>
          <a:xfrm>
            <a:off x="6012425" y="3995227"/>
            <a:ext cx="432620" cy="34412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93430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1C02-4B6A-A71B-9BE3-FF320977375E}"/>
              </a:ext>
            </a:extLst>
          </p:cNvPr>
          <p:cNvSpPr/>
          <p:nvPr/>
        </p:nvSpPr>
        <p:spPr>
          <a:xfrm>
            <a:off x="918111" y="224135"/>
            <a:ext cx="936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สรุป</a:t>
            </a:r>
            <a:endParaRPr lang="en-US" sz="4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Baijam" panose="02000506000000020004" pitchFamily="2" charset="-34"/>
              <a:cs typeface="TH Baijam" panose="0200050600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B78713-8142-1DA2-AAEC-3F4E3A03EE39}"/>
              </a:ext>
            </a:extLst>
          </p:cNvPr>
          <p:cNvSpPr txBox="1"/>
          <p:nvPr/>
        </p:nvSpPr>
        <p:spPr>
          <a:xfrm>
            <a:off x="5948517" y="1228397"/>
            <a:ext cx="49849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800" dirty="0">
                <a:latin typeface="TH Baijam" panose="02000506000000020004" pitchFamily="2" charset="-34"/>
                <a:cs typeface="TH Baijam" panose="02000506000000020004" pitchFamily="2" charset="-34"/>
              </a:rPr>
              <a:t>นิราศภูเขาทอง ถือเป็นบันทึกการเดินทางของสุนทรภู่จากวัดราชบูรณะ กรุงเทพฯ เพื่อไปนมัสการพระเจดีย์ภูเขาทองที่พระนครศรีอยุธยา โดยมากการแต่งนิราศจะรำพันถึงการพลัดพรากจากผู้เป็นที่รัก ในนิราศดังกล่าว สุนทรภู่สะท้อนเรื่องราวชีวิตของตน ผ่านการเดินทางผ่านสถานที่ต่าง ๆ ในขณะเดียวกันก็แสดงความน้อยเนื้อต่ำใจในชะตาชีวิต ที่ต้องทุกข์ยากลำบากและไร้ที่พึ่ง เมื่อพระบาทสมเด็จพระพุทธเลิศหล้านภาลัยเสด็จสวรรคต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684BB4-4C7C-A4BD-C082-C6F9979CFA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41" t="24928" r="11957" b="42463"/>
          <a:stretch/>
        </p:blipFill>
        <p:spPr>
          <a:xfrm>
            <a:off x="319002" y="1519605"/>
            <a:ext cx="5176558" cy="35294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23646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0971C02-4B6A-A71B-9BE3-FF320977375E}"/>
              </a:ext>
            </a:extLst>
          </p:cNvPr>
          <p:cNvSpPr/>
          <p:nvPr/>
        </p:nvSpPr>
        <p:spPr>
          <a:xfrm>
            <a:off x="918111" y="224135"/>
            <a:ext cx="9364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8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สรุป</a:t>
            </a:r>
            <a:endParaRPr kumimoji="0" lang="en-US" sz="48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pic>
        <p:nvPicPr>
          <p:cNvPr id="7" name="Picture 6" descr="An orange paper with black writing&#10;&#10;Description automatically generated">
            <a:extLst>
              <a:ext uri="{FF2B5EF4-FFF2-40B4-BE49-F238E27FC236}">
                <a16:creationId xmlns:a16="http://schemas.microsoft.com/office/drawing/2014/main" id="{B4A31898-23A2-459D-9CBE-CBBA83778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8594">
            <a:off x="6616887" y="637438"/>
            <a:ext cx="3744711" cy="558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49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6AFEF7-C6B5-6D5E-0542-3F12845D56A2}"/>
              </a:ext>
            </a:extLst>
          </p:cNvPr>
          <p:cNvSpPr/>
          <p:nvPr/>
        </p:nvSpPr>
        <p:spPr>
          <a:xfrm>
            <a:off x="5929789" y="966154"/>
            <a:ext cx="5967243" cy="191469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4BE28-CA04-DF5F-684E-2E84E41B25AA}"/>
              </a:ext>
            </a:extLst>
          </p:cNvPr>
          <p:cNvSpPr/>
          <p:nvPr/>
        </p:nvSpPr>
        <p:spPr>
          <a:xfrm>
            <a:off x="193834" y="642989"/>
            <a:ext cx="51171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60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Baijam" panose="02000506000000020004" pitchFamily="2" charset="-34"/>
                <a:cs typeface="TH Baijam" panose="02000506000000020004" pitchFamily="2" charset="-34"/>
              </a:rPr>
              <a:t>ปีที่แต่ง สมัยที่แต่ง รูปแบบคำประพันธ์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4D84D-B243-368D-6D82-C1442CCA7CF3}"/>
              </a:ext>
            </a:extLst>
          </p:cNvPr>
          <p:cNvSpPr txBox="1"/>
          <p:nvPr/>
        </p:nvSpPr>
        <p:spPr>
          <a:xfrm>
            <a:off x="193834" y="1456469"/>
            <a:ext cx="4940710" cy="3539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สุนทรภู่ แต่งนิราศภูเขาทอง เมื่อพุทธศักราช 2373 ในต้นสมัยรัชกาลที่ 3 ขณะนั้นมีอายุ 45 ปี</a:t>
            </a:r>
          </a:p>
          <a:p>
            <a:pPr marR="0" lvl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หลังตากที่จำพรรษาที่วัดราชบุรณราชวรวิหารหรือวัดเลียบมาแล้ว ๓ พรรษา เวลานั้นสุนทรภู่บวชมาแล้ว ๖ พรรษา กล่าวคือ บวชครั้งแรกที่วัดราชบุรณราชวรวิหาร แล้วออกเดินทางท่องเที่ยวไปตามหัวเมืองรวม ๓ พรรษา (ฉันท์ ขำวิไล</a:t>
            </a:r>
            <a:r>
              <a:rPr lang="en-US" sz="2800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,</a:t>
            </a:r>
            <a:r>
              <a:rPr lang="th-TH" sz="2800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2498</a:t>
            </a:r>
            <a:r>
              <a:rPr lang="en-US" sz="2800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:</a:t>
            </a:r>
            <a:r>
              <a:rPr lang="th-TH" sz="2800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605)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93A10F4-D2A1-30A1-4627-775DD7FC9DF0}"/>
              </a:ext>
            </a:extLst>
          </p:cNvPr>
          <p:cNvSpPr/>
          <p:nvPr/>
        </p:nvSpPr>
        <p:spPr>
          <a:xfrm>
            <a:off x="5310941" y="1749695"/>
            <a:ext cx="442451" cy="44245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JasmineUPC" panose="02020603050405020304" pitchFamily="18" charset="-3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FC528B-6C7C-1F2B-2F83-ADF0D298A4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645" t="27096" r="8387" b="31469"/>
          <a:stretch/>
        </p:blipFill>
        <p:spPr>
          <a:xfrm>
            <a:off x="6987280" y="3090926"/>
            <a:ext cx="3779043" cy="3391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64653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1D72B99-C79F-CB11-E36F-369B330610D9}"/>
              </a:ext>
            </a:extLst>
          </p:cNvPr>
          <p:cNvSpPr/>
          <p:nvPr/>
        </p:nvSpPr>
        <p:spPr>
          <a:xfrm>
            <a:off x="5850192" y="4848327"/>
            <a:ext cx="4306530" cy="17403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21472A-A8DD-C1BA-09C5-DDF714E60DA2}"/>
              </a:ext>
            </a:extLst>
          </p:cNvPr>
          <p:cNvSpPr/>
          <p:nvPr/>
        </p:nvSpPr>
        <p:spPr>
          <a:xfrm>
            <a:off x="934156" y="269363"/>
            <a:ext cx="538641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เวลาออกเดินทางและลักษณะการเดินทาง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860D64-C274-FBF1-8D22-B335348AC009}"/>
              </a:ext>
            </a:extLst>
          </p:cNvPr>
          <p:cNvSpPr txBox="1"/>
          <p:nvPr/>
        </p:nvSpPr>
        <p:spPr>
          <a:xfrm>
            <a:off x="5850192" y="915694"/>
            <a:ext cx="4699819" cy="35394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R="0" lvl="0" algn="thai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Niramit AS" panose="02000506000000020004" pitchFamily="2" charset="-34"/>
                <a:ea typeface="+mn-ea"/>
                <a:cs typeface="TH Niramit AS" panose="02000506000000020004" pitchFamily="2" charset="-34"/>
              </a:rPr>
              <a:t>สุนทรภู่ออกเดินทางในเวลากลางคืน และใช้เรือเป็นพาหนะ ใช้เวลาเดินทางเที่ยวขาไป โดยมีการค้างแรมด้วย รวมเป็นเวลา 3 คืน 2 วัน ใช้เวลาล่องเรือจากจังหวัดพระนครศรีอยุธยาลงมายังกรุงเทพฯ โดยไม่มีการพักค้างแรม ณ ที่ใด เป็นเวลา 1 วัน รวมเป็นเวลาการเดินทาง 3 คืน และ 3 วัน จากพระเจดีย์ภูเขาทองมาถึงท่าน้ำวัดอรุณราชวราราม กรุงเทพฯ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D60E5B-E04D-F93F-6717-73B3A92A5EC9}"/>
              </a:ext>
            </a:extLst>
          </p:cNvPr>
          <p:cNvSpPr txBox="1"/>
          <p:nvPr/>
        </p:nvSpPr>
        <p:spPr>
          <a:xfrm>
            <a:off x="6074852" y="4933652"/>
            <a:ext cx="44751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สุนทรภู่เดินทางไปกับหนูพัด และค้างคืนในเรือ </a:t>
            </a:r>
          </a:p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คืนแรก ลอยเรืออยู่กลางทุ่งนา</a:t>
            </a:r>
          </a:p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คืนที่สอง จอดตรงท่าน้ำตรงข้ามวัดพระเมรุ </a:t>
            </a:r>
          </a:p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คืนที่สาม จอด</a:t>
            </a:r>
            <a:r>
              <a:rPr lang="th-TH" sz="2400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เรื</a:t>
            </a:r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อบริเวรพระเจดีย์ภูเขาทอง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B87AB17-72FC-A548-6347-7B1194E6DA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2" t="11925" r="36786" b="23011"/>
          <a:stretch/>
        </p:blipFill>
        <p:spPr>
          <a:xfrm>
            <a:off x="928097" y="915694"/>
            <a:ext cx="4457498" cy="5575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4982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56AFEF7-C6B5-6D5E-0542-3F12845D56A2}"/>
              </a:ext>
            </a:extLst>
          </p:cNvPr>
          <p:cNvSpPr/>
          <p:nvPr/>
        </p:nvSpPr>
        <p:spPr>
          <a:xfrm>
            <a:off x="622196" y="563216"/>
            <a:ext cx="10947608" cy="27995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4BE28-CA04-DF5F-684E-2E84E41B25AA}"/>
              </a:ext>
            </a:extLst>
          </p:cNvPr>
          <p:cNvSpPr/>
          <p:nvPr/>
        </p:nvSpPr>
        <p:spPr>
          <a:xfrm>
            <a:off x="163711" y="6167"/>
            <a:ext cx="27158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0" i="0" u="none" strike="noStrike" kern="1200" cap="none" spc="0" normalizeH="0" baseline="0" noProof="0" dirty="0">
                <a:ln w="0"/>
                <a:solidFill>
                  <a:srgbClr val="D34817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H Baijam" panose="02000506000000020004" pitchFamily="2" charset="-34"/>
                <a:ea typeface="+mn-ea"/>
                <a:cs typeface="TH Baijam" panose="02000506000000020004" pitchFamily="2" charset="-34"/>
              </a:rPr>
              <a:t>เส้นทางการเดินทาง</a:t>
            </a:r>
            <a:endParaRPr kumimoji="0" lang="en-US" sz="3600" b="0" i="0" u="none" strike="noStrike" kern="1200" cap="none" spc="0" normalizeH="0" baseline="0" noProof="0" dirty="0">
              <a:ln w="0"/>
              <a:solidFill>
                <a:srgbClr val="D34817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H Baijam" panose="02000506000000020004" pitchFamily="2" charset="-34"/>
              <a:ea typeface="+mn-ea"/>
              <a:cs typeface="TH Baijam" panose="02000506000000020004" pitchFamily="2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A607A9-9D89-B8D3-78E3-F3B19ECCA090}"/>
              </a:ext>
            </a:extLst>
          </p:cNvPr>
          <p:cNvSpPr txBox="1"/>
          <p:nvPr/>
        </p:nvSpPr>
        <p:spPr>
          <a:xfrm>
            <a:off x="781664" y="646235"/>
            <a:ext cx="10869562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สุนทรภู่ออกจากท่าน้ำวัดราชบุรณราชวรมหาวิหาร &gt; ผ่านตำหนักแพและพระบรมมหาราชวัง &gt; วัดประโคนปัก &gt; โรงเหล้า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2400" dirty="0">
              <a:solidFill>
                <a:prstClr val="black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บางจาก  &gt; บางพลู &gt; บางพลัด &gt; บางโพธิ์ &gt; บ้านญวณ &gt; วัดเขมา</a:t>
            </a:r>
            <a:r>
              <a:rPr lang="th-TH" sz="2400" dirty="0" err="1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ภิร</a:t>
            </a:r>
            <a:r>
              <a:rPr lang="th-TH" sz="2400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ตาราม (นนทบุรี) &gt; ตลาดแก้ว &gt; ตลาดขวัญ &gt; บางธรณี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เกาะเกร็ด &gt; บางพูด  &gt; บ้านใหม่ &gt; บางเดื่อ &gt; บางหลวง &gt; บ้านงิ้ว &gt; เกาะใหญ่ชะคราม &gt; ทางลัดตัดทางกลางนา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h-TH" sz="2400" dirty="0">
              <a:solidFill>
                <a:prstClr val="black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prstClr val="black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ตำบลกรุงเก่า &gt; จวนเจ้าเมือง &gt; ท่าน้ำตรงข้ามวัดพระเมรุ &gt; เจดีย์ภูเขาทอง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Niramit AS" panose="02000506000000020004" pitchFamily="2" charset="-34"/>
              <a:ea typeface="+mn-ea"/>
              <a:cs typeface="TH Niramit AS" panose="02000506000000020004" pitchFamily="2" charset="-34"/>
            </a:endParaRPr>
          </a:p>
        </p:txBody>
      </p:sp>
      <p:pic>
        <p:nvPicPr>
          <p:cNvPr id="7" name="Picture 6" descr="A white board with a map on it&#10;&#10;Description automatically generated">
            <a:extLst>
              <a:ext uri="{FF2B5EF4-FFF2-40B4-BE49-F238E27FC236}">
                <a16:creationId xmlns:a16="http://schemas.microsoft.com/office/drawing/2014/main" id="{FBCFC532-8EE4-9C61-A7AA-61ADD3FF26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" r="2834" b="33190"/>
          <a:stretch/>
        </p:blipFill>
        <p:spPr>
          <a:xfrm>
            <a:off x="1655543" y="3406910"/>
            <a:ext cx="8880914" cy="33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044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ACDBC3-4AD0-AC82-7F47-7C84D4137F3F}"/>
              </a:ext>
            </a:extLst>
          </p:cNvPr>
          <p:cNvSpPr/>
          <p:nvPr/>
        </p:nvSpPr>
        <p:spPr>
          <a:xfrm>
            <a:off x="244365" y="77950"/>
            <a:ext cx="61382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บุคคลที่สุนทรภู่ครวญถึงในนิราศภูเขาทอง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0739D3-289B-0807-9279-42B12CFFCC34}"/>
              </a:ext>
            </a:extLst>
          </p:cNvPr>
          <p:cNvSpPr txBox="1"/>
          <p:nvPr/>
        </p:nvSpPr>
        <p:spPr>
          <a:xfrm>
            <a:off x="1081550" y="771129"/>
            <a:ext cx="9832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ในนิราศภูเขาทอง บุคคลที่สุนทรภู่ครวญถึง เรียงลำดับจากน้อยไปหามาก </a:t>
            </a:r>
          </a:p>
          <a:p>
            <a:pPr algn="ctr"/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ได้แก่ แม่จัน พระบาทสมเด็จพระพุทธเลิศหล้านภาลัย และตัวสุนทรภู่เอง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15ECD0-BF89-FDDB-E6CE-0E76B2A441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2" t="18925" r="32984" b="6380"/>
          <a:stretch/>
        </p:blipFill>
        <p:spPr>
          <a:xfrm>
            <a:off x="501446" y="1654776"/>
            <a:ext cx="3873909" cy="512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AA4236-1091-EA85-648D-E453D613AFCF}"/>
              </a:ext>
            </a:extLst>
          </p:cNvPr>
          <p:cNvSpPr txBox="1"/>
          <p:nvPr/>
        </p:nvSpPr>
        <p:spPr>
          <a:xfrm>
            <a:off x="4562166" y="3092421"/>
            <a:ext cx="73938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1.1 ครวญว่าเคยมีคู่ครอง </a:t>
            </a:r>
          </a:p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      คู่ครองเคยจัดหมากที่ห่อด้วยใบพลูเหลืองแล้วฝากมาให้สุนทรภู่  สันนิษฐานว่าหญิงคนนี้น่าจะเป็นแม่จัน ปรากฏความว่า </a:t>
            </a:r>
          </a:p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ถึงบางพลูคิดถึง</a:t>
            </a:r>
            <a:r>
              <a:rPr lang="th-TH" sz="2400" i="1" u="sng" dirty="0">
                <a:latin typeface="TH Niramit AS" panose="02000506000000020004" pitchFamily="2" charset="-34"/>
                <a:cs typeface="TH Niramit AS" panose="02000506000000020004" pitchFamily="2" charset="-34"/>
              </a:rPr>
              <a:t>คู่เมื่ออยู่ครอง</a:t>
            </a:r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เคยใส่ซองส่งให้ล้วนใบเหลือง</a:t>
            </a:r>
          </a:p>
          <a:p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ถึงบางพลัดเหมือนพี่พลัดมาขัดเคือง	ทั้งพลัดเมืองพลัดสมรมาร้อนรน</a:t>
            </a:r>
          </a:p>
          <a:p>
            <a:endParaRPr lang="th-TH" sz="2400" i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1.2 ครวญว่ากลิ่นหอมของดอกไม้ที่ขึ้นอยู่ริมน้ำเหมือนกลิ่นหอมของผ้าแพรดำย้อมด้วยมะเกลือ (สุนทรภู่เก็บผ้าแพรดำเป็นที่ระลึกหลังจากแยกทางกัน)</a:t>
            </a:r>
          </a:p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	 	</a:t>
            </a:r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ตลาดแก้วแล้วไม่เห็นตลาดตั้ง	สองฟากฝั่งก็แต่ล้วนสวนพฤกษา</a:t>
            </a:r>
          </a:p>
          <a:p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โอ้รินรินกลิ่นดอกไม้ใกล้คงคา		เหมือนกลิ่นผ้าแพรร่ำดำมะเกลือ</a:t>
            </a:r>
          </a:p>
        </p:txBody>
      </p:sp>
    </p:spTree>
    <p:extLst>
      <p:ext uri="{BB962C8B-B14F-4D97-AF65-F5344CB8AC3E}">
        <p14:creationId xmlns:p14="http://schemas.microsoft.com/office/powerpoint/2010/main" val="647043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ACDBC3-4AD0-AC82-7F47-7C84D4137F3F}"/>
              </a:ext>
            </a:extLst>
          </p:cNvPr>
          <p:cNvSpPr/>
          <p:nvPr/>
        </p:nvSpPr>
        <p:spPr>
          <a:xfrm>
            <a:off x="244365" y="77950"/>
            <a:ext cx="61382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บุคคลที่สุนทรภู่ครวญถึงในนิราศภูเขาทอง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98AB8079-15A8-B126-9CD7-409E200E4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61" t="27183" r="16224" b="34848"/>
          <a:stretch/>
        </p:blipFill>
        <p:spPr bwMode="auto">
          <a:xfrm>
            <a:off x="7512663" y="322511"/>
            <a:ext cx="4197378" cy="58128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F5FA74-2B11-87EE-DD3A-7F29813D8284}"/>
              </a:ext>
            </a:extLst>
          </p:cNvPr>
          <p:cNvSpPr txBox="1"/>
          <p:nvPr/>
        </p:nvSpPr>
        <p:spPr>
          <a:xfrm>
            <a:off x="373625" y="875710"/>
            <a:ext cx="7000568" cy="22467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2. ครวญถึงพระบามสมเด็จพระพุทธเลิศหล้านภาลัย</a:t>
            </a:r>
          </a:p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ผู้ทรงชุบเลี้ยงและอุปถัมภ์สุนทรภู่ ทรงเชื่อถือฝีมือการแต่งกลอนของสุนทรภู่อย่างชัดเจน  ให้เข้าเฝ้าได้อย่างใกล้ชิด  ส่งผลให้สุนทรภู่สุขสบายในชีวิต  ปลื้มปิติในวาสนาตนเอง เมื่อพระองค์เสด็จสวรรคตกะทันหัน สุนทรภู่จึงโศกเศร้าและอาลัยอาวรณอย่างยิ่ง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F5B37-BB1C-BFDC-9CC4-967CF7624600}"/>
              </a:ext>
            </a:extLst>
          </p:cNvPr>
          <p:cNvSpPr txBox="1"/>
          <p:nvPr/>
        </p:nvSpPr>
        <p:spPr>
          <a:xfrm>
            <a:off x="806245" y="3635140"/>
            <a:ext cx="73938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	ถึงน่าวังดังหนึ่งใจจะขาด	คิดถึงบาทบพิตรอดิศร</a:t>
            </a:r>
          </a:p>
          <a:p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โอ้ผ่านเกล้าเจ้าประคุณของสุนทร	แต่ปางก่อนเคยเฝ้าทุกเช้าเย็น</a:t>
            </a:r>
          </a:p>
          <a:p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พระนิพพานปานประหนึ่งศีรษะขาด	ด้วยไร้ญาติยากแค้นถึงแสนเข็ญ</a:t>
            </a:r>
          </a:p>
          <a:p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ทั้งโรคซ้ำกรรมซัดวิบัติเปน			ไม่เล็งเห็นที่ซึ่งจะพึ่งพา</a:t>
            </a:r>
          </a:p>
        </p:txBody>
      </p:sp>
    </p:spTree>
    <p:extLst>
      <p:ext uri="{BB962C8B-B14F-4D97-AF65-F5344CB8AC3E}">
        <p14:creationId xmlns:p14="http://schemas.microsoft.com/office/powerpoint/2010/main" val="4262250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EACDBC3-4AD0-AC82-7F47-7C84D4137F3F}"/>
              </a:ext>
            </a:extLst>
          </p:cNvPr>
          <p:cNvSpPr/>
          <p:nvPr/>
        </p:nvSpPr>
        <p:spPr>
          <a:xfrm>
            <a:off x="244365" y="77950"/>
            <a:ext cx="613821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40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บุคคลที่สุนทรภู่ครวญถึงในนิราศภูเขาทอง</a:t>
            </a:r>
            <a:endParaRPr lang="en-US" sz="4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25EE0-3D18-D120-0A42-47FB96790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274" t="24373" r="12097" b="29175"/>
          <a:stretch/>
        </p:blipFill>
        <p:spPr>
          <a:xfrm>
            <a:off x="362352" y="924231"/>
            <a:ext cx="3963841" cy="5559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524543-1787-AC3F-11E0-1F1E908DB828}"/>
              </a:ext>
            </a:extLst>
          </p:cNvPr>
          <p:cNvSpPr txBox="1"/>
          <p:nvPr/>
        </p:nvSpPr>
        <p:spPr>
          <a:xfrm>
            <a:off x="4739147" y="717009"/>
            <a:ext cx="7000568" cy="181588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3. ครวญถึงตนเอง </a:t>
            </a:r>
          </a:p>
          <a:p>
            <a:r>
              <a:rPr lang="th-TH" sz="28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ว่าถูกคนพาลรังแก ทำให้อยู่ที่วัดราชบุรณราชวรวิหารต่อไปไม่ได้ ครวญถึงความยากแค้นของตนจนไม่กล้าสู้หน้าใครอื่น ครวญว่าตนเองพลัดพรากจากญาติพี่น้อง ไร้เพื่อนฝูงแวดล้อม  อาภัพวาสนา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0BAA3C-E2A4-005D-20E2-D63214BE45FC}"/>
              </a:ext>
            </a:extLst>
          </p:cNvPr>
          <p:cNvSpPr txBox="1"/>
          <p:nvPr/>
        </p:nvSpPr>
        <p:spPr>
          <a:xfrm>
            <a:off x="4542502" y="2625066"/>
            <a:ext cx="739385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3.1 ครวญว่าตนเองไม่สามารถพึงพระญาติผู้ใหญ่ได้ เรื่องถูกคนพาลรังแก</a:t>
            </a:r>
          </a:p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ตัดพ้อว่าเจ้าอาวาสไม่ให้ความเป็นธรรมแก่ต้นเอง ปรากฏความว่า </a:t>
            </a:r>
          </a:p>
          <a:p>
            <a:endParaRPr lang="th-TH" sz="2400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		</a:t>
            </a:r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โอ้อาวาศราชบุรณะพระวิหาร	แต่นี้นานนับทิวาจะมาเห็น</a:t>
            </a:r>
          </a:p>
          <a:p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เหลือรำ</a:t>
            </a:r>
            <a:r>
              <a:rPr lang="th-TH" sz="2400" i="1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ฦก</a:t>
            </a:r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นึกน่าน้ำตากระเด็น		เพราะขุกเข็ญคนพาลมารานทาง</a:t>
            </a:r>
          </a:p>
          <a:p>
            <a:pPr lvl="1"/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จะยกหยิบ</a:t>
            </a:r>
            <a:r>
              <a:rPr lang="th-TH" sz="2400" i="1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ธิบ</a:t>
            </a:r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ดีเปนที่ตั้ง			ก็ใช้ถังแทนสัดเห็นขัดขวาง</a:t>
            </a:r>
          </a:p>
          <a:p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	จึ่งจำลาอาวาศนิราศร้าง			มาอ้างว้าง</a:t>
            </a:r>
            <a:r>
              <a:rPr lang="th-TH" sz="2400" i="1" dirty="0" err="1">
                <a:latin typeface="TH Niramit AS" panose="02000506000000020004" pitchFamily="2" charset="-34"/>
                <a:cs typeface="TH Niramit AS" panose="02000506000000020004" pitchFamily="2" charset="-34"/>
              </a:rPr>
              <a:t>วิญญา</a:t>
            </a:r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ในสาคร</a:t>
            </a:r>
          </a:p>
          <a:p>
            <a:endParaRPr lang="th-TH" sz="2400" i="1" dirty="0"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3.2 ครวญว่าตนเองยังตัดรักไม่ได้</a:t>
            </a:r>
          </a:p>
          <a:p>
            <a:r>
              <a:rPr lang="th-TH" sz="2400" dirty="0">
                <a:latin typeface="TH Niramit AS" panose="02000506000000020004" pitchFamily="2" charset="-34"/>
                <a:cs typeface="TH Niramit AS" panose="02000506000000020004" pitchFamily="2" charset="-34"/>
              </a:rPr>
              <a:t>	 	</a:t>
            </a:r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ไม่เมาเหล้าแล้วแต่เรายังเมารัก	สุดจะหักห้ามจิตรจะคิดไฉน</a:t>
            </a:r>
          </a:p>
          <a:p>
            <a:r>
              <a:rPr lang="th-TH" sz="2400" i="1" dirty="0">
                <a:latin typeface="TH Niramit AS" panose="02000506000000020004" pitchFamily="2" charset="-34"/>
                <a:cs typeface="TH Niramit AS" panose="02000506000000020004" pitchFamily="2" charset="-34"/>
              </a:rPr>
              <a:t>ถึงเมาเหล้าเช้าสายก็หายไป			แต่เมาใจนี้ประจำทุกค่ำคืน</a:t>
            </a:r>
          </a:p>
        </p:txBody>
      </p:sp>
    </p:spTree>
    <p:extLst>
      <p:ext uri="{BB962C8B-B14F-4D97-AF65-F5344CB8AC3E}">
        <p14:creationId xmlns:p14="http://schemas.microsoft.com/office/powerpoint/2010/main" val="3627633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42F7936-9FCE-65B6-6B35-8D0E1CF153EE}"/>
              </a:ext>
            </a:extLst>
          </p:cNvPr>
          <p:cNvSpPr/>
          <p:nvPr/>
        </p:nvSpPr>
        <p:spPr>
          <a:xfrm>
            <a:off x="6856745" y="2631930"/>
            <a:ext cx="51251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th-TH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เนื้อเรื่อง นิราศภูเขาทอง 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9" name="Picture 8" descr="A white pyramid shaped building&#10;&#10;Description automatically generated">
            <a:extLst>
              <a:ext uri="{FF2B5EF4-FFF2-40B4-BE49-F238E27FC236}">
                <a16:creationId xmlns:a16="http://schemas.microsoft.com/office/drawing/2014/main" id="{F026D664-E971-AF1B-B411-50E4311B4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4" y="1032385"/>
            <a:ext cx="6530101" cy="5045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69903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312</TotalTime>
  <Words>3438</Words>
  <Application>Microsoft Office PowerPoint</Application>
  <PresentationFormat>Widescreen</PresentationFormat>
  <Paragraphs>242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Aptos</vt:lpstr>
      <vt:lpstr>Rockwell</vt:lpstr>
      <vt:lpstr>Rockwell Condensed</vt:lpstr>
      <vt:lpstr>TH Baijam</vt:lpstr>
      <vt:lpstr>TH Niramit AS</vt:lpstr>
      <vt:lpstr>TH Srisakdi</vt:lpstr>
      <vt:lpstr>Wingdings</vt:lpstr>
      <vt:lpstr>Wood Type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12</cp:revision>
  <dcterms:created xsi:type="dcterms:W3CDTF">2025-11-25T03:15:03Z</dcterms:created>
  <dcterms:modified xsi:type="dcterms:W3CDTF">2025-11-26T03:38:34Z</dcterms:modified>
</cp:coreProperties>
</file>