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3"/>
    <p:sldId id="307" r:id="rId4"/>
    <p:sldId id="312" r:id="rId5"/>
    <p:sldId id="308" r:id="rId6"/>
    <p:sldId id="318" r:id="rId7"/>
    <p:sldId id="313" r:id="rId8"/>
    <p:sldId id="314" r:id="rId9"/>
    <p:sldId id="315" r:id="rId10"/>
    <p:sldId id="317" r:id="rId11"/>
  </p:sldIdLst>
  <p:sldSz cx="12192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14:cpLocks xmlns:a14="http://schemas.microsoft.com/office/drawing/2010/main"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14:cpLocks xmlns:a14="http://schemas.microsoft.com/office/drawing/2010/main"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1146175" y="4645025"/>
            <a:ext cx="11242040" cy="772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000"/>
              </a:lnSpc>
            </a:pPr>
            <a:r>
              <a:rPr lang="en-US" sz="5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International Marketing</a:t>
            </a:r>
            <a:endParaRPr lang="en-US" sz="54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 rtl="0" eaLnBrk="0">
              <a:lnSpc>
                <a:spcPct val="87000"/>
              </a:lnSpc>
            </a:pPr>
            <a:endParaRPr lang="en-US" sz="54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 rtl="0" eaLnBrk="0">
              <a:lnSpc>
                <a:spcPct val="87000"/>
              </a:lnSpc>
            </a:pPr>
            <a:r>
              <a:rPr lang="en-US" sz="3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Instructor: Ms Caimei HU</a:t>
            </a:r>
            <a:endParaRPr lang="en-US" sz="3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775335"/>
            <a:ext cx="3297555" cy="377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charset="0"/>
              <a:ea typeface="Arial" charset="0"/>
              <a:cs typeface="Arial" charset="0"/>
            </a:endParaRPr>
          </a:p>
          <a:p>
            <a:pPr marL="12700" algn="l" rtl="0" eaLnBrk="0">
              <a:lnSpc>
                <a:spcPct val="78000"/>
              </a:lnSpc>
            </a:pPr>
            <a:r>
              <a:rPr lang="en-US" sz="2700" kern="0" spc="-8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About Me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1407795"/>
            <a:ext cx="10253980" cy="4398010"/>
          </a:xfrm>
        </p:spPr>
        <p:txBody>
          <a:bodyPr>
            <a:noAutofit/>
          </a:bodyPr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Education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ts val="3590"/>
              </a:lnSpc>
              <a:buClrTx/>
              <a:buSzTx/>
              <a:buFont typeface="Wingdings" charset="2"/>
              <a:buChar char=""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2017-2019| Master of Business Administration (MBA) 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-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Siam University (มหาวิทยาลัยสยาม), Bangkok, Thailand  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Major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: Finance, Banking &amp; Investment Management  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ts val="3590"/>
              </a:lnSpc>
              <a:buClrTx/>
              <a:buSzTx/>
              <a:buFont typeface="Wingdings" charset="2"/>
              <a:buChar char=""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2013-2017 | Bachelor of Arts (B.A.) in English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-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Hechi University ( มหาวิทยาลัยเหอฉือ), Guangxi, China  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775335"/>
            <a:ext cx="3297555" cy="377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charset="0"/>
              <a:ea typeface="Arial" charset="0"/>
              <a:cs typeface="Arial" charset="0"/>
            </a:endParaRPr>
          </a:p>
          <a:p>
            <a:pPr marL="12700" algn="l" rtl="0" eaLnBrk="0">
              <a:lnSpc>
                <a:spcPct val="78000"/>
              </a:lnSpc>
            </a:pPr>
            <a:r>
              <a:rPr lang="en-US" sz="2700" kern="0" spc="-8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About Me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1407795"/>
            <a:ext cx="7158990" cy="4398010"/>
          </a:xfrm>
        </p:spPr>
        <p:txBody>
          <a:bodyPr>
            <a:noAutofit/>
          </a:bodyPr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Work Experience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ts val="3590"/>
              </a:lnSpc>
              <a:buClrTx/>
              <a:buSzTx/>
              <a:buFont typeface="Wingdings" charset="2"/>
              <a:buChar char=""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-20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22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| Game Operations 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Specialist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-Tencent compony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ts val="3590"/>
              </a:lnSpc>
              <a:buClrTx/>
              <a:buSzTx/>
              <a:buFont typeface="Wingdings" charset="2"/>
              <a:buChar char=""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-20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| Foreign Teacher 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Mentor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-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Recruited and trained 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80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+ foreign teachers for 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online engilsh tutor 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programs.   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 descr="Screenshot 2025-07-13 at 16.11.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660" y="775335"/>
            <a:ext cx="1741170" cy="3071495"/>
          </a:xfrm>
          <a:prstGeom prst="rect">
            <a:avLst/>
          </a:prstGeom>
        </p:spPr>
      </p:pic>
      <p:pic>
        <p:nvPicPr>
          <p:cNvPr id="5" name="图片 4" descr="Screenshot 2025-07-13 at 16.30.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95" y="4324985"/>
            <a:ext cx="3060700" cy="171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charset="0"/>
              <a:ea typeface="Arial" charset="0"/>
              <a:cs typeface="Arial" charset="0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IBB2402</a:t>
            </a: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International Marketing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2700" algn="l" rtl="0" eaLnBrk="0">
              <a:lnSpc>
                <a:spcPct val="78000"/>
              </a:lnSpc>
            </a:pP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765" y="1591310"/>
            <a:ext cx="10855960" cy="4566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48285" indent="-45720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This course explores the strategies and challenges of marketing products and services across global markets.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248285" indent="-4572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Font typeface="Wingdings" charset="2"/>
              <a:buChar char=""/>
            </a:pP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By the end of this course, students will be able to:  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indent="-2286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Analyze the impact of cultural, legal, and economic differences on global marketing strategies.  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indent="-2286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Develop market entry strategies for international expansion (e.g., exporting, franchising, joint ventures).  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indent="-2286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None/>
            </a:pP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charset="0"/>
              <a:ea typeface="Arial" charset="0"/>
              <a:cs typeface="Arial" charset="0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IBB2402</a:t>
            </a: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International Marketing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2700" algn="l" rtl="0" eaLnBrk="0">
              <a:lnSpc>
                <a:spcPct val="78000"/>
              </a:lnSpc>
            </a:pP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765" y="1591310"/>
            <a:ext cx="10855960" cy="2649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9685" indent="-2286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 Adapt marketing mix (4Ps: Product, Price, Place, Promotion) for diverse international markets.  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indent="-2286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 Evaluate global consumer behavior and digital marketing trends.  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indent="-228600" algn="just" rtl="0" eaLnBrk="0">
              <a:lnSpc>
                <a:spcPts val="359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5. Address ethical and sustainability challenges in international marketing.  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88"/>
          <p:cNvSpPr/>
          <p:nvPr/>
        </p:nvSpPr>
        <p:spPr>
          <a:xfrm>
            <a:off x="659765" y="806450"/>
            <a:ext cx="3490595" cy="347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charset="0"/>
              <a:ea typeface="Arial" charset="0"/>
              <a:cs typeface="Arial" charset="0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2700" kern="0" spc="-8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SUBJECTS </a:t>
            </a: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TO COVER</a:t>
            </a:r>
            <a:endParaRPr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14730" y="1407795"/>
          <a:ext cx="10447655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"/>
                <a:gridCol w="2671445"/>
                <a:gridCol w="3924300"/>
                <a:gridCol w="1126490"/>
                <a:gridCol w="1912620"/>
              </a:tblGrid>
              <a:tr h="585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NO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Date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subject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class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Learning outcomes</a:t>
                      </a: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 </a:t>
                      </a:r>
                      <a:r>
                        <a:rPr lang="en-US" altLang="zh-CN" sz="1800"/>
                        <a:t>JULY</a:t>
                      </a:r>
                      <a:r>
                        <a:rPr lang="en-US" altLang="zh-CN"/>
                        <a:t> 2025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Introduction to international marketing course rules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Online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21 </a:t>
                      </a:r>
                      <a:r>
                        <a:rPr lang="en-US" altLang="zh-CN" sz="1800"/>
                        <a:t>JULY</a:t>
                      </a:r>
                      <a:r>
                        <a:rPr lang="zh-CN" altLang="en-US"/>
                        <a:t>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ntroduction &amp; Globalization vs. Localization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28 JULY</a:t>
                      </a:r>
                      <a:r>
                        <a:rPr lang="zh-CN" altLang="en-US"/>
                        <a:t>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Culture, Ethics, and CSR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 AUG </a:t>
                      </a:r>
                      <a:r>
                        <a:rPr lang="zh-CN" altLang="en-US"/>
                        <a:t>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International market research &amp; segmentation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r>
                        <a:rPr lang="zh-CN" altLang="en-US"/>
                        <a:t> AUG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Cross-cultural consumer behavior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</a:t>
                      </a:r>
                      <a:r>
                        <a:rPr lang="en-US" altLang="zh-CN"/>
                        <a:t>8 </a:t>
                      </a:r>
                      <a:r>
                        <a:rPr lang="zh-CN" altLang="en-US"/>
                        <a:t>AUG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Global branding &amp; positioning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25 </a:t>
                      </a:r>
                      <a:r>
                        <a:rPr lang="zh-CN" altLang="en-US"/>
                        <a:t>AUG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Midterm Exam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 SEP</a:t>
                      </a:r>
                      <a:r>
                        <a:rPr lang="zh-CN" altLang="en-US"/>
                        <a:t>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Pricing strategies in different markets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r>
                        <a:rPr lang="zh-CN" altLang="en-US"/>
                        <a:t> SEP2025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Supply chain &amp; distribution challenges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88"/>
          <p:cNvSpPr/>
          <p:nvPr/>
        </p:nvSpPr>
        <p:spPr>
          <a:xfrm>
            <a:off x="659932" y="741006"/>
            <a:ext cx="3297554" cy="347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charset="0"/>
              <a:ea typeface="Arial" charset="0"/>
              <a:cs typeface="Arial" charset="0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2700" kern="0" spc="-8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SUBJECTS </a:t>
            </a: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TO COVER</a:t>
            </a:r>
            <a:endParaRPr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014730" y="1407795"/>
          <a:ext cx="10430510" cy="4823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1530"/>
                <a:gridCol w="2257425"/>
                <a:gridCol w="4189095"/>
                <a:gridCol w="1219200"/>
                <a:gridCol w="1953260"/>
              </a:tblGrid>
              <a:tr h="657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NO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Date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subject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classroom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Learning 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outcomes</a:t>
                      </a:r>
                      <a:endParaRPr lang="zh-CN" altLang="en-US"/>
                    </a:p>
                  </a:txBody>
                  <a:tcPr/>
                </a:tc>
              </a:tr>
              <a:tr h="657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</a:t>
                      </a:r>
                      <a:r>
                        <a:rPr lang="en-US" altLang="zh-CN"/>
                        <a:t>5</a:t>
                      </a:r>
                      <a:r>
                        <a:rPr lang="zh-CN" altLang="en-US"/>
                        <a:t> SEP2025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Digital marketing and social media in global contexts </a:t>
                      </a: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57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22</a:t>
                      </a:r>
                      <a:r>
                        <a:rPr lang="zh-CN" altLang="en-US"/>
                        <a:t> SEP2025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Digital marketing and social media in global contexts </a:t>
                      </a:r>
                      <a:r>
                        <a:rPr lang="en-US" altLang="zh-CN" sz="1800">
                          <a:sym typeface="+mn-ea"/>
                        </a:rPr>
                        <a:t>-2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584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29</a:t>
                      </a:r>
                      <a:r>
                        <a:rPr lang="zh-CN" altLang="en-US"/>
                        <a:t> SEP2025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Legal &amp; regulatory environments (e.g., GDPR, trade agreements)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57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</a:t>
                      </a:r>
                      <a:r>
                        <a:rPr lang="zh-CN" altLang="en-US" sz="1800">
                          <a:sym typeface="+mn-ea"/>
                        </a:rPr>
                        <a:t> </a:t>
                      </a:r>
                      <a:r>
                        <a:rPr lang="en-US" altLang="zh-CN" sz="1800">
                          <a:sym typeface="+mn-ea"/>
                        </a:rPr>
                        <a:t>OCT</a:t>
                      </a:r>
                      <a:r>
                        <a:rPr lang="zh-CN" altLang="en-US" sz="1800">
                          <a:sym typeface="+mn-ea"/>
                        </a:rPr>
                        <a:t>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Emerging markets and B2B international marketing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29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13</a:t>
                      </a:r>
                      <a:r>
                        <a:rPr sz="1800">
                          <a:sym typeface="+mn-ea"/>
                        </a:rPr>
                        <a:t> OCT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Presentation day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20</a:t>
                      </a:r>
                      <a:r>
                        <a:rPr sz="1800">
                          <a:sym typeface="+mn-ea"/>
                        </a:rPr>
                        <a:t> OCT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make up class or not?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27 </a:t>
                      </a:r>
                      <a:r>
                        <a:rPr sz="1800">
                          <a:sym typeface="+mn-ea"/>
                        </a:rPr>
                        <a:t>OCT 2025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Final Exam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Onsite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72453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78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Grade </a:t>
            </a:r>
            <a:r>
              <a:rPr lang="zh-CN" altLang="en-US" sz="2700">
                <a:sym typeface="+mn-ea"/>
              </a:rPr>
              <a:t>Measurement and Evaluation</a:t>
            </a:r>
            <a:endParaRPr lang="zh-CN" altLang="en-US" sz="2700"/>
          </a:p>
          <a:p>
            <a:pPr marL="12700" algn="l" rtl="0" eaLnBrk="0">
              <a:lnSpc>
                <a:spcPct val="78000"/>
              </a:lnSpc>
            </a:pP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59765" y="1315085"/>
          <a:ext cx="10198100" cy="46920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0530"/>
                <a:gridCol w="1416050"/>
                <a:gridCol w="1416050"/>
                <a:gridCol w="1416685"/>
                <a:gridCol w="1416050"/>
                <a:gridCol w="1416685"/>
                <a:gridCol w="1416050"/>
              </a:tblGrid>
              <a:tr h="9925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Measurement and Evaluation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Proportion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CLO 1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CLO 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CLO </a:t>
                      </a: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CLO </a:t>
                      </a: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CLO </a:t>
                      </a: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673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Quiz Q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en-TH" sz="1800" kern="100" dirty="0">
                          <a:effectLst/>
                        </a:rPr>
                        <a:t>Quiz 1.....</a:t>
                      </a:r>
                      <a:endParaRPr lang="zh-CN" altLang="en-US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Assignment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en-TH" sz="1800" kern="100" dirty="0">
                          <a:effectLst/>
                        </a:rPr>
                        <a:t>-3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4-5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6-7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9-14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9-14</a:t>
                      </a:r>
                      <a:endParaRPr lang="en-US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962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Project and Presentation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15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15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15</a:t>
                      </a:r>
                      <a:r>
                        <a:rPr lang="en-TH" sz="1800" kern="100" dirty="0">
                          <a:effectLst/>
                        </a:rPr>
                        <a:t> 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Midterm Exam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8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8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8</a:t>
                      </a:r>
                      <a:endParaRPr lang="en-US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>
                          <a:effectLst/>
                        </a:rPr>
                        <a:t> </a:t>
                      </a:r>
                      <a:endParaRPr lang="en-TH" sz="18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Final Exam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20%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TH" sz="1800" kern="100">
                          <a:effectLst/>
                        </a:rPr>
                        <a:t> </a:t>
                      </a:r>
                      <a:endParaRPr lang="en-TH" sz="18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>
                          <a:effectLst/>
                        </a:rPr>
                        <a:t> </a:t>
                      </a:r>
                      <a:endParaRPr lang="en-TH" sz="18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17</a:t>
                      </a:r>
                      <a:r>
                        <a:rPr lang="en-TH" sz="1800" kern="100" dirty="0">
                          <a:effectLst/>
                        </a:rPr>
                        <a:t> </a:t>
                      </a:r>
                      <a:endParaRPr lang="en-TH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TH" sz="1800" kern="100" dirty="0">
                          <a:effectLst/>
                        </a:rPr>
                        <a:t> </a:t>
                      </a:r>
                      <a:r>
                        <a:rPr lang="th-TH" sz="1800" kern="100" dirty="0">
                          <a:effectLst/>
                        </a:rPr>
                        <a:t>ครั้งที่ </a:t>
                      </a:r>
                      <a:r>
                        <a:rPr lang="en-US" sz="1800" kern="100" dirty="0">
                          <a:effectLst/>
                        </a:rPr>
                        <a:t>17</a:t>
                      </a:r>
                      <a:endParaRPr lang="en-US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724535"/>
            <a:ext cx="9240520" cy="488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78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Grade </a:t>
            </a:r>
            <a:r>
              <a:rPr lang="zh-CN" altLang="en-US" sz="2700">
                <a:sym typeface="+mn-ea"/>
              </a:rPr>
              <a:t>Measurement and Evaluation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8200" y="1562100"/>
          <a:ext cx="10201275" cy="46456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00425"/>
                <a:gridCol w="3400425"/>
                <a:gridCol w="3400425"/>
              </a:tblGrid>
              <a:tr h="353695"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ร้อยละ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ระดับผลการเรียน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ความหมาย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86 – 100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A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ดีเยี่ยม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82 – 85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A-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>
                          <a:effectLst/>
                        </a:rPr>
                        <a:t>ดีเยี่ยม</a:t>
                      </a:r>
                      <a:endParaRPr lang="th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205"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78 – 81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B+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>
                          <a:effectLst/>
                        </a:rPr>
                        <a:t>ดีมาก</a:t>
                      </a:r>
                      <a:endParaRPr lang="th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060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74 – 77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B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>
                          <a:effectLst/>
                        </a:rPr>
                        <a:t>ดี</a:t>
                      </a:r>
                      <a:endParaRPr lang="th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70 – 73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B-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>
                          <a:effectLst/>
                        </a:rPr>
                        <a:t>ค่อนข้างดี</a:t>
                      </a:r>
                      <a:endParaRPr lang="th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66 – 69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C+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>
                          <a:effectLst/>
                        </a:rPr>
                        <a:t>ปานกลางค่อนข้างดี</a:t>
                      </a:r>
                      <a:endParaRPr lang="th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62 – 65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C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ปานกลาง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58 – 61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C-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ปานกลางค่อนข้างอ่อน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0205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54 – 57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D+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ค่อนข้างอ่อน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060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50 – 53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D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อ่อน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53695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46 – 49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D-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อ่อนมาก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69570">
                <a:tc>
                  <a:txBody>
                    <a:bodyPr/>
                    <a:p>
                      <a:pPr algn="ctr"/>
                      <a:r>
                        <a:rPr lang="en-TH" sz="2000" kern="100">
                          <a:effectLst/>
                        </a:rPr>
                        <a:t>0 – 45</a:t>
                      </a:r>
                      <a:endParaRPr lang="en-TH" sz="20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en-TH" sz="2000" kern="100" dirty="0">
                          <a:effectLst/>
                        </a:rPr>
                        <a:t>F</a:t>
                      </a:r>
                      <a:endParaRPr lang="en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/>
                      <a:r>
                        <a:rPr lang="th-TH" sz="2000" kern="100" dirty="0">
                          <a:effectLst/>
                        </a:rPr>
                        <a:t>ตก</a:t>
                      </a:r>
                      <a:endParaRPr lang="th-TH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TABLE_ENDDRAG_ORIGIN_RECT" val="822*337"/>
  <p:tag name="TABLE_ENDDRAG_RECT" val="79*110*822*337"/>
</p:tagLst>
</file>

<file path=ppt/tags/tag4.xml><?xml version="1.0" encoding="utf-8"?>
<p:tagLst xmlns:p="http://schemas.openxmlformats.org/presentationml/2006/main">
  <p:tag name="TABLE_ENDDRAG_ORIGIN_RECT" val="821*379"/>
  <p:tag name="TABLE_ENDDRAG_RECT" val="79*110*821*379"/>
</p:tagLst>
</file>

<file path=ppt/tags/tag5.xml><?xml version="1.0" encoding="utf-8"?>
<p:tagLst xmlns:p="http://schemas.openxmlformats.org/presentationml/2006/main">
  <p:tag name="TABLE_ENDDRAG_ORIGIN_RECT" val="803*369"/>
  <p:tag name="TABLE_ENDDRAG_RECT" val="51*103*803*369"/>
</p:tagLst>
</file>

<file path=ppt/tags/tag6.xml><?xml version="1.0" encoding="utf-8"?>
<p:tagLst xmlns:p="http://schemas.openxmlformats.org/presentationml/2006/main">
  <p:tag name="KSO_WM_BEAUTIFY_FLAG" val=""/>
  <p:tag name="TABLE_ENDDRAG_ORIGIN_RECT" val="803*365"/>
  <p:tag name="TABLE_ENDDRAG_RECT" val="66*123*803*36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363</Paragraphs>
  <Slides>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宋体</vt:lpstr>
      <vt:lpstr>Wingdings</vt:lpstr>
      <vt:lpstr>Microsoft YaHei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iPad</cp:lastModifiedBy>
  <cp:revision>16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2052-12.30.0</vt:lpwstr>
  </property>
  <property fmtid="{D5CDD505-2E9C-101B-9397-08002B2CF9AE}" pid="3" name="ICV">
    <vt:lpwstr>F1DE02A5542BD9F5CF0FBB68D6EFAEF3_33</vt:lpwstr>
  </property>
</Properties>
</file>