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1"/>
  </p:sldMasterIdLst>
  <p:sldIdLst>
    <p:sldId id="271" r:id="rId2"/>
    <p:sldId id="272" r:id="rId3"/>
    <p:sldId id="273" r:id="rId4"/>
    <p:sldId id="274" r:id="rId5"/>
    <p:sldId id="275" r:id="rId6"/>
    <p:sldId id="276" r:id="rId7"/>
    <p:sldId id="262" r:id="rId8"/>
    <p:sldId id="266" r:id="rId9"/>
    <p:sldId id="260" r:id="rId10"/>
    <p:sldId id="261" r:id="rId11"/>
    <p:sldId id="258" r:id="rId12"/>
    <p:sldId id="259" r:id="rId13"/>
    <p:sldId id="267" r:id="rId14"/>
    <p:sldId id="263" r:id="rId15"/>
    <p:sldId id="268" r:id="rId16"/>
    <p:sldId id="264" r:id="rId17"/>
    <p:sldId id="265" r:id="rId18"/>
    <p:sldId id="270" r:id="rId19"/>
    <p:sldId id="26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94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C915A4-461C-4A37-A0DF-F47E35DCC2CA}"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1A0C2-4877-4528-B381-65BE5CD2F6E0}" type="slidenum">
              <a:rPr lang="en-US" smtClean="0"/>
              <a:t>‹#›</a:t>
            </a:fld>
            <a:endParaRPr lang="en-US"/>
          </a:p>
        </p:txBody>
      </p:sp>
    </p:spTree>
    <p:extLst>
      <p:ext uri="{BB962C8B-B14F-4D97-AF65-F5344CB8AC3E}">
        <p14:creationId xmlns:p14="http://schemas.microsoft.com/office/powerpoint/2010/main" val="2419853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915A4-461C-4A37-A0DF-F47E35DCC2CA}"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1A0C2-4877-4528-B381-65BE5CD2F6E0}" type="slidenum">
              <a:rPr lang="en-US" smtClean="0"/>
              <a:t>‹#›</a:t>
            </a:fld>
            <a:endParaRPr lang="en-US"/>
          </a:p>
        </p:txBody>
      </p:sp>
    </p:spTree>
    <p:extLst>
      <p:ext uri="{BB962C8B-B14F-4D97-AF65-F5344CB8AC3E}">
        <p14:creationId xmlns:p14="http://schemas.microsoft.com/office/powerpoint/2010/main" val="762348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915A4-461C-4A37-A0DF-F47E35DCC2CA}"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1A0C2-4877-4528-B381-65BE5CD2F6E0}" type="slidenum">
              <a:rPr lang="en-US" smtClean="0"/>
              <a:t>‹#›</a:t>
            </a:fld>
            <a:endParaRPr lang="en-US"/>
          </a:p>
        </p:txBody>
      </p:sp>
    </p:spTree>
    <p:extLst>
      <p:ext uri="{BB962C8B-B14F-4D97-AF65-F5344CB8AC3E}">
        <p14:creationId xmlns:p14="http://schemas.microsoft.com/office/powerpoint/2010/main" val="1948837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915A4-461C-4A37-A0DF-F47E35DCC2CA}"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1A0C2-4877-4528-B381-65BE5CD2F6E0}"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36699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915A4-461C-4A37-A0DF-F47E35DCC2CA}"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1A0C2-4877-4528-B381-65BE5CD2F6E0}" type="slidenum">
              <a:rPr lang="en-US" smtClean="0"/>
              <a:t>‹#›</a:t>
            </a:fld>
            <a:endParaRPr lang="en-US"/>
          </a:p>
        </p:txBody>
      </p:sp>
    </p:spTree>
    <p:extLst>
      <p:ext uri="{BB962C8B-B14F-4D97-AF65-F5344CB8AC3E}">
        <p14:creationId xmlns:p14="http://schemas.microsoft.com/office/powerpoint/2010/main" val="2789176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9C915A4-461C-4A37-A0DF-F47E35DCC2CA}" type="datetimeFigureOut">
              <a:rPr lang="en-US" smtClean="0"/>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01A0C2-4877-4528-B381-65BE5CD2F6E0}" type="slidenum">
              <a:rPr lang="en-US" smtClean="0"/>
              <a:t>‹#›</a:t>
            </a:fld>
            <a:endParaRPr lang="en-US"/>
          </a:p>
        </p:txBody>
      </p:sp>
    </p:spTree>
    <p:extLst>
      <p:ext uri="{BB962C8B-B14F-4D97-AF65-F5344CB8AC3E}">
        <p14:creationId xmlns:p14="http://schemas.microsoft.com/office/powerpoint/2010/main" val="1946945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9C915A4-461C-4A37-A0DF-F47E35DCC2CA}" type="datetimeFigureOut">
              <a:rPr lang="en-US" smtClean="0"/>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01A0C2-4877-4528-B381-65BE5CD2F6E0}" type="slidenum">
              <a:rPr lang="en-US" smtClean="0"/>
              <a:t>‹#›</a:t>
            </a:fld>
            <a:endParaRPr lang="en-US"/>
          </a:p>
        </p:txBody>
      </p:sp>
    </p:spTree>
    <p:extLst>
      <p:ext uri="{BB962C8B-B14F-4D97-AF65-F5344CB8AC3E}">
        <p14:creationId xmlns:p14="http://schemas.microsoft.com/office/powerpoint/2010/main" val="4192804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C915A4-461C-4A37-A0DF-F47E35DCC2CA}"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1A0C2-4877-4528-B381-65BE5CD2F6E0}" type="slidenum">
              <a:rPr lang="en-US" smtClean="0"/>
              <a:t>‹#›</a:t>
            </a:fld>
            <a:endParaRPr lang="en-US"/>
          </a:p>
        </p:txBody>
      </p:sp>
    </p:spTree>
    <p:extLst>
      <p:ext uri="{BB962C8B-B14F-4D97-AF65-F5344CB8AC3E}">
        <p14:creationId xmlns:p14="http://schemas.microsoft.com/office/powerpoint/2010/main" val="331662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C915A4-461C-4A37-A0DF-F47E35DCC2CA}"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1A0C2-4877-4528-B381-65BE5CD2F6E0}" type="slidenum">
              <a:rPr lang="en-US" smtClean="0"/>
              <a:t>‹#›</a:t>
            </a:fld>
            <a:endParaRPr lang="en-US"/>
          </a:p>
        </p:txBody>
      </p:sp>
    </p:spTree>
    <p:extLst>
      <p:ext uri="{BB962C8B-B14F-4D97-AF65-F5344CB8AC3E}">
        <p14:creationId xmlns:p14="http://schemas.microsoft.com/office/powerpoint/2010/main" val="2230265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ACEE0-B541-474E-838E-1C91BCD8C7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82CD3D-61BD-4CDA-AEEA-CAFF8F150C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C106E1-EA27-46AA-A821-B5B1DBBA9E61}"/>
              </a:ext>
            </a:extLst>
          </p:cNvPr>
          <p:cNvSpPr>
            <a:spLocks noGrp="1"/>
          </p:cNvSpPr>
          <p:nvPr>
            <p:ph type="dt" sz="half" idx="10"/>
          </p:nvPr>
        </p:nvSpPr>
        <p:spPr/>
        <p:txBody>
          <a:bodyPr/>
          <a:lstStyle/>
          <a:p>
            <a:fld id="{C9C915A4-461C-4A37-A0DF-F47E35DCC2CA}" type="datetimeFigureOut">
              <a:rPr lang="en-US" smtClean="0"/>
              <a:t>1/28/2026</a:t>
            </a:fld>
            <a:endParaRPr lang="en-US"/>
          </a:p>
        </p:txBody>
      </p:sp>
      <p:sp>
        <p:nvSpPr>
          <p:cNvPr id="5" name="Footer Placeholder 4">
            <a:extLst>
              <a:ext uri="{FF2B5EF4-FFF2-40B4-BE49-F238E27FC236}">
                <a16:creationId xmlns:a16="http://schemas.microsoft.com/office/drawing/2014/main" id="{E3524C7E-D971-4F5A-9E05-9FA3293C7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422E51-60DA-4674-8240-9379C6BAF6DB}"/>
              </a:ext>
            </a:extLst>
          </p:cNvPr>
          <p:cNvSpPr>
            <a:spLocks noGrp="1"/>
          </p:cNvSpPr>
          <p:nvPr>
            <p:ph type="sldNum" sz="quarter" idx="12"/>
          </p:nvPr>
        </p:nvSpPr>
        <p:spPr/>
        <p:txBody>
          <a:bodyPr/>
          <a:lstStyle/>
          <a:p>
            <a:fld id="{FB01A0C2-4877-4528-B381-65BE5CD2F6E0}" type="slidenum">
              <a:rPr lang="en-US" smtClean="0"/>
              <a:t>‹#›</a:t>
            </a:fld>
            <a:endParaRPr lang="en-US"/>
          </a:p>
        </p:txBody>
      </p:sp>
    </p:spTree>
    <p:extLst>
      <p:ext uri="{BB962C8B-B14F-4D97-AF65-F5344CB8AC3E}">
        <p14:creationId xmlns:p14="http://schemas.microsoft.com/office/powerpoint/2010/main" val="2318417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C915A4-461C-4A37-A0DF-F47E35DCC2CA}"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1A0C2-4877-4528-B381-65BE5CD2F6E0}" type="slidenum">
              <a:rPr lang="en-US" smtClean="0"/>
              <a:t>‹#›</a:t>
            </a:fld>
            <a:endParaRPr lang="en-US"/>
          </a:p>
        </p:txBody>
      </p:sp>
    </p:spTree>
    <p:extLst>
      <p:ext uri="{BB962C8B-B14F-4D97-AF65-F5344CB8AC3E}">
        <p14:creationId xmlns:p14="http://schemas.microsoft.com/office/powerpoint/2010/main" val="2459510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C915A4-461C-4A37-A0DF-F47E35DCC2CA}"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1A0C2-4877-4528-B381-65BE5CD2F6E0}" type="slidenum">
              <a:rPr lang="en-US" smtClean="0"/>
              <a:t>‹#›</a:t>
            </a:fld>
            <a:endParaRPr lang="en-US"/>
          </a:p>
        </p:txBody>
      </p:sp>
    </p:spTree>
    <p:extLst>
      <p:ext uri="{BB962C8B-B14F-4D97-AF65-F5344CB8AC3E}">
        <p14:creationId xmlns:p14="http://schemas.microsoft.com/office/powerpoint/2010/main" val="2901644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C915A4-461C-4A37-A0DF-F47E35DCC2CA}"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1A0C2-4877-4528-B381-65BE5CD2F6E0}" type="slidenum">
              <a:rPr lang="en-US" smtClean="0"/>
              <a:t>‹#›</a:t>
            </a:fld>
            <a:endParaRPr lang="en-US"/>
          </a:p>
        </p:txBody>
      </p:sp>
    </p:spTree>
    <p:extLst>
      <p:ext uri="{BB962C8B-B14F-4D97-AF65-F5344CB8AC3E}">
        <p14:creationId xmlns:p14="http://schemas.microsoft.com/office/powerpoint/2010/main" val="1714029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C915A4-461C-4A37-A0DF-F47E35DCC2CA}" type="datetimeFigureOut">
              <a:rPr lang="en-US" smtClean="0"/>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01A0C2-4877-4528-B381-65BE5CD2F6E0}" type="slidenum">
              <a:rPr lang="en-US" smtClean="0"/>
              <a:t>‹#›</a:t>
            </a:fld>
            <a:endParaRPr lang="en-US"/>
          </a:p>
        </p:txBody>
      </p:sp>
    </p:spTree>
    <p:extLst>
      <p:ext uri="{BB962C8B-B14F-4D97-AF65-F5344CB8AC3E}">
        <p14:creationId xmlns:p14="http://schemas.microsoft.com/office/powerpoint/2010/main" val="3688279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C915A4-461C-4A37-A0DF-F47E35DCC2CA}" type="datetimeFigureOut">
              <a:rPr lang="en-US" smtClean="0"/>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01A0C2-4877-4528-B381-65BE5CD2F6E0}" type="slidenum">
              <a:rPr lang="en-US" smtClean="0"/>
              <a:t>‹#›</a:t>
            </a:fld>
            <a:endParaRPr lang="en-US"/>
          </a:p>
        </p:txBody>
      </p:sp>
    </p:spTree>
    <p:extLst>
      <p:ext uri="{BB962C8B-B14F-4D97-AF65-F5344CB8AC3E}">
        <p14:creationId xmlns:p14="http://schemas.microsoft.com/office/powerpoint/2010/main" val="331782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C9C915A4-461C-4A37-A0DF-F47E35DCC2CA}" type="datetimeFigureOut">
              <a:rPr lang="en-US" smtClean="0"/>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01A0C2-4877-4528-B381-65BE5CD2F6E0}" type="slidenum">
              <a:rPr lang="en-US" smtClean="0"/>
              <a:t>‹#›</a:t>
            </a:fld>
            <a:endParaRPr lang="en-US"/>
          </a:p>
        </p:txBody>
      </p:sp>
    </p:spTree>
    <p:extLst>
      <p:ext uri="{BB962C8B-B14F-4D97-AF65-F5344CB8AC3E}">
        <p14:creationId xmlns:p14="http://schemas.microsoft.com/office/powerpoint/2010/main" val="4197376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915A4-461C-4A37-A0DF-F47E35DCC2CA}"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1A0C2-4877-4528-B381-65BE5CD2F6E0}" type="slidenum">
              <a:rPr lang="en-US" smtClean="0"/>
              <a:t>‹#›</a:t>
            </a:fld>
            <a:endParaRPr lang="en-US"/>
          </a:p>
        </p:txBody>
      </p:sp>
    </p:spTree>
    <p:extLst>
      <p:ext uri="{BB962C8B-B14F-4D97-AF65-F5344CB8AC3E}">
        <p14:creationId xmlns:p14="http://schemas.microsoft.com/office/powerpoint/2010/main" val="114488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915A4-461C-4A37-A0DF-F47E35DCC2CA}"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1A0C2-4877-4528-B381-65BE5CD2F6E0}" type="slidenum">
              <a:rPr lang="en-US" smtClean="0"/>
              <a:t>‹#›</a:t>
            </a:fld>
            <a:endParaRPr lang="en-US"/>
          </a:p>
        </p:txBody>
      </p:sp>
    </p:spTree>
    <p:extLst>
      <p:ext uri="{BB962C8B-B14F-4D97-AF65-F5344CB8AC3E}">
        <p14:creationId xmlns:p14="http://schemas.microsoft.com/office/powerpoint/2010/main" val="2730067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C9C915A4-461C-4A37-A0DF-F47E35DCC2CA}" type="datetimeFigureOut">
              <a:rPr lang="en-US" smtClean="0"/>
              <a:t>1/28/2026</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FB01A0C2-4877-4528-B381-65BE5CD2F6E0}" type="slidenum">
              <a:rPr lang="en-US" smtClean="0"/>
              <a:t>‹#›</a:t>
            </a:fld>
            <a:endParaRPr lang="en-US"/>
          </a:p>
        </p:txBody>
      </p:sp>
    </p:spTree>
    <p:extLst>
      <p:ext uri="{BB962C8B-B14F-4D97-AF65-F5344CB8AC3E}">
        <p14:creationId xmlns:p14="http://schemas.microsoft.com/office/powerpoint/2010/main" val="75394399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670FB-AF17-7A96-7102-94F79A12E352}"/>
              </a:ext>
            </a:extLst>
          </p:cNvPr>
          <p:cNvSpPr>
            <a:spLocks noGrp="1"/>
          </p:cNvSpPr>
          <p:nvPr>
            <p:ph type="title"/>
          </p:nvPr>
        </p:nvSpPr>
        <p:spPr>
          <a:xfrm>
            <a:off x="913775" y="62861"/>
            <a:ext cx="10364451" cy="2525594"/>
          </a:xfrm>
        </p:spPr>
        <p:txBody>
          <a:bodyPr/>
          <a:lstStyle/>
          <a:p>
            <a:r>
              <a:rPr lang="en-US" sz="4400" b="1">
                <a:solidFill>
                  <a:srgbClr val="FF0000"/>
                </a:solidFill>
                <a:latin typeface="Angsana New" panose="02020603050405020304" pitchFamily="18" charset="-34"/>
                <a:cs typeface="Angsana New" panose="02020603050405020304" pitchFamily="18" charset="-34"/>
              </a:rPr>
              <a:t>SMA 3201</a:t>
            </a:r>
            <a:br>
              <a:rPr lang="en-US" sz="4400" b="1">
                <a:solidFill>
                  <a:srgbClr val="FF0000"/>
                </a:solidFill>
                <a:latin typeface="Angsana New" panose="02020603050405020304" pitchFamily="18" charset="-34"/>
                <a:cs typeface="Angsana New" panose="02020603050405020304" pitchFamily="18" charset="-34"/>
              </a:rPr>
            </a:br>
            <a:r>
              <a:rPr lang="en-US" sz="4400" b="1">
                <a:solidFill>
                  <a:srgbClr val="FF0000"/>
                </a:solidFill>
                <a:latin typeface="Angsana New" panose="02020603050405020304" pitchFamily="18" charset="-34"/>
                <a:cs typeface="Angsana New" panose="02020603050405020304" pitchFamily="18" charset="-34"/>
              </a:rPr>
              <a:t>Disaster </a:t>
            </a:r>
            <a:r>
              <a:rPr lang="en-US" sz="4400" b="1" dirty="0">
                <a:solidFill>
                  <a:srgbClr val="FF0000"/>
                </a:solidFill>
                <a:latin typeface="Angsana New" panose="02020603050405020304" pitchFamily="18" charset="-34"/>
                <a:cs typeface="Angsana New" panose="02020603050405020304" pitchFamily="18" charset="-34"/>
              </a:rPr>
              <a:t>and emergency management</a:t>
            </a:r>
            <a:br>
              <a:rPr lang="en-US" sz="4400" b="1" dirty="0">
                <a:solidFill>
                  <a:srgbClr val="FF0000"/>
                </a:solidFill>
                <a:latin typeface="Angsana New" panose="02020603050405020304" pitchFamily="18" charset="-34"/>
                <a:cs typeface="Angsana New" panose="02020603050405020304" pitchFamily="18" charset="-34"/>
              </a:rPr>
            </a:br>
            <a:r>
              <a:rPr lang="en-US" sz="4400" b="1" dirty="0">
                <a:solidFill>
                  <a:srgbClr val="002060"/>
                </a:solidFill>
                <a:latin typeface="Angsana New" panose="02020603050405020304" pitchFamily="18" charset="-34"/>
                <a:cs typeface="Angsana New" panose="02020603050405020304" pitchFamily="18" charset="-34"/>
              </a:rPr>
              <a:t>Dr. Nimit </a:t>
            </a:r>
            <a:r>
              <a:rPr lang="en-US" sz="4400" b="1" dirty="0" err="1">
                <a:solidFill>
                  <a:srgbClr val="002060"/>
                </a:solidFill>
                <a:latin typeface="Angsana New" panose="02020603050405020304" pitchFamily="18" charset="-34"/>
                <a:cs typeface="Angsana New" panose="02020603050405020304" pitchFamily="18" charset="-34"/>
              </a:rPr>
              <a:t>ponyiam</a:t>
            </a:r>
            <a:endParaRPr lang="en-US" dirty="0">
              <a:solidFill>
                <a:srgbClr val="002060"/>
              </a:solidFill>
            </a:endParaRPr>
          </a:p>
        </p:txBody>
      </p:sp>
      <p:pic>
        <p:nvPicPr>
          <p:cNvPr id="7" name="Content Placeholder 6">
            <a:extLst>
              <a:ext uri="{FF2B5EF4-FFF2-40B4-BE49-F238E27FC236}">
                <a16:creationId xmlns:a16="http://schemas.microsoft.com/office/drawing/2014/main" id="{840C9A12-C1B9-2569-55FA-7E3FD62989AB}"/>
              </a:ext>
            </a:extLst>
          </p:cNvPr>
          <p:cNvPicPr>
            <a:picLocks noGrp="1" noChangeAspect="1"/>
          </p:cNvPicPr>
          <p:nvPr>
            <p:ph idx="1"/>
          </p:nvPr>
        </p:nvPicPr>
        <p:blipFill>
          <a:blip r:embed="rId2"/>
          <a:stretch>
            <a:fillRect/>
          </a:stretch>
        </p:blipFill>
        <p:spPr>
          <a:xfrm>
            <a:off x="499403" y="2439318"/>
            <a:ext cx="5413717" cy="3377477"/>
          </a:xfrm>
          <a:prstGeom prst="rect">
            <a:avLst/>
          </a:prstGeom>
        </p:spPr>
      </p:pic>
      <p:pic>
        <p:nvPicPr>
          <p:cNvPr id="8" name="Picture 7">
            <a:extLst>
              <a:ext uri="{FF2B5EF4-FFF2-40B4-BE49-F238E27FC236}">
                <a16:creationId xmlns:a16="http://schemas.microsoft.com/office/drawing/2014/main" id="{55B04756-2BBB-4038-A7E3-73DACB4CE7DF}"/>
              </a:ext>
            </a:extLst>
          </p:cNvPr>
          <p:cNvPicPr>
            <a:picLocks noChangeAspect="1"/>
          </p:cNvPicPr>
          <p:nvPr/>
        </p:nvPicPr>
        <p:blipFill>
          <a:blip r:embed="rId3"/>
          <a:stretch>
            <a:fillRect/>
          </a:stretch>
        </p:blipFill>
        <p:spPr>
          <a:xfrm>
            <a:off x="5913120" y="2868975"/>
            <a:ext cx="5889246" cy="3926164"/>
          </a:xfrm>
          <a:prstGeom prst="rect">
            <a:avLst/>
          </a:prstGeom>
        </p:spPr>
      </p:pic>
    </p:spTree>
    <p:extLst>
      <p:ext uri="{BB962C8B-B14F-4D97-AF65-F5344CB8AC3E}">
        <p14:creationId xmlns:p14="http://schemas.microsoft.com/office/powerpoint/2010/main" val="81908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CE6C3B-6E4C-4AC2-AC12-E54C666CB17F}"/>
              </a:ext>
            </a:extLst>
          </p:cNvPr>
          <p:cNvSpPr>
            <a:spLocks noGrp="1"/>
          </p:cNvSpPr>
          <p:nvPr>
            <p:ph idx="1"/>
          </p:nvPr>
        </p:nvSpPr>
        <p:spPr>
          <a:xfrm>
            <a:off x="838200" y="559838"/>
            <a:ext cx="10515600" cy="5617126"/>
          </a:xfrm>
        </p:spPr>
        <p:txBody>
          <a:bodyPr>
            <a:normAutofit fontScale="77500" lnSpcReduction="20000"/>
          </a:bodyPr>
          <a:lstStyle/>
          <a:p>
            <a:pPr marL="0" indent="0" algn="thaiDist">
              <a:spcBef>
                <a:spcPts val="0"/>
              </a:spcBef>
              <a:buNone/>
            </a:pPr>
            <a:r>
              <a:rPr lang="th-TH" sz="3600" dirty="0">
                <a:latin typeface="TH Sarabun New" panose="020B0500040200020003" pitchFamily="34" charset="-34"/>
                <a:cs typeface="TH Sarabun New" panose="020B0500040200020003" pitchFamily="34" charset="-34"/>
              </a:rPr>
              <a:t>	</a:t>
            </a:r>
            <a:r>
              <a:rPr lang="en-US" sz="4600" b="1" dirty="0">
                <a:solidFill>
                  <a:srgbClr val="FF0000"/>
                </a:solidFill>
                <a:latin typeface="Angsana New" panose="02020603050405020304" pitchFamily="18" charset="-34"/>
                <a:cs typeface="Angsana New" panose="02020603050405020304" pitchFamily="18" charset="-34"/>
              </a:rPr>
              <a:t>Rising temperatures are making droughts more severe. Data from the Center for Climate and Energy Solutions (CCES) indicates that increased evaporation causes soil depletion and leads to drought </a:t>
            </a:r>
            <a:r>
              <a:rPr lang="en-US" sz="4600" b="1" dirty="0" err="1">
                <a:solidFill>
                  <a:srgbClr val="FF0000"/>
                </a:solidFill>
                <a:latin typeface="Angsana New" panose="02020603050405020304" pitchFamily="18" charset="-34"/>
                <a:cs typeface="Angsana New" panose="02020603050405020304" pitchFamily="18" charset="-34"/>
              </a:rPr>
              <a:t>conditionsFurthermore</a:t>
            </a:r>
            <a:r>
              <a:rPr lang="en-US" sz="4600" b="1" dirty="0">
                <a:solidFill>
                  <a:srgbClr val="FF0000"/>
                </a:solidFill>
                <a:latin typeface="Angsana New" panose="02020603050405020304" pitchFamily="18" charset="-34"/>
                <a:cs typeface="Angsana New" panose="02020603050405020304" pitchFamily="18" charset="-34"/>
              </a:rPr>
              <a:t>, rising temperatures are linked to more frequent wildfires, and while wildfires can be caused by many factors, we cannot deny that this phenomenon is one of the contributing factors to many </a:t>
            </a:r>
            <a:r>
              <a:rPr lang="en-US" sz="4600" b="1" dirty="0" err="1">
                <a:solidFill>
                  <a:srgbClr val="FF0000"/>
                </a:solidFill>
                <a:latin typeface="Angsana New" panose="02020603050405020304" pitchFamily="18" charset="-34"/>
                <a:cs typeface="Angsana New" panose="02020603050405020304" pitchFamily="18" charset="-34"/>
              </a:rPr>
              <a:t>disastersThe</a:t>
            </a:r>
            <a:r>
              <a:rPr lang="en-US" sz="4600" b="1" dirty="0">
                <a:solidFill>
                  <a:srgbClr val="FF0000"/>
                </a:solidFill>
                <a:latin typeface="Angsana New" panose="02020603050405020304" pitchFamily="18" charset="-34"/>
                <a:cs typeface="Angsana New" panose="02020603050405020304" pitchFamily="18" charset="-34"/>
              </a:rPr>
              <a:t> region is experiencing drought, increasing the risk of wildfires which affect wildlife and humans.</a:t>
            </a:r>
            <a:r>
              <a:rPr lang="th-TH" sz="3800" dirty="0">
                <a:latin typeface="TH Sarabun New" panose="020B0500040200020003" pitchFamily="34" charset="-34"/>
                <a:cs typeface="TH Sarabun New" panose="020B0500040200020003" pitchFamily="34" charset="-34"/>
              </a:rPr>
              <a:t>	</a:t>
            </a:r>
            <a:endParaRPr lang="th-TH" dirty="0"/>
          </a:p>
          <a:p>
            <a:endParaRPr lang="en-US" dirty="0"/>
          </a:p>
        </p:txBody>
      </p:sp>
    </p:spTree>
    <p:extLst>
      <p:ext uri="{BB962C8B-B14F-4D97-AF65-F5344CB8AC3E}">
        <p14:creationId xmlns:p14="http://schemas.microsoft.com/office/powerpoint/2010/main" val="1498495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E0BCC6-47B1-4CA3-9AE8-1AD03DA05D47}"/>
              </a:ext>
            </a:extLst>
          </p:cNvPr>
          <p:cNvSpPr>
            <a:spLocks noGrp="1"/>
          </p:cNvSpPr>
          <p:nvPr>
            <p:ph idx="1"/>
          </p:nvPr>
        </p:nvSpPr>
        <p:spPr>
          <a:xfrm>
            <a:off x="625151" y="634482"/>
            <a:ext cx="11000792" cy="6046236"/>
          </a:xfrm>
        </p:spPr>
        <p:txBody>
          <a:bodyPr>
            <a:normAutofit/>
          </a:bodyPr>
          <a:lstStyle/>
          <a:p>
            <a:pPr marL="0" indent="0" algn="thaiDist">
              <a:lnSpc>
                <a:spcPct val="100000"/>
              </a:lnSpc>
              <a:spcBef>
                <a:spcPts val="0"/>
              </a:spcBef>
              <a:buNone/>
            </a:pPr>
            <a:r>
              <a:rPr lang="en-US" sz="3200" b="1" dirty="0">
                <a:solidFill>
                  <a:srgbClr val="FF0000"/>
                </a:solidFill>
                <a:latin typeface="Angsana New" panose="02020603050405020304" pitchFamily="18" charset="-34"/>
                <a:cs typeface="TH Sarabun New" panose="020B0500040200020003" pitchFamily="34" charset="-34"/>
              </a:rPr>
              <a:t>The initial impact is from a slight to moderate increase in temperature.</a:t>
            </a:r>
          </a:p>
          <a:p>
            <a:pPr marL="0" indent="0" algn="thaiDist">
              <a:lnSpc>
                <a:spcPct val="100000"/>
              </a:lnSpc>
              <a:spcBef>
                <a:spcPts val="0"/>
              </a:spcBef>
              <a:buNone/>
            </a:pPr>
            <a:r>
              <a:rPr lang="th-TH" sz="3200" dirty="0">
                <a:latin typeface="TH Sarabun New" panose="020B0500040200020003" pitchFamily="34" charset="-34"/>
                <a:cs typeface="TH Sarabun New" panose="020B0500040200020003" pitchFamily="34" charset="-34"/>
              </a:rPr>
              <a:t>	</a:t>
            </a:r>
            <a:r>
              <a:rPr lang="en-US" sz="3200" b="1" dirty="0">
                <a:solidFill>
                  <a:schemeClr val="accent6">
                    <a:lumMod val="50000"/>
                  </a:schemeClr>
                </a:solidFill>
                <a:latin typeface="Angsana New" panose="02020603050405020304" pitchFamily="18" charset="-34"/>
                <a:cs typeface="Angsana New" panose="02020603050405020304" pitchFamily="18" charset="-34"/>
              </a:rPr>
              <a:t>1. Sea levels are rising due to melting glaciers</a:t>
            </a:r>
            <a:r>
              <a:rPr lang="en-US" sz="3200" b="1" dirty="0">
                <a:latin typeface="Angsana New" panose="02020603050405020304" pitchFamily="18" charset="-34"/>
                <a:cs typeface="Angsana New" panose="02020603050405020304" pitchFamily="18" charset="-34"/>
              </a:rPr>
              <a:t>.</a:t>
            </a:r>
            <a:endParaRPr lang="th-TH" sz="3200" dirty="0">
              <a:latin typeface="TH Sarabun New" panose="020B0500040200020003" pitchFamily="34" charset="-34"/>
              <a:cs typeface="TH Sarabun New" panose="020B0500040200020003" pitchFamily="34" charset="-34"/>
            </a:endParaRPr>
          </a:p>
          <a:p>
            <a:pPr marL="0" indent="0" algn="thaiDist">
              <a:lnSpc>
                <a:spcPct val="100000"/>
              </a:lnSpc>
              <a:spcBef>
                <a:spcPts val="0"/>
              </a:spcBef>
              <a:buNone/>
            </a:pPr>
            <a:r>
              <a:rPr lang="th-TH" sz="3200" dirty="0">
                <a:latin typeface="TH Sarabun New" panose="020B0500040200020003" pitchFamily="34" charset="-34"/>
                <a:cs typeface="TH Sarabun New" panose="020B0500040200020003" pitchFamily="34" charset="-34"/>
              </a:rPr>
              <a:t>	</a:t>
            </a:r>
            <a:r>
              <a:rPr lang="en-US" sz="3200" b="1" dirty="0">
                <a:solidFill>
                  <a:srgbClr val="FF0000"/>
                </a:solidFill>
                <a:latin typeface="Angsana New" panose="02020603050405020304" pitchFamily="18" charset="-34"/>
                <a:cs typeface="Angsana New" panose="02020603050405020304" pitchFamily="18" charset="-34"/>
              </a:rPr>
              <a:t>2. The massive release of greenhouse gases from permafrost</a:t>
            </a:r>
            <a:r>
              <a:rPr lang="en-US" sz="3200" dirty="0">
                <a:latin typeface="TH Sarabun New" panose="020B0500040200020003" pitchFamily="34" charset="-34"/>
                <a:cs typeface="TH Sarabun New" panose="020B0500040200020003" pitchFamily="34" charset="-34"/>
              </a:rPr>
              <a:t>.</a:t>
            </a:r>
            <a:r>
              <a:rPr lang="th-TH" sz="3200" dirty="0">
                <a:latin typeface="TH Sarabun New" panose="020B0500040200020003" pitchFamily="34" charset="-34"/>
                <a:cs typeface="TH Sarabun New" panose="020B0500040200020003" pitchFamily="34" charset="-34"/>
              </a:rPr>
              <a:t> 	</a:t>
            </a:r>
            <a:r>
              <a:rPr lang="en-US" sz="3200" b="1" dirty="0">
                <a:solidFill>
                  <a:schemeClr val="accent1"/>
                </a:solidFill>
                <a:latin typeface="Angsana New" panose="02020603050405020304" pitchFamily="18" charset="-34"/>
                <a:cs typeface="Angsana New" panose="02020603050405020304" pitchFamily="18" charset="-34"/>
              </a:rPr>
              <a:t>3. There is an increased risk of severe weather events.</a:t>
            </a:r>
            <a:endParaRPr lang="en-US" sz="3200" dirty="0">
              <a:latin typeface="TH Sarabun New" panose="020B0500040200020003" pitchFamily="34" charset="-34"/>
              <a:cs typeface="TH Sarabun New" panose="020B0500040200020003" pitchFamily="34" charset="-34"/>
            </a:endParaRPr>
          </a:p>
          <a:p>
            <a:pPr marL="0" indent="0" algn="thaiDist">
              <a:lnSpc>
                <a:spcPct val="100000"/>
              </a:lnSpc>
              <a:spcBef>
                <a:spcPts val="0"/>
              </a:spcBef>
              <a:buNone/>
            </a:pPr>
            <a:r>
              <a:rPr lang="th-TH" sz="3200" dirty="0">
                <a:latin typeface="TH Sarabun New" panose="020B0500040200020003" pitchFamily="34" charset="-34"/>
                <a:cs typeface="TH Sarabun New" panose="020B0500040200020003" pitchFamily="34" charset="-34"/>
              </a:rPr>
              <a:t>	</a:t>
            </a:r>
            <a:r>
              <a:rPr lang="en-US" sz="3200" b="1" dirty="0">
                <a:solidFill>
                  <a:schemeClr val="accent1"/>
                </a:solidFill>
                <a:latin typeface="Angsana New" panose="02020603050405020304" pitchFamily="18" charset="-34"/>
                <a:cs typeface="Angsana New" panose="02020603050405020304" pitchFamily="18" charset="-34"/>
              </a:rPr>
              <a:t>4. Severe regional impacts. For example, in Europe, increased river flooding would occur in large areas of the continent.</a:t>
            </a:r>
            <a:endParaRPr lang="th-TH" sz="3200" dirty="0">
              <a:latin typeface="TH Sarabun New" panose="020B0500040200020003" pitchFamily="34" charset="-34"/>
              <a:cs typeface="TH Sarabun New" panose="020B0500040200020003" pitchFamily="34" charset="-34"/>
            </a:endParaRPr>
          </a:p>
          <a:p>
            <a:pPr marL="0" indent="0" algn="thaiDist">
              <a:lnSpc>
                <a:spcPct val="100000"/>
              </a:lnSpc>
              <a:spcBef>
                <a:spcPts val="0"/>
              </a:spcBef>
              <a:buNone/>
            </a:pPr>
            <a:r>
              <a:rPr lang="th-TH" sz="3200" dirty="0">
                <a:latin typeface="TH Sarabun New" panose="020B0500040200020003" pitchFamily="34" charset="-34"/>
                <a:cs typeface="TH Sarabun New" panose="020B0500040200020003" pitchFamily="34" charset="-34"/>
              </a:rPr>
              <a:t>	</a:t>
            </a:r>
            <a:r>
              <a:rPr lang="en-US" sz="3200" b="1" dirty="0">
                <a:solidFill>
                  <a:srgbClr val="FF0000"/>
                </a:solidFill>
                <a:latin typeface="TH Sarabun New" panose="020B0500040200020003" pitchFamily="34" charset="-34"/>
                <a:cs typeface="+mj-cs"/>
              </a:rPr>
              <a:t>5. Natural systems will be severely threatened</a:t>
            </a:r>
            <a:endParaRPr lang="en-US" sz="3200" dirty="0">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1379929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A9BDB1-F1BC-49AF-A76E-A9B8F1C7920A}"/>
              </a:ext>
            </a:extLst>
          </p:cNvPr>
          <p:cNvSpPr>
            <a:spLocks noGrp="1"/>
          </p:cNvSpPr>
          <p:nvPr>
            <p:ph idx="1"/>
          </p:nvPr>
        </p:nvSpPr>
        <p:spPr>
          <a:xfrm>
            <a:off x="259701" y="363893"/>
            <a:ext cx="11672597" cy="5999584"/>
          </a:xfrm>
        </p:spPr>
        <p:txBody>
          <a:bodyPr>
            <a:normAutofit/>
          </a:bodyPr>
          <a:lstStyle/>
          <a:p>
            <a:pPr marL="0" indent="0" algn="thaiDist">
              <a:lnSpc>
                <a:spcPct val="100000"/>
              </a:lnSpc>
              <a:spcBef>
                <a:spcPts val="0"/>
              </a:spcBef>
              <a:buNone/>
            </a:pPr>
            <a:r>
              <a:rPr lang="en-US" sz="3600" dirty="0">
                <a:latin typeface="TH Sarabun New" panose="020B0500040200020003" pitchFamily="34" charset="-34"/>
                <a:cs typeface="TH Sarabun New" panose="020B0500040200020003" pitchFamily="34" charset="-34"/>
              </a:rPr>
              <a:t>	</a:t>
            </a:r>
            <a:r>
              <a:rPr lang="en-US" sz="4000" b="1" dirty="0">
                <a:solidFill>
                  <a:srgbClr val="FF0000"/>
                </a:solidFill>
                <a:latin typeface="Angsana New" panose="02020603050405020304" pitchFamily="18" charset="-34"/>
                <a:cs typeface="Angsana New" panose="02020603050405020304" pitchFamily="18" charset="-34"/>
              </a:rPr>
              <a:t>All the disasters mentioned are natural disasters, but there are also some types of disasters that are caused by human activity, such as droughts and floods</a:t>
            </a:r>
            <a:r>
              <a:rPr lang="en-US" sz="3600" dirty="0">
                <a:latin typeface="TH Sarabun New" panose="020B0500040200020003" pitchFamily="34" charset="-34"/>
                <a:cs typeface="TH Sarabun New" panose="020B0500040200020003" pitchFamily="34" charset="-34"/>
              </a:rPr>
              <a:t>.</a:t>
            </a:r>
            <a:endParaRPr lang="th-TH" sz="3600" dirty="0">
              <a:latin typeface="TH Sarabun New" panose="020B0500040200020003" pitchFamily="34" charset="-34"/>
              <a:cs typeface="TH Sarabun New" panose="020B0500040200020003" pitchFamily="34" charset="-34"/>
            </a:endParaRPr>
          </a:p>
          <a:p>
            <a:pPr marL="0" indent="0" algn="thaiDist">
              <a:lnSpc>
                <a:spcPct val="100000"/>
              </a:lnSpc>
              <a:spcBef>
                <a:spcPts val="0"/>
              </a:spcBef>
              <a:buNone/>
            </a:pPr>
            <a:r>
              <a:rPr lang="th-TH" sz="3600" dirty="0">
                <a:latin typeface="TH Sarabun New" panose="020B0500040200020003" pitchFamily="34" charset="-34"/>
                <a:cs typeface="TH Sarabun New" panose="020B0500040200020003" pitchFamily="34" charset="-34"/>
              </a:rPr>
              <a:t>	</a:t>
            </a:r>
            <a:r>
              <a:rPr lang="en-US" sz="3600" dirty="0">
                <a:latin typeface="TH Sarabun New" panose="020B0500040200020003" pitchFamily="34" charset="-34"/>
                <a:cs typeface="TH Sarabun New" panose="020B0500040200020003" pitchFamily="34" charset="-34"/>
              </a:rPr>
              <a:t>	</a:t>
            </a:r>
          </a:p>
        </p:txBody>
      </p:sp>
      <p:pic>
        <p:nvPicPr>
          <p:cNvPr id="2" name="Picture 1">
            <a:extLst>
              <a:ext uri="{FF2B5EF4-FFF2-40B4-BE49-F238E27FC236}">
                <a16:creationId xmlns:a16="http://schemas.microsoft.com/office/drawing/2014/main" id="{B94E5A6D-2554-4BF8-8CF2-5BB8D648C6E6}"/>
              </a:ext>
            </a:extLst>
          </p:cNvPr>
          <p:cNvPicPr>
            <a:picLocks noChangeAspect="1"/>
          </p:cNvPicPr>
          <p:nvPr/>
        </p:nvPicPr>
        <p:blipFill>
          <a:blip r:embed="rId2"/>
          <a:stretch>
            <a:fillRect/>
          </a:stretch>
        </p:blipFill>
        <p:spPr>
          <a:xfrm>
            <a:off x="1599430" y="2403787"/>
            <a:ext cx="8613716" cy="3845378"/>
          </a:xfrm>
          <a:prstGeom prst="rect">
            <a:avLst/>
          </a:prstGeom>
        </p:spPr>
      </p:pic>
    </p:spTree>
    <p:extLst>
      <p:ext uri="{BB962C8B-B14F-4D97-AF65-F5344CB8AC3E}">
        <p14:creationId xmlns:p14="http://schemas.microsoft.com/office/powerpoint/2010/main" val="1335456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A9BDB1-F1BC-49AF-A76E-A9B8F1C7920A}"/>
              </a:ext>
            </a:extLst>
          </p:cNvPr>
          <p:cNvSpPr>
            <a:spLocks noGrp="1"/>
          </p:cNvSpPr>
          <p:nvPr>
            <p:ph idx="1"/>
          </p:nvPr>
        </p:nvSpPr>
        <p:spPr>
          <a:xfrm>
            <a:off x="569167" y="699796"/>
            <a:ext cx="10954139" cy="5999584"/>
          </a:xfrm>
        </p:spPr>
        <p:txBody>
          <a:bodyPr>
            <a:normAutofit/>
          </a:bodyPr>
          <a:lstStyle/>
          <a:p>
            <a:pPr marL="0" indent="0" algn="thaiDist">
              <a:lnSpc>
                <a:spcPct val="100000"/>
              </a:lnSpc>
              <a:spcBef>
                <a:spcPts val="0"/>
              </a:spcBef>
              <a:buNone/>
            </a:pPr>
            <a:r>
              <a:rPr lang="en-US" sz="3600" dirty="0">
                <a:latin typeface="TH Sarabun New" panose="020B0500040200020003" pitchFamily="34" charset="-34"/>
                <a:cs typeface="TH Sarabun New" panose="020B0500040200020003" pitchFamily="34" charset="-34"/>
              </a:rPr>
              <a:t>	</a:t>
            </a:r>
            <a:r>
              <a:rPr lang="en-US" sz="3600" b="1" dirty="0">
                <a:solidFill>
                  <a:srgbClr val="FF0000"/>
                </a:solidFill>
                <a:latin typeface="Angsana New" panose="02020603050405020304" pitchFamily="18" charset="-34"/>
                <a:cs typeface="Angsana New" panose="02020603050405020304" pitchFamily="18" charset="-34"/>
              </a:rPr>
              <a:t>1. Flooding: Large-scale agricultural practices severely degrade topsoil, reducing nutrients and improving soil quality.</a:t>
            </a:r>
          </a:p>
        </p:txBody>
      </p:sp>
      <p:pic>
        <p:nvPicPr>
          <p:cNvPr id="2" name="Picture 1">
            <a:extLst>
              <a:ext uri="{FF2B5EF4-FFF2-40B4-BE49-F238E27FC236}">
                <a16:creationId xmlns:a16="http://schemas.microsoft.com/office/drawing/2014/main" id="{92FD88A0-4A60-4ED1-BEB7-2A46FDEBF8A6}"/>
              </a:ext>
            </a:extLst>
          </p:cNvPr>
          <p:cNvPicPr>
            <a:picLocks noChangeAspect="1"/>
          </p:cNvPicPr>
          <p:nvPr/>
        </p:nvPicPr>
        <p:blipFill>
          <a:blip r:embed="rId2"/>
          <a:stretch>
            <a:fillRect/>
          </a:stretch>
        </p:blipFill>
        <p:spPr>
          <a:xfrm>
            <a:off x="2920336" y="2387016"/>
            <a:ext cx="6251800" cy="4036874"/>
          </a:xfrm>
          <a:prstGeom prst="rect">
            <a:avLst/>
          </a:prstGeom>
        </p:spPr>
      </p:pic>
    </p:spTree>
    <p:extLst>
      <p:ext uri="{BB962C8B-B14F-4D97-AF65-F5344CB8AC3E}">
        <p14:creationId xmlns:p14="http://schemas.microsoft.com/office/powerpoint/2010/main" val="1523756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3D8873-7B37-440C-AE8D-BF87FC215418}"/>
              </a:ext>
            </a:extLst>
          </p:cNvPr>
          <p:cNvSpPr>
            <a:spLocks noGrp="1"/>
          </p:cNvSpPr>
          <p:nvPr>
            <p:ph idx="1"/>
          </p:nvPr>
        </p:nvSpPr>
        <p:spPr>
          <a:xfrm>
            <a:off x="634482" y="0"/>
            <a:ext cx="11094098" cy="6643395"/>
          </a:xfrm>
        </p:spPr>
        <p:txBody>
          <a:bodyPr>
            <a:normAutofit/>
          </a:bodyPr>
          <a:lstStyle/>
          <a:p>
            <a:pPr marL="0" indent="0" algn="thaiDist">
              <a:lnSpc>
                <a:spcPct val="100000"/>
              </a:lnSpc>
              <a:spcBef>
                <a:spcPts val="0"/>
              </a:spcBef>
              <a:buNone/>
            </a:pPr>
            <a:r>
              <a:rPr lang="en-US" sz="3200" dirty="0"/>
              <a:t>	</a:t>
            </a:r>
            <a:r>
              <a:rPr lang="en-US" sz="3600" b="1" dirty="0">
                <a:solidFill>
                  <a:srgbClr val="FF0000"/>
                </a:solidFill>
                <a:latin typeface="Angsana New" panose="02020603050405020304" pitchFamily="18" charset="-34"/>
                <a:cs typeface="+mj-cs"/>
              </a:rPr>
              <a:t>2. Wildfires caused by human activities such as burning weeds, burning trash, discarding glass bottles on roads (which can ignite when sunlight concentrates on them), discarding cigarette butts, and leaving campfires unextinguished after camping</a:t>
            </a:r>
            <a:r>
              <a:rPr lang="en-US" sz="3600" b="1" dirty="0">
                <a:solidFill>
                  <a:srgbClr val="FF0000"/>
                </a:solidFill>
                <a:latin typeface="TH Sarabun New" panose="020B0500040200020003" pitchFamily="34" charset="-34"/>
                <a:cs typeface="+mj-cs"/>
              </a:rPr>
              <a:t>.</a:t>
            </a:r>
            <a:endParaRPr lang="th-TH" sz="3600" b="1" dirty="0">
              <a:solidFill>
                <a:srgbClr val="FF0000"/>
              </a:solidFill>
              <a:latin typeface="TH Sarabun New" panose="020B0500040200020003" pitchFamily="34" charset="-34"/>
              <a:cs typeface="+mj-cs"/>
            </a:endParaRPr>
          </a:p>
          <a:p>
            <a:endParaRPr lang="en-US" dirty="0"/>
          </a:p>
        </p:txBody>
      </p:sp>
      <p:pic>
        <p:nvPicPr>
          <p:cNvPr id="2" name="Picture 1">
            <a:extLst>
              <a:ext uri="{FF2B5EF4-FFF2-40B4-BE49-F238E27FC236}">
                <a16:creationId xmlns:a16="http://schemas.microsoft.com/office/drawing/2014/main" id="{901F66B8-592F-47F1-89EB-C2384351A57C}"/>
              </a:ext>
            </a:extLst>
          </p:cNvPr>
          <p:cNvPicPr>
            <a:picLocks noChangeAspect="1"/>
          </p:cNvPicPr>
          <p:nvPr/>
        </p:nvPicPr>
        <p:blipFill>
          <a:blip r:embed="rId2"/>
          <a:stretch>
            <a:fillRect/>
          </a:stretch>
        </p:blipFill>
        <p:spPr>
          <a:xfrm>
            <a:off x="2979911" y="3030847"/>
            <a:ext cx="6403240" cy="3601824"/>
          </a:xfrm>
          <a:prstGeom prst="rect">
            <a:avLst/>
          </a:prstGeom>
        </p:spPr>
      </p:pic>
    </p:spTree>
    <p:extLst>
      <p:ext uri="{BB962C8B-B14F-4D97-AF65-F5344CB8AC3E}">
        <p14:creationId xmlns:p14="http://schemas.microsoft.com/office/powerpoint/2010/main" val="1945026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3D8873-7B37-440C-AE8D-BF87FC215418}"/>
              </a:ext>
            </a:extLst>
          </p:cNvPr>
          <p:cNvSpPr>
            <a:spLocks noGrp="1"/>
          </p:cNvSpPr>
          <p:nvPr>
            <p:ph idx="1"/>
          </p:nvPr>
        </p:nvSpPr>
        <p:spPr>
          <a:xfrm>
            <a:off x="394996" y="277490"/>
            <a:ext cx="11402007" cy="5934269"/>
          </a:xfrm>
        </p:spPr>
        <p:txBody>
          <a:bodyPr>
            <a:normAutofit/>
          </a:bodyPr>
          <a:lstStyle/>
          <a:p>
            <a:pPr marL="0" indent="0" algn="thaiDist">
              <a:lnSpc>
                <a:spcPct val="100000"/>
              </a:lnSpc>
              <a:spcBef>
                <a:spcPts val="0"/>
              </a:spcBef>
              <a:buNone/>
            </a:pPr>
            <a:r>
              <a:rPr lang="en-US" sz="3600" dirty="0">
                <a:latin typeface="TH Sarabun New" panose="020B0500040200020003" pitchFamily="34" charset="-34"/>
                <a:cs typeface="TH Sarabun New" panose="020B0500040200020003" pitchFamily="34" charset="-34"/>
              </a:rPr>
              <a:t>	</a:t>
            </a:r>
            <a:r>
              <a:rPr lang="en-US" sz="4000" b="1" dirty="0">
                <a:solidFill>
                  <a:srgbClr val="FF0000"/>
                </a:solidFill>
                <a:latin typeface="TH Sarabun New" panose="020B0500040200020003" pitchFamily="34" charset="-34"/>
                <a:cs typeface="+mj-cs"/>
              </a:rPr>
              <a:t>3. Oil or chemical spills, or accidents involving ships, such as collisions, shipwrecks, and other maritime activities.</a:t>
            </a:r>
            <a:endParaRPr lang="th-TH" sz="4000" b="1" dirty="0">
              <a:solidFill>
                <a:srgbClr val="FF0000"/>
              </a:solidFill>
              <a:latin typeface="TH Sarabun New" panose="020B0500040200020003" pitchFamily="34" charset="-34"/>
              <a:cs typeface="+mj-cs"/>
            </a:endParaRPr>
          </a:p>
          <a:p>
            <a:endParaRPr lang="en-US" dirty="0"/>
          </a:p>
        </p:txBody>
      </p:sp>
      <p:pic>
        <p:nvPicPr>
          <p:cNvPr id="2" name="Picture 1">
            <a:extLst>
              <a:ext uri="{FF2B5EF4-FFF2-40B4-BE49-F238E27FC236}">
                <a16:creationId xmlns:a16="http://schemas.microsoft.com/office/drawing/2014/main" id="{83C12945-8290-4BAB-A3E0-24D107A6FC96}"/>
              </a:ext>
            </a:extLst>
          </p:cNvPr>
          <p:cNvPicPr>
            <a:picLocks noChangeAspect="1"/>
          </p:cNvPicPr>
          <p:nvPr/>
        </p:nvPicPr>
        <p:blipFill>
          <a:blip r:embed="rId2"/>
          <a:stretch>
            <a:fillRect/>
          </a:stretch>
        </p:blipFill>
        <p:spPr>
          <a:xfrm>
            <a:off x="3188674" y="1719684"/>
            <a:ext cx="7249554" cy="4632916"/>
          </a:xfrm>
          <a:prstGeom prst="rect">
            <a:avLst/>
          </a:prstGeom>
        </p:spPr>
      </p:pic>
    </p:spTree>
    <p:extLst>
      <p:ext uri="{BB962C8B-B14F-4D97-AF65-F5344CB8AC3E}">
        <p14:creationId xmlns:p14="http://schemas.microsoft.com/office/powerpoint/2010/main" val="1972796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013E32-5BB2-4536-91BF-41D0C1A03E78}"/>
              </a:ext>
            </a:extLst>
          </p:cNvPr>
          <p:cNvSpPr>
            <a:spLocks noGrp="1"/>
          </p:cNvSpPr>
          <p:nvPr>
            <p:ph idx="1"/>
          </p:nvPr>
        </p:nvSpPr>
        <p:spPr>
          <a:xfrm>
            <a:off x="102638" y="326571"/>
            <a:ext cx="11854900" cy="6326155"/>
          </a:xfrm>
        </p:spPr>
        <p:txBody>
          <a:bodyPr>
            <a:normAutofit/>
          </a:bodyPr>
          <a:lstStyle/>
          <a:p>
            <a:pPr marL="0" indent="0" algn="thaiDist">
              <a:lnSpc>
                <a:spcPct val="100000"/>
              </a:lnSpc>
              <a:spcBef>
                <a:spcPts val="0"/>
              </a:spcBef>
              <a:buNone/>
            </a:pPr>
            <a:r>
              <a:rPr lang="en-US" sz="3600" dirty="0">
                <a:latin typeface="TH Sarabun New" panose="020B0500040200020003" pitchFamily="34" charset="-34"/>
                <a:cs typeface="TH Sarabun New" panose="020B0500040200020003" pitchFamily="34" charset="-34"/>
              </a:rPr>
              <a:t>	</a:t>
            </a:r>
            <a:r>
              <a:rPr lang="en-US" sz="3600" b="1" dirty="0">
                <a:solidFill>
                  <a:srgbClr val="FF0000"/>
                </a:solidFill>
                <a:latin typeface="Angsana New" panose="02020603050405020304" pitchFamily="18" charset="-34"/>
                <a:cs typeface="Angsana New" panose="02020603050405020304" pitchFamily="18" charset="-34"/>
              </a:rPr>
              <a:t>4. Natural gas drilling. Natural gas and the slag produced during the natural gas production process contain </a:t>
            </a:r>
            <a:r>
              <a:rPr lang="en-US" sz="3600" b="1" dirty="0" err="1">
                <a:solidFill>
                  <a:srgbClr val="FF0000"/>
                </a:solidFill>
                <a:latin typeface="Angsana New" panose="02020603050405020304" pitchFamily="18" charset="-34"/>
                <a:cs typeface="Angsana New" panose="02020603050405020304" pitchFamily="18" charset="-34"/>
              </a:rPr>
              <a:t>mercuryEven</a:t>
            </a:r>
            <a:r>
              <a:rPr lang="en-US" sz="3600" b="1" dirty="0">
                <a:solidFill>
                  <a:srgbClr val="FF0000"/>
                </a:solidFill>
                <a:latin typeface="Angsana New" panose="02020603050405020304" pitchFamily="18" charset="-34"/>
                <a:cs typeface="Angsana New" panose="02020603050405020304" pitchFamily="18" charset="-34"/>
              </a:rPr>
              <a:t> wastewater that has undergone preliminary treatment is found to contain 4% mercury, which, if not properly managed, will leach into the sea.</a:t>
            </a:r>
          </a:p>
        </p:txBody>
      </p:sp>
      <p:pic>
        <p:nvPicPr>
          <p:cNvPr id="2" name="Picture 1">
            <a:extLst>
              <a:ext uri="{FF2B5EF4-FFF2-40B4-BE49-F238E27FC236}">
                <a16:creationId xmlns:a16="http://schemas.microsoft.com/office/drawing/2014/main" id="{DD6A72F4-7F0E-41DC-8E85-E178F7DA8B9A}"/>
              </a:ext>
            </a:extLst>
          </p:cNvPr>
          <p:cNvPicPr>
            <a:picLocks noChangeAspect="1"/>
          </p:cNvPicPr>
          <p:nvPr/>
        </p:nvPicPr>
        <p:blipFill>
          <a:blip r:embed="rId2"/>
          <a:stretch>
            <a:fillRect/>
          </a:stretch>
        </p:blipFill>
        <p:spPr>
          <a:xfrm>
            <a:off x="3210858" y="3359021"/>
            <a:ext cx="5638459" cy="3172408"/>
          </a:xfrm>
          <a:prstGeom prst="rect">
            <a:avLst/>
          </a:prstGeom>
        </p:spPr>
      </p:pic>
    </p:spTree>
    <p:extLst>
      <p:ext uri="{BB962C8B-B14F-4D97-AF65-F5344CB8AC3E}">
        <p14:creationId xmlns:p14="http://schemas.microsoft.com/office/powerpoint/2010/main" val="891690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9035C2-4C00-4F84-B585-C873CD1D4A93}"/>
              </a:ext>
            </a:extLst>
          </p:cNvPr>
          <p:cNvSpPr>
            <a:spLocks noGrp="1"/>
          </p:cNvSpPr>
          <p:nvPr>
            <p:ph idx="1"/>
          </p:nvPr>
        </p:nvSpPr>
        <p:spPr>
          <a:xfrm>
            <a:off x="606490" y="634482"/>
            <a:ext cx="10944808" cy="5850294"/>
          </a:xfrm>
        </p:spPr>
        <p:txBody>
          <a:bodyPr>
            <a:normAutofit/>
          </a:bodyPr>
          <a:lstStyle/>
          <a:p>
            <a:pPr marL="0" indent="0" algn="thaiDist">
              <a:spcBef>
                <a:spcPts val="0"/>
              </a:spcBef>
              <a:buNone/>
            </a:pPr>
            <a:r>
              <a:rPr lang="en-US" sz="3600" dirty="0">
                <a:latin typeface="TH Sarabun New" panose="020B0500040200020003" pitchFamily="34" charset="-34"/>
                <a:cs typeface="TH Sarabun New" panose="020B0500040200020003" pitchFamily="34" charset="-34"/>
              </a:rPr>
              <a:t>	</a:t>
            </a:r>
            <a:r>
              <a:rPr lang="en-US" sz="4200" b="1" dirty="0">
                <a:solidFill>
                  <a:srgbClr val="FF0000"/>
                </a:solidFill>
                <a:latin typeface="Angsana New" panose="02020603050405020304" pitchFamily="18" charset="-34"/>
                <a:cs typeface="Angsana New" panose="02020603050405020304" pitchFamily="18" charset="-34"/>
              </a:rPr>
              <a:t>5. Offshore mining: Pollutants from mining operations, such as sediments generated during mining and mineral washing, are dispersed and carried to nearby areas.</a:t>
            </a:r>
            <a:endParaRPr lang="th-TH" dirty="0"/>
          </a:p>
          <a:p>
            <a:endParaRPr lang="en-US" dirty="0"/>
          </a:p>
        </p:txBody>
      </p:sp>
    </p:spTree>
    <p:extLst>
      <p:ext uri="{BB962C8B-B14F-4D97-AF65-F5344CB8AC3E}">
        <p14:creationId xmlns:p14="http://schemas.microsoft.com/office/powerpoint/2010/main" val="1374163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BB2B3-B1B2-2706-164D-1B3B88389DC2}"/>
              </a:ext>
            </a:extLst>
          </p:cNvPr>
          <p:cNvSpPr>
            <a:spLocks noGrp="1"/>
          </p:cNvSpPr>
          <p:nvPr>
            <p:ph type="title"/>
          </p:nvPr>
        </p:nvSpPr>
        <p:spPr>
          <a:xfrm>
            <a:off x="913775" y="618517"/>
            <a:ext cx="10364451" cy="731981"/>
          </a:xfrm>
        </p:spPr>
        <p:txBody>
          <a:bodyPr>
            <a:normAutofit/>
          </a:bodyPr>
          <a:lstStyle/>
          <a:p>
            <a:r>
              <a:rPr lang="en-US" sz="4000" b="1" dirty="0">
                <a:solidFill>
                  <a:srgbClr val="FF0000"/>
                </a:solidFill>
                <a:latin typeface="Angsana New" panose="02020603050405020304" pitchFamily="18" charset="-34"/>
                <a:cs typeface="Angsana New" panose="02020603050405020304" pitchFamily="18" charset="-34"/>
              </a:rPr>
              <a:t>The Disaster effects</a:t>
            </a:r>
          </a:p>
        </p:txBody>
      </p:sp>
      <p:sp>
        <p:nvSpPr>
          <p:cNvPr id="3" name="Content Placeholder 2">
            <a:extLst>
              <a:ext uri="{FF2B5EF4-FFF2-40B4-BE49-F238E27FC236}">
                <a16:creationId xmlns:a16="http://schemas.microsoft.com/office/drawing/2014/main" id="{B52D336E-91A7-6F37-6E85-ADD3CEAF4FEB}"/>
              </a:ext>
            </a:extLst>
          </p:cNvPr>
          <p:cNvSpPr>
            <a:spLocks noGrp="1"/>
          </p:cNvSpPr>
          <p:nvPr>
            <p:ph idx="1"/>
          </p:nvPr>
        </p:nvSpPr>
        <p:spPr>
          <a:xfrm>
            <a:off x="913775" y="1350499"/>
            <a:ext cx="10364452" cy="4440702"/>
          </a:xfrm>
        </p:spPr>
        <p:txBody>
          <a:bodyPr>
            <a:noAutofit/>
          </a:bodyPr>
          <a:lstStyle/>
          <a:p>
            <a:r>
              <a:rPr lang="en-US" sz="3600" b="1" dirty="0">
                <a:solidFill>
                  <a:srgbClr val="FF0000"/>
                </a:solidFill>
                <a:latin typeface="Angsana New" panose="02020603050405020304" pitchFamily="18" charset="-34"/>
                <a:cs typeface="Angsana New" panose="02020603050405020304" pitchFamily="18" charset="-34"/>
              </a:rPr>
              <a:t>1. Loss of life</a:t>
            </a:r>
          </a:p>
          <a:p>
            <a:r>
              <a:rPr lang="en-US" sz="3600" b="1" dirty="0">
                <a:solidFill>
                  <a:srgbClr val="FF0000"/>
                </a:solidFill>
                <a:latin typeface="Angsana New" panose="02020603050405020304" pitchFamily="18" charset="-34"/>
                <a:cs typeface="Angsana New" panose="02020603050405020304" pitchFamily="18" charset="-34"/>
              </a:rPr>
              <a:t>2. Loss of home</a:t>
            </a:r>
          </a:p>
          <a:p>
            <a:r>
              <a:rPr lang="en-US" sz="3600" b="1" dirty="0">
                <a:solidFill>
                  <a:srgbClr val="FF0000"/>
                </a:solidFill>
                <a:latin typeface="Angsana New" panose="02020603050405020304" pitchFamily="18" charset="-34"/>
                <a:cs typeface="Angsana New" panose="02020603050405020304" pitchFamily="18" charset="-34"/>
              </a:rPr>
              <a:t>3. Loss of property</a:t>
            </a:r>
          </a:p>
          <a:p>
            <a:r>
              <a:rPr lang="en-US" sz="3600" b="1" dirty="0">
                <a:solidFill>
                  <a:srgbClr val="FF0000"/>
                </a:solidFill>
                <a:latin typeface="Angsana New" panose="02020603050405020304" pitchFamily="18" charset="-34"/>
                <a:cs typeface="Angsana New" panose="02020603050405020304" pitchFamily="18" charset="-34"/>
              </a:rPr>
              <a:t>4. Loss of natural resources</a:t>
            </a:r>
          </a:p>
          <a:p>
            <a:r>
              <a:rPr lang="en-US" sz="3600" b="1" dirty="0">
                <a:solidFill>
                  <a:srgbClr val="FF0000"/>
                </a:solidFill>
                <a:latin typeface="Angsana New" panose="02020603050405020304" pitchFamily="18" charset="-34"/>
                <a:cs typeface="Angsana New" panose="02020603050405020304" pitchFamily="18" charset="-34"/>
              </a:rPr>
              <a:t>5. Loss of morale, spirits, and mental health</a:t>
            </a:r>
          </a:p>
          <a:p>
            <a:r>
              <a:rPr lang="en-US" sz="3600" b="1" dirty="0">
                <a:solidFill>
                  <a:srgbClr val="FF0000"/>
                </a:solidFill>
                <a:latin typeface="Angsana New" panose="02020603050405020304" pitchFamily="18" charset="-34"/>
                <a:cs typeface="Angsana New" panose="02020603050405020304" pitchFamily="18" charset="-34"/>
              </a:rPr>
              <a:t>6. Loss of livelihood</a:t>
            </a:r>
          </a:p>
        </p:txBody>
      </p:sp>
    </p:spTree>
    <p:extLst>
      <p:ext uri="{BB962C8B-B14F-4D97-AF65-F5344CB8AC3E}">
        <p14:creationId xmlns:p14="http://schemas.microsoft.com/office/powerpoint/2010/main" val="86582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B5FCECD-143C-4EF8-89FF-5062DDA4F8F8}"/>
              </a:ext>
            </a:extLst>
          </p:cNvPr>
          <p:cNvPicPr>
            <a:picLocks noGrp="1" noChangeAspect="1"/>
          </p:cNvPicPr>
          <p:nvPr>
            <p:ph idx="1"/>
          </p:nvPr>
        </p:nvPicPr>
        <p:blipFill>
          <a:blip r:embed="rId2"/>
          <a:stretch>
            <a:fillRect/>
          </a:stretch>
        </p:blipFill>
        <p:spPr>
          <a:xfrm>
            <a:off x="123976" y="1007706"/>
            <a:ext cx="6896362" cy="4594194"/>
          </a:xfrm>
          <a:prstGeom prst="rect">
            <a:avLst/>
          </a:prstGeom>
        </p:spPr>
      </p:pic>
      <p:pic>
        <p:nvPicPr>
          <p:cNvPr id="7" name="Picture 6">
            <a:extLst>
              <a:ext uri="{FF2B5EF4-FFF2-40B4-BE49-F238E27FC236}">
                <a16:creationId xmlns:a16="http://schemas.microsoft.com/office/drawing/2014/main" id="{86E7FFA2-6A9B-481D-84F3-39ABA88E0A3F}"/>
              </a:ext>
            </a:extLst>
          </p:cNvPr>
          <p:cNvPicPr>
            <a:picLocks noChangeAspect="1"/>
          </p:cNvPicPr>
          <p:nvPr/>
        </p:nvPicPr>
        <p:blipFill>
          <a:blip r:embed="rId3"/>
          <a:stretch>
            <a:fillRect/>
          </a:stretch>
        </p:blipFill>
        <p:spPr>
          <a:xfrm>
            <a:off x="7294177" y="0"/>
            <a:ext cx="4057238" cy="2702184"/>
          </a:xfrm>
          <a:prstGeom prst="rect">
            <a:avLst/>
          </a:prstGeom>
        </p:spPr>
      </p:pic>
      <p:pic>
        <p:nvPicPr>
          <p:cNvPr id="8" name="Picture 7">
            <a:extLst>
              <a:ext uri="{FF2B5EF4-FFF2-40B4-BE49-F238E27FC236}">
                <a16:creationId xmlns:a16="http://schemas.microsoft.com/office/drawing/2014/main" id="{56A4597A-51FB-4828-AB44-DEC55AE53CAF}"/>
              </a:ext>
            </a:extLst>
          </p:cNvPr>
          <p:cNvPicPr>
            <a:picLocks noChangeAspect="1"/>
          </p:cNvPicPr>
          <p:nvPr/>
        </p:nvPicPr>
        <p:blipFill>
          <a:blip r:embed="rId4"/>
          <a:stretch>
            <a:fillRect/>
          </a:stretch>
        </p:blipFill>
        <p:spPr>
          <a:xfrm>
            <a:off x="7020338" y="2435290"/>
            <a:ext cx="5171662" cy="4422710"/>
          </a:xfrm>
          <a:prstGeom prst="rect">
            <a:avLst/>
          </a:prstGeom>
        </p:spPr>
      </p:pic>
    </p:spTree>
    <p:extLst>
      <p:ext uri="{BB962C8B-B14F-4D97-AF65-F5344CB8AC3E}">
        <p14:creationId xmlns:p14="http://schemas.microsoft.com/office/powerpoint/2010/main" val="1862677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43963-70EC-8D49-F852-D8ECB772275F}"/>
              </a:ext>
            </a:extLst>
          </p:cNvPr>
          <p:cNvSpPr>
            <a:spLocks noGrp="1"/>
          </p:cNvSpPr>
          <p:nvPr>
            <p:ph type="title"/>
          </p:nvPr>
        </p:nvSpPr>
        <p:spPr>
          <a:xfrm>
            <a:off x="913775" y="618517"/>
            <a:ext cx="9313437" cy="1596177"/>
          </a:xfrm>
        </p:spPr>
        <p:txBody>
          <a:bodyPr>
            <a:normAutofit/>
          </a:bodyPr>
          <a:lstStyle/>
          <a:p>
            <a:r>
              <a:rPr lang="en-US" sz="4400" b="1" dirty="0">
                <a:solidFill>
                  <a:srgbClr val="0070C0"/>
                </a:solidFill>
                <a:latin typeface="Angsana New" panose="02020603050405020304" pitchFamily="18" charset="-34"/>
                <a:cs typeface="Angsana New" panose="02020603050405020304" pitchFamily="18" charset="-34"/>
              </a:rPr>
              <a:t>The Disaster</a:t>
            </a:r>
          </a:p>
        </p:txBody>
      </p:sp>
      <p:sp>
        <p:nvSpPr>
          <p:cNvPr id="3" name="Content Placeholder 2">
            <a:extLst>
              <a:ext uri="{FF2B5EF4-FFF2-40B4-BE49-F238E27FC236}">
                <a16:creationId xmlns:a16="http://schemas.microsoft.com/office/drawing/2014/main" id="{C169CCD5-1449-C170-429B-5513896F4466}"/>
              </a:ext>
            </a:extLst>
          </p:cNvPr>
          <p:cNvSpPr>
            <a:spLocks noGrp="1"/>
          </p:cNvSpPr>
          <p:nvPr>
            <p:ph idx="1"/>
          </p:nvPr>
        </p:nvSpPr>
        <p:spPr>
          <a:xfrm>
            <a:off x="182880" y="1744395"/>
            <a:ext cx="11095347" cy="4965894"/>
          </a:xfrm>
        </p:spPr>
        <p:txBody>
          <a:bodyPr>
            <a:normAutofit/>
          </a:bodyPr>
          <a:lstStyle/>
          <a:p>
            <a:r>
              <a:rPr lang="en-US" sz="3200" b="1" dirty="0">
                <a:solidFill>
                  <a:srgbClr val="FF0000"/>
                </a:solidFill>
                <a:latin typeface="Angsana New" panose="02020603050405020304" pitchFamily="18" charset="-34"/>
                <a:cs typeface="Angsana New" panose="02020603050405020304" pitchFamily="18" charset="-34"/>
              </a:rPr>
              <a:t>Disaster</a:t>
            </a:r>
          </a:p>
        </p:txBody>
      </p:sp>
      <p:sp>
        <p:nvSpPr>
          <p:cNvPr id="5" name="TextBox 4">
            <a:extLst>
              <a:ext uri="{FF2B5EF4-FFF2-40B4-BE49-F238E27FC236}">
                <a16:creationId xmlns:a16="http://schemas.microsoft.com/office/drawing/2014/main" id="{23A2FF61-129C-F98E-6650-26D0590B0073}"/>
              </a:ext>
            </a:extLst>
          </p:cNvPr>
          <p:cNvSpPr txBox="1"/>
          <p:nvPr/>
        </p:nvSpPr>
        <p:spPr>
          <a:xfrm>
            <a:off x="286574" y="2869810"/>
            <a:ext cx="9938934" cy="3785652"/>
          </a:xfrm>
          <a:prstGeom prst="rect">
            <a:avLst/>
          </a:prstGeom>
          <a:noFill/>
        </p:spPr>
        <p:txBody>
          <a:bodyPr wrap="square">
            <a:spAutoFit/>
          </a:bodyPr>
          <a:lstStyle/>
          <a:p>
            <a:r>
              <a:rPr lang="en-US" sz="4000" b="1" dirty="0">
                <a:solidFill>
                  <a:srgbClr val="FF0000"/>
                </a:solidFill>
                <a:latin typeface="Angsana New" panose="02020603050405020304" pitchFamily="18" charset="-34"/>
                <a:cs typeface="Angsana New" panose="02020603050405020304" pitchFamily="18" charset="-34"/>
              </a:rPr>
              <a:t>A disaster refers to an event that </a:t>
            </a:r>
          </a:p>
          <a:p>
            <a:r>
              <a:rPr lang="en-US" sz="4000" b="1" dirty="0">
                <a:solidFill>
                  <a:srgbClr val="FF0000"/>
                </a:solidFill>
                <a:latin typeface="Angsana New" panose="02020603050405020304" pitchFamily="18" charset="-34"/>
                <a:cs typeface="Angsana New" panose="02020603050405020304" pitchFamily="18" charset="-34"/>
              </a:rPr>
              <a:t>occurs suddenly and causes </a:t>
            </a:r>
          </a:p>
          <a:p>
            <a:r>
              <a:rPr lang="en-US" sz="4000" b="1" dirty="0">
                <a:solidFill>
                  <a:srgbClr val="FF0000"/>
                </a:solidFill>
                <a:latin typeface="Angsana New" panose="02020603050405020304" pitchFamily="18" charset="-34"/>
                <a:cs typeface="Angsana New" panose="02020603050405020304" pitchFamily="18" charset="-34"/>
              </a:rPr>
              <a:t>severe impacts on a community </a:t>
            </a:r>
          </a:p>
          <a:p>
            <a:r>
              <a:rPr lang="en-US" sz="4000" b="1" dirty="0">
                <a:solidFill>
                  <a:srgbClr val="FF0000"/>
                </a:solidFill>
                <a:latin typeface="Angsana New" panose="02020603050405020304" pitchFamily="18" charset="-34"/>
                <a:cs typeface="Angsana New" panose="02020603050405020304" pitchFamily="18" charset="-34"/>
              </a:rPr>
              <a:t>or society, resulting in widespread </a:t>
            </a:r>
          </a:p>
          <a:p>
            <a:r>
              <a:rPr lang="en-US" sz="4000" b="1" dirty="0">
                <a:solidFill>
                  <a:srgbClr val="FF0000"/>
                </a:solidFill>
                <a:latin typeface="Angsana New" panose="02020603050405020304" pitchFamily="18" charset="-34"/>
                <a:cs typeface="Angsana New" panose="02020603050405020304" pitchFamily="18" charset="-34"/>
              </a:rPr>
              <a:t>losses to individuals, property, </a:t>
            </a:r>
          </a:p>
          <a:p>
            <a:r>
              <a:rPr lang="en-US" sz="4000" b="1" dirty="0">
                <a:solidFill>
                  <a:srgbClr val="FF0000"/>
                </a:solidFill>
                <a:latin typeface="Angsana New" panose="02020603050405020304" pitchFamily="18" charset="-34"/>
                <a:cs typeface="Angsana New" panose="02020603050405020304" pitchFamily="18" charset="-34"/>
              </a:rPr>
              <a:t>the economy, and the environment.</a:t>
            </a:r>
          </a:p>
        </p:txBody>
      </p:sp>
      <p:pic>
        <p:nvPicPr>
          <p:cNvPr id="6" name="Picture 5">
            <a:extLst>
              <a:ext uri="{FF2B5EF4-FFF2-40B4-BE49-F238E27FC236}">
                <a16:creationId xmlns:a16="http://schemas.microsoft.com/office/drawing/2014/main" id="{2433E254-7BA3-D81B-F921-C828195925B3}"/>
              </a:ext>
            </a:extLst>
          </p:cNvPr>
          <p:cNvPicPr>
            <a:picLocks noChangeAspect="1"/>
          </p:cNvPicPr>
          <p:nvPr/>
        </p:nvPicPr>
        <p:blipFill>
          <a:blip r:embed="rId2"/>
          <a:stretch>
            <a:fillRect/>
          </a:stretch>
        </p:blipFill>
        <p:spPr>
          <a:xfrm flipV="1">
            <a:off x="5570493" y="3094890"/>
            <a:ext cx="4243420" cy="3291841"/>
          </a:xfrm>
          <a:prstGeom prst="rect">
            <a:avLst/>
          </a:prstGeom>
        </p:spPr>
      </p:pic>
    </p:spTree>
    <p:extLst>
      <p:ext uri="{BB962C8B-B14F-4D97-AF65-F5344CB8AC3E}">
        <p14:creationId xmlns:p14="http://schemas.microsoft.com/office/powerpoint/2010/main" val="2994517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C9967-6786-3E6A-BA82-2BAECA5E078C}"/>
              </a:ext>
            </a:extLst>
          </p:cNvPr>
          <p:cNvSpPr>
            <a:spLocks noGrp="1"/>
          </p:cNvSpPr>
          <p:nvPr>
            <p:ph type="title"/>
          </p:nvPr>
        </p:nvSpPr>
        <p:spPr/>
        <p:txBody>
          <a:bodyPr>
            <a:normAutofit/>
          </a:bodyPr>
          <a:lstStyle/>
          <a:p>
            <a:r>
              <a:rPr lang="en-US" sz="4400" b="1" dirty="0">
                <a:solidFill>
                  <a:srgbClr val="FF0000"/>
                </a:solidFill>
                <a:latin typeface="Angsana New" panose="02020603050405020304" pitchFamily="18" charset="-34"/>
                <a:cs typeface="Angsana New" panose="02020603050405020304" pitchFamily="18" charset="-34"/>
              </a:rPr>
              <a:t>The emergency situation</a:t>
            </a:r>
          </a:p>
        </p:txBody>
      </p:sp>
      <p:sp>
        <p:nvSpPr>
          <p:cNvPr id="3" name="Content Placeholder 2">
            <a:extLst>
              <a:ext uri="{FF2B5EF4-FFF2-40B4-BE49-F238E27FC236}">
                <a16:creationId xmlns:a16="http://schemas.microsoft.com/office/drawing/2014/main" id="{FA1B6927-76FA-8EBF-1A96-D59BA3AAB345}"/>
              </a:ext>
            </a:extLst>
          </p:cNvPr>
          <p:cNvSpPr>
            <a:spLocks noGrp="1"/>
          </p:cNvSpPr>
          <p:nvPr>
            <p:ph idx="1"/>
          </p:nvPr>
        </p:nvSpPr>
        <p:spPr/>
        <p:txBody>
          <a:bodyPr>
            <a:normAutofit/>
          </a:bodyPr>
          <a:lstStyle/>
          <a:p>
            <a:r>
              <a:rPr lang="en-US" sz="3600" b="1" dirty="0">
                <a:latin typeface="Angsana New" panose="02020603050405020304" pitchFamily="18" charset="-34"/>
                <a:cs typeface="Angsana New" panose="02020603050405020304" pitchFamily="18" charset="-34"/>
              </a:rPr>
              <a:t>An emergency situation means a situation that affects or may affect public order, or poses a threat to national security, or may cause harm to the country Being in a critical situation or committing acts related to terrorism.</a:t>
            </a:r>
          </a:p>
        </p:txBody>
      </p:sp>
    </p:spTree>
    <p:extLst>
      <p:ext uri="{BB962C8B-B14F-4D97-AF65-F5344CB8AC3E}">
        <p14:creationId xmlns:p14="http://schemas.microsoft.com/office/powerpoint/2010/main" val="1633979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B69C-1457-3CF8-1A1F-5987684BA4D0}"/>
              </a:ext>
            </a:extLst>
          </p:cNvPr>
          <p:cNvSpPr>
            <a:spLocks noGrp="1"/>
          </p:cNvSpPr>
          <p:nvPr>
            <p:ph type="title"/>
          </p:nvPr>
        </p:nvSpPr>
        <p:spPr>
          <a:xfrm>
            <a:off x="913775" y="618518"/>
            <a:ext cx="10364451" cy="703846"/>
          </a:xfrm>
        </p:spPr>
        <p:txBody>
          <a:bodyPr>
            <a:normAutofit/>
          </a:bodyPr>
          <a:lstStyle/>
          <a:p>
            <a:r>
              <a:rPr lang="en-US" sz="4000" b="1" dirty="0">
                <a:solidFill>
                  <a:srgbClr val="002060"/>
                </a:solidFill>
                <a:latin typeface="Angsana New" panose="02020603050405020304" pitchFamily="18" charset="-34"/>
                <a:cs typeface="Angsana New" panose="02020603050405020304" pitchFamily="18" charset="-34"/>
              </a:rPr>
              <a:t>The New threats</a:t>
            </a:r>
          </a:p>
        </p:txBody>
      </p:sp>
      <p:sp>
        <p:nvSpPr>
          <p:cNvPr id="3" name="Content Placeholder 2">
            <a:extLst>
              <a:ext uri="{FF2B5EF4-FFF2-40B4-BE49-F238E27FC236}">
                <a16:creationId xmlns:a16="http://schemas.microsoft.com/office/drawing/2014/main" id="{404E74AB-5FAF-B333-E972-D6C27BBEC2F6}"/>
              </a:ext>
            </a:extLst>
          </p:cNvPr>
          <p:cNvSpPr>
            <a:spLocks noGrp="1"/>
          </p:cNvSpPr>
          <p:nvPr>
            <p:ph idx="1"/>
          </p:nvPr>
        </p:nvSpPr>
        <p:spPr>
          <a:xfrm>
            <a:off x="913775" y="1322364"/>
            <a:ext cx="10364452" cy="4145280"/>
          </a:xfrm>
        </p:spPr>
        <p:txBody>
          <a:bodyPr>
            <a:noAutofit/>
          </a:bodyPr>
          <a:lstStyle/>
          <a:p>
            <a:r>
              <a:rPr lang="en-US" sz="3600" b="1" dirty="0">
                <a:solidFill>
                  <a:srgbClr val="FF0000"/>
                </a:solidFill>
                <a:latin typeface="Angsana New" panose="02020603050405020304" pitchFamily="18" charset="-34"/>
                <a:cs typeface="Angsana New" panose="02020603050405020304" pitchFamily="18" charset="-34"/>
              </a:rPr>
              <a:t>Violence resulting from sabotage and terrorism</a:t>
            </a:r>
          </a:p>
          <a:p>
            <a:r>
              <a:rPr lang="en-US" sz="3600" b="1" dirty="0">
                <a:solidFill>
                  <a:srgbClr val="FF0000"/>
                </a:solidFill>
                <a:latin typeface="Angsana New" panose="02020603050405020304" pitchFamily="18" charset="-34"/>
                <a:cs typeface="Angsana New" panose="02020603050405020304" pitchFamily="18" charset="-34"/>
              </a:rPr>
              <a:t>Cyber ​​attacks</a:t>
            </a:r>
          </a:p>
          <a:p>
            <a:r>
              <a:rPr lang="en-US" sz="3600" b="1" dirty="0">
                <a:solidFill>
                  <a:srgbClr val="FF0000"/>
                </a:solidFill>
                <a:latin typeface="Angsana New" panose="02020603050405020304" pitchFamily="18" charset="-34"/>
                <a:cs typeface="Angsana New" panose="02020603050405020304" pitchFamily="18" charset="-34"/>
              </a:rPr>
              <a:t>Human trafficking</a:t>
            </a:r>
          </a:p>
          <a:p>
            <a:r>
              <a:rPr lang="en-US" sz="3600" b="1" dirty="0">
                <a:solidFill>
                  <a:srgbClr val="FF0000"/>
                </a:solidFill>
                <a:latin typeface="Angsana New" panose="02020603050405020304" pitchFamily="18" charset="-34"/>
                <a:cs typeface="Angsana New" panose="02020603050405020304" pitchFamily="18" charset="-34"/>
              </a:rPr>
              <a:t>Issues related to migrant workers</a:t>
            </a:r>
          </a:p>
          <a:p>
            <a:r>
              <a:rPr lang="en-US" sz="3600" b="1" dirty="0">
                <a:solidFill>
                  <a:srgbClr val="FF0000"/>
                </a:solidFill>
                <a:latin typeface="Angsana New" panose="02020603050405020304" pitchFamily="18" charset="-34"/>
                <a:cs typeface="Angsana New" panose="02020603050405020304" pitchFamily="18" charset="-34"/>
              </a:rPr>
              <a:t>Drug trafficking and money laundering</a:t>
            </a:r>
          </a:p>
          <a:p>
            <a:r>
              <a:rPr lang="en-US" sz="3600" b="1" dirty="0">
                <a:solidFill>
                  <a:srgbClr val="FF0000"/>
                </a:solidFill>
                <a:latin typeface="Angsana New" panose="02020603050405020304" pitchFamily="18" charset="-34"/>
                <a:cs typeface="Angsana New" panose="02020603050405020304" pitchFamily="18" charset="-34"/>
              </a:rPr>
              <a:t>Emerging infectious diseases</a:t>
            </a:r>
          </a:p>
          <a:p>
            <a:r>
              <a:rPr lang="en-US" sz="3600" b="1" dirty="0">
                <a:solidFill>
                  <a:srgbClr val="FF0000"/>
                </a:solidFill>
                <a:latin typeface="Angsana New" panose="02020603050405020304" pitchFamily="18" charset="-34"/>
                <a:cs typeface="Angsana New" panose="02020603050405020304" pitchFamily="18" charset="-34"/>
              </a:rPr>
              <a:t>Political dissent</a:t>
            </a:r>
          </a:p>
        </p:txBody>
      </p:sp>
    </p:spTree>
    <p:extLst>
      <p:ext uri="{BB962C8B-B14F-4D97-AF65-F5344CB8AC3E}">
        <p14:creationId xmlns:p14="http://schemas.microsoft.com/office/powerpoint/2010/main" val="3915754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3D37-88D8-180A-B1D4-C41C0E83F517}"/>
              </a:ext>
            </a:extLst>
          </p:cNvPr>
          <p:cNvSpPr>
            <a:spLocks noGrp="1"/>
          </p:cNvSpPr>
          <p:nvPr>
            <p:ph type="title"/>
          </p:nvPr>
        </p:nvSpPr>
        <p:spPr/>
        <p:txBody>
          <a:bodyPr>
            <a:normAutofit/>
          </a:bodyPr>
          <a:lstStyle/>
          <a:p>
            <a:r>
              <a:rPr lang="en-US" sz="4000" b="1" dirty="0">
                <a:solidFill>
                  <a:srgbClr val="002060"/>
                </a:solidFill>
                <a:latin typeface="Angsana New" panose="02020603050405020304" pitchFamily="18" charset="-34"/>
                <a:cs typeface="Angsana New" panose="02020603050405020304" pitchFamily="18" charset="-34"/>
              </a:rPr>
              <a:t>The Emergency Management</a:t>
            </a:r>
          </a:p>
        </p:txBody>
      </p:sp>
      <p:sp>
        <p:nvSpPr>
          <p:cNvPr id="3" name="Content Placeholder 2">
            <a:extLst>
              <a:ext uri="{FF2B5EF4-FFF2-40B4-BE49-F238E27FC236}">
                <a16:creationId xmlns:a16="http://schemas.microsoft.com/office/drawing/2014/main" id="{5BE76EC7-CEA9-ABDB-7052-FE589A29D6B2}"/>
              </a:ext>
            </a:extLst>
          </p:cNvPr>
          <p:cNvSpPr>
            <a:spLocks noGrp="1"/>
          </p:cNvSpPr>
          <p:nvPr>
            <p:ph idx="1"/>
          </p:nvPr>
        </p:nvSpPr>
        <p:spPr>
          <a:xfrm>
            <a:off x="913775" y="2367093"/>
            <a:ext cx="10364452" cy="4272858"/>
          </a:xfrm>
        </p:spPr>
        <p:txBody>
          <a:bodyPr>
            <a:normAutofit/>
          </a:bodyPr>
          <a:lstStyle/>
          <a:p>
            <a:r>
              <a:rPr lang="en-US" sz="3600" b="1" dirty="0">
                <a:solidFill>
                  <a:srgbClr val="FF0000"/>
                </a:solidFill>
                <a:latin typeface="Angsana New" panose="02020603050405020304" pitchFamily="18" charset="-34"/>
                <a:cs typeface="Angsana New" panose="02020603050405020304" pitchFamily="18" charset="-34"/>
              </a:rPr>
              <a:t>Disaster refers to fire, windstorm, flood, drought, human epidemics, animal epidemics, aquatic animal epidemics, and pest outbreaks.</a:t>
            </a:r>
          </a:p>
          <a:p>
            <a:r>
              <a:rPr lang="en-US" sz="3600" b="1" dirty="0">
                <a:solidFill>
                  <a:srgbClr val="FF0000"/>
                </a:solidFill>
                <a:latin typeface="Angsana New" panose="02020603050405020304" pitchFamily="18" charset="-34"/>
                <a:cs typeface="Angsana New" panose="02020603050405020304" pitchFamily="18" charset="-34"/>
              </a:rPr>
              <a:t>Disaster refers to fire, windstorm, flood, drought, human epidemics, animal epidemics, aquatic animal epidemics, and pest outbreaks.</a:t>
            </a:r>
          </a:p>
        </p:txBody>
      </p:sp>
    </p:spTree>
    <p:extLst>
      <p:ext uri="{BB962C8B-B14F-4D97-AF65-F5344CB8AC3E}">
        <p14:creationId xmlns:p14="http://schemas.microsoft.com/office/powerpoint/2010/main" val="2881011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BA204-E3DC-A783-B101-EC605661D2E1}"/>
              </a:ext>
            </a:extLst>
          </p:cNvPr>
          <p:cNvSpPr>
            <a:spLocks noGrp="1"/>
          </p:cNvSpPr>
          <p:nvPr>
            <p:ph type="title"/>
          </p:nvPr>
        </p:nvSpPr>
        <p:spPr/>
        <p:txBody>
          <a:bodyPr/>
          <a:lstStyle/>
          <a:p>
            <a:r>
              <a:rPr lang="en-US" b="1" dirty="0">
                <a:solidFill>
                  <a:srgbClr val="FF0000"/>
                </a:solidFill>
              </a:rPr>
              <a:t>Guidelines for disaster and emergency management.</a:t>
            </a:r>
          </a:p>
        </p:txBody>
      </p:sp>
      <p:sp>
        <p:nvSpPr>
          <p:cNvPr id="3" name="Content Placeholder 2">
            <a:extLst>
              <a:ext uri="{FF2B5EF4-FFF2-40B4-BE49-F238E27FC236}">
                <a16:creationId xmlns:a16="http://schemas.microsoft.com/office/drawing/2014/main" id="{716F1B7F-25ED-4D7D-37FD-C4755C472356}"/>
              </a:ext>
            </a:extLst>
          </p:cNvPr>
          <p:cNvSpPr>
            <a:spLocks noGrp="1"/>
          </p:cNvSpPr>
          <p:nvPr>
            <p:ph idx="1"/>
          </p:nvPr>
        </p:nvSpPr>
        <p:spPr/>
        <p:txBody>
          <a:bodyPr>
            <a:normAutofit/>
          </a:bodyPr>
          <a:lstStyle/>
          <a:p>
            <a:r>
              <a:rPr lang="en-US" sz="3600" b="1" dirty="0">
                <a:solidFill>
                  <a:srgbClr val="002060"/>
                </a:solidFill>
                <a:latin typeface="Angsana New" panose="02020603050405020304" pitchFamily="18" charset="-34"/>
                <a:cs typeface="Angsana New" panose="02020603050405020304" pitchFamily="18" charset="-34"/>
              </a:rPr>
              <a:t>1. Mitigation</a:t>
            </a:r>
          </a:p>
          <a:p>
            <a:r>
              <a:rPr lang="th-TH" sz="3600" b="1" dirty="0">
                <a:solidFill>
                  <a:srgbClr val="002060"/>
                </a:solidFill>
                <a:latin typeface="Angsana New" panose="02020603050405020304" pitchFamily="18" charset="-34"/>
                <a:cs typeface="Angsana New" panose="02020603050405020304" pitchFamily="18" charset="-34"/>
              </a:rPr>
              <a:t>2. </a:t>
            </a:r>
            <a:r>
              <a:rPr lang="en-US" sz="3600" b="1" dirty="0">
                <a:solidFill>
                  <a:srgbClr val="002060"/>
                </a:solidFill>
                <a:latin typeface="Angsana New" panose="02020603050405020304" pitchFamily="18" charset="-34"/>
                <a:cs typeface="Angsana New" panose="02020603050405020304" pitchFamily="18" charset="-34"/>
              </a:rPr>
              <a:t>Preparedness</a:t>
            </a:r>
          </a:p>
          <a:p>
            <a:r>
              <a:rPr lang="en-US" sz="3600" b="1" dirty="0">
                <a:solidFill>
                  <a:srgbClr val="002060"/>
                </a:solidFill>
                <a:latin typeface="Angsana New" panose="02020603050405020304" pitchFamily="18" charset="-34"/>
                <a:cs typeface="Angsana New" panose="02020603050405020304" pitchFamily="18" charset="-34"/>
              </a:rPr>
              <a:t>3. Response</a:t>
            </a:r>
          </a:p>
          <a:p>
            <a:r>
              <a:rPr lang="en-US" sz="3600" b="1" dirty="0">
                <a:solidFill>
                  <a:srgbClr val="002060"/>
                </a:solidFill>
                <a:latin typeface="Angsana New" panose="02020603050405020304" pitchFamily="18" charset="-34"/>
                <a:cs typeface="Angsana New" panose="02020603050405020304" pitchFamily="18" charset="-34"/>
              </a:rPr>
              <a:t>4. Response</a:t>
            </a:r>
          </a:p>
        </p:txBody>
      </p:sp>
      <p:pic>
        <p:nvPicPr>
          <p:cNvPr id="4" name="Picture 3">
            <a:extLst>
              <a:ext uri="{FF2B5EF4-FFF2-40B4-BE49-F238E27FC236}">
                <a16:creationId xmlns:a16="http://schemas.microsoft.com/office/drawing/2014/main" id="{044DDBF1-41AC-FC6D-0507-735B792BC60D}"/>
              </a:ext>
            </a:extLst>
          </p:cNvPr>
          <p:cNvPicPr>
            <a:picLocks noChangeAspect="1"/>
          </p:cNvPicPr>
          <p:nvPr/>
        </p:nvPicPr>
        <p:blipFill>
          <a:blip r:embed="rId2"/>
          <a:stretch>
            <a:fillRect/>
          </a:stretch>
        </p:blipFill>
        <p:spPr>
          <a:xfrm>
            <a:off x="4087539" y="1938194"/>
            <a:ext cx="6858594" cy="3853006"/>
          </a:xfrm>
          <a:prstGeom prst="rect">
            <a:avLst/>
          </a:prstGeom>
        </p:spPr>
      </p:pic>
    </p:spTree>
    <p:extLst>
      <p:ext uri="{BB962C8B-B14F-4D97-AF65-F5344CB8AC3E}">
        <p14:creationId xmlns:p14="http://schemas.microsoft.com/office/powerpoint/2010/main" val="1584534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E50422-07BA-4543-9079-8F233330D7D9}"/>
              </a:ext>
            </a:extLst>
          </p:cNvPr>
          <p:cNvSpPr>
            <a:spLocks noGrp="1"/>
          </p:cNvSpPr>
          <p:nvPr>
            <p:ph idx="1"/>
          </p:nvPr>
        </p:nvSpPr>
        <p:spPr>
          <a:xfrm>
            <a:off x="838200" y="578498"/>
            <a:ext cx="10515600" cy="5598465"/>
          </a:xfrm>
        </p:spPr>
        <p:txBody>
          <a:bodyPr>
            <a:normAutofit/>
          </a:bodyPr>
          <a:lstStyle/>
          <a:p>
            <a:pPr algn="thaiDist">
              <a:lnSpc>
                <a:spcPct val="100000"/>
              </a:lnSpc>
              <a:spcBef>
                <a:spcPts val="0"/>
              </a:spcBef>
            </a:pPr>
            <a:r>
              <a:rPr lang="en-US" sz="3600" b="1" dirty="0">
                <a:solidFill>
                  <a:srgbClr val="FF0000"/>
                </a:solidFill>
                <a:latin typeface="TH Sarabun New" panose="020B0500040200020003" pitchFamily="34" charset="-34"/>
                <a:cs typeface="TH Sarabun New" panose="020B0500040200020003" pitchFamily="34" charset="-34"/>
              </a:rPr>
              <a:t>THE global warming</a:t>
            </a:r>
            <a:r>
              <a:rPr lang="th-TH" sz="3600" dirty="0">
                <a:latin typeface="TH Sarabun New" panose="020B0500040200020003" pitchFamily="34" charset="-34"/>
                <a:cs typeface="TH Sarabun New" panose="020B0500040200020003" pitchFamily="34" charset="-34"/>
              </a:rPr>
              <a:t> </a:t>
            </a:r>
            <a:r>
              <a:rPr lang="en-US" sz="3600" b="1" dirty="0">
                <a:solidFill>
                  <a:srgbClr val="002060"/>
                </a:solidFill>
                <a:latin typeface="TH Sarabun New" panose="020B0500040200020003" pitchFamily="34" charset="-34"/>
                <a:cs typeface="TH Sarabun New" panose="020B0500040200020003" pitchFamily="34" charset="-34"/>
              </a:rPr>
              <a:t>It is the increase in the Earth's average temperature due to the greenhouse effect This is caused by humans increasing the amount of carbon dioxide from burning various fuels.</a:t>
            </a:r>
            <a:r>
              <a:rPr lang="th-TH" sz="3600" dirty="0">
                <a:latin typeface="TH Sarabun New" panose="020B0500040200020003" pitchFamily="34" charset="-34"/>
                <a:cs typeface="TH Sarabun New" panose="020B0500040200020003" pitchFamily="34" charset="-34"/>
              </a:rPr>
              <a:t> </a:t>
            </a:r>
            <a:endParaRPr lang="en-US" sz="3600" dirty="0">
              <a:latin typeface="TH Sarabun New" panose="020B0500040200020003" pitchFamily="34" charset="-34"/>
              <a:cs typeface="TH Sarabun New" panose="020B0500040200020003" pitchFamily="34" charset="-34"/>
            </a:endParaRPr>
          </a:p>
          <a:p>
            <a:pPr algn="thaiDist">
              <a:lnSpc>
                <a:spcPct val="100000"/>
              </a:lnSpc>
              <a:spcBef>
                <a:spcPts val="0"/>
              </a:spcBef>
            </a:pPr>
            <a:r>
              <a:rPr lang="en-US" sz="3600" b="1" dirty="0">
                <a:solidFill>
                  <a:srgbClr val="FF0000"/>
                </a:solidFill>
                <a:latin typeface="TH Sarabun New" panose="020B0500040200020003" pitchFamily="34" charset="-34"/>
                <a:cs typeface="TH Sarabun New" panose="020B0500040200020003" pitchFamily="34" charset="-34"/>
              </a:rPr>
              <a:t>This reduces the efficiency of the mechanism that removes carbon dioxide from the atmosphere, leading to global warming. This allows more sunlight to penetrate the atmosphere and reach the Earth's surface, a phenomenon known as the "greenhouse effect.</a:t>
            </a:r>
            <a:endParaRPr lang="en-US" sz="3600" b="1" dirty="0">
              <a:solidFill>
                <a:srgbClr val="002060"/>
              </a:solidFill>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540008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E5E59E-83D2-41FA-B1BA-6A67D8BB1142}"/>
              </a:ext>
            </a:extLst>
          </p:cNvPr>
          <p:cNvSpPr>
            <a:spLocks noGrp="1"/>
          </p:cNvSpPr>
          <p:nvPr>
            <p:ph idx="1"/>
          </p:nvPr>
        </p:nvSpPr>
        <p:spPr>
          <a:xfrm>
            <a:off x="419878" y="429209"/>
            <a:ext cx="6677413" cy="6232848"/>
          </a:xfrm>
        </p:spPr>
        <p:txBody>
          <a:bodyPr>
            <a:normAutofit/>
          </a:bodyPr>
          <a:lstStyle/>
          <a:p>
            <a:pPr marL="0" indent="0" algn="thaiDist">
              <a:lnSpc>
                <a:spcPct val="100000"/>
              </a:lnSpc>
              <a:spcBef>
                <a:spcPts val="0"/>
              </a:spcBef>
              <a:buNone/>
            </a:pPr>
            <a:r>
              <a:rPr lang="th-TH" sz="3200" dirty="0">
                <a:latin typeface="TH Sarabun New" panose="020B0500040200020003" pitchFamily="34" charset="-34"/>
                <a:cs typeface="TH Sarabun New" panose="020B0500040200020003" pitchFamily="34" charset="-34"/>
              </a:rPr>
              <a:t>      </a:t>
            </a:r>
            <a:r>
              <a:rPr lang="en-US" sz="3200" b="1" dirty="0">
                <a:solidFill>
                  <a:srgbClr val="FF0000"/>
                </a:solidFill>
                <a:latin typeface="TH Sarabun New" panose="020B0500040200020003" pitchFamily="34" charset="-34"/>
                <a:cs typeface="+mj-cs"/>
              </a:rPr>
              <a:t>The greenhouse effect is the process by which thermal radiation from the Earth's surface is absorbed by greenhouse gases in the atmosphere and then reradiated in all directions. Because the radiation is emitted again and returned to the Earth's surface and the atmosphere below, the average surface temperature of the Earth would rise if these gases were absent.</a:t>
            </a:r>
            <a:endParaRPr lang="th-TH" sz="3200" b="1" dirty="0">
              <a:solidFill>
                <a:srgbClr val="FF0000"/>
              </a:solidFill>
              <a:latin typeface="TH Sarabun New" panose="020B0500040200020003" pitchFamily="34" charset="-34"/>
              <a:cs typeface="+mj-cs"/>
            </a:endParaRPr>
          </a:p>
          <a:p>
            <a:pPr marL="0" indent="0" algn="thaiDist">
              <a:lnSpc>
                <a:spcPct val="100000"/>
              </a:lnSpc>
              <a:spcBef>
                <a:spcPts val="0"/>
              </a:spcBef>
              <a:buNone/>
            </a:pPr>
            <a:r>
              <a:rPr lang="th-TH" sz="3200" b="1" dirty="0">
                <a:solidFill>
                  <a:srgbClr val="FF0000"/>
                </a:solidFill>
                <a:latin typeface="TH Sarabun New" panose="020B0500040200020003" pitchFamily="34" charset="-34"/>
                <a:cs typeface="+mj-cs"/>
              </a:rPr>
              <a:t>          </a:t>
            </a:r>
            <a:endParaRPr lang="en-US" sz="3200" b="1" dirty="0">
              <a:solidFill>
                <a:srgbClr val="FF0000"/>
              </a:solidFill>
              <a:latin typeface="TH Sarabun New" panose="020B0500040200020003" pitchFamily="34" charset="-34"/>
              <a:cs typeface="+mj-cs"/>
            </a:endParaRPr>
          </a:p>
        </p:txBody>
      </p:sp>
      <p:pic>
        <p:nvPicPr>
          <p:cNvPr id="4" name="Picture 3">
            <a:extLst>
              <a:ext uri="{FF2B5EF4-FFF2-40B4-BE49-F238E27FC236}">
                <a16:creationId xmlns:a16="http://schemas.microsoft.com/office/drawing/2014/main" id="{28C51AE3-CE6C-4F53-8C9E-6F8CC33F91B1}"/>
              </a:ext>
            </a:extLst>
          </p:cNvPr>
          <p:cNvPicPr>
            <a:picLocks noChangeAspect="1"/>
          </p:cNvPicPr>
          <p:nvPr/>
        </p:nvPicPr>
        <p:blipFill>
          <a:blip r:embed="rId2"/>
          <a:stretch>
            <a:fillRect/>
          </a:stretch>
        </p:blipFill>
        <p:spPr>
          <a:xfrm>
            <a:off x="7196818" y="1405132"/>
            <a:ext cx="4995182" cy="4281001"/>
          </a:xfrm>
          <a:prstGeom prst="rect">
            <a:avLst/>
          </a:prstGeom>
        </p:spPr>
      </p:pic>
    </p:spTree>
    <p:extLst>
      <p:ext uri="{BB962C8B-B14F-4D97-AF65-F5344CB8AC3E}">
        <p14:creationId xmlns:p14="http://schemas.microsoft.com/office/powerpoint/2010/main" val="997953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322248-CA7B-4273-99BC-EDD2038D6D6D}"/>
              </a:ext>
            </a:extLst>
          </p:cNvPr>
          <p:cNvSpPr>
            <a:spLocks noGrp="1"/>
          </p:cNvSpPr>
          <p:nvPr>
            <p:ph idx="1"/>
          </p:nvPr>
        </p:nvSpPr>
        <p:spPr>
          <a:xfrm>
            <a:off x="838200" y="783771"/>
            <a:ext cx="10515600" cy="5393192"/>
          </a:xfrm>
        </p:spPr>
        <p:txBody>
          <a:bodyPr>
            <a:normAutofit/>
          </a:bodyPr>
          <a:lstStyle/>
          <a:p>
            <a:pPr marL="0" indent="0">
              <a:lnSpc>
                <a:spcPct val="100000"/>
              </a:lnSpc>
              <a:spcBef>
                <a:spcPts val="0"/>
              </a:spcBef>
              <a:buNone/>
            </a:pPr>
            <a:r>
              <a:rPr lang="en-US" sz="3600" b="1" dirty="0">
                <a:solidFill>
                  <a:srgbClr val="FF0000"/>
                </a:solidFill>
                <a:latin typeface="Angsana New" panose="02020603050405020304" pitchFamily="18" charset="-34"/>
                <a:cs typeface="Angsana New" panose="02020603050405020304" pitchFamily="18" charset="-34"/>
              </a:rPr>
              <a:t>Climate Crisis..</a:t>
            </a:r>
          </a:p>
          <a:p>
            <a:pPr marL="0" indent="0" algn="thaiDist">
              <a:lnSpc>
                <a:spcPct val="100000"/>
              </a:lnSpc>
              <a:spcBef>
                <a:spcPts val="0"/>
              </a:spcBef>
              <a:buNone/>
            </a:pPr>
            <a:r>
              <a:rPr lang="th-TH" sz="3600" dirty="0">
                <a:latin typeface="TH Sarabun New" panose="020B0500040200020003" pitchFamily="34" charset="-34"/>
                <a:cs typeface="TH Sarabun New" panose="020B0500040200020003" pitchFamily="34" charset="-34"/>
              </a:rPr>
              <a:t>	</a:t>
            </a:r>
            <a:r>
              <a:rPr lang="en-US" sz="3600" b="1" dirty="0">
                <a:solidFill>
                  <a:srgbClr val="FF0000"/>
                </a:solidFill>
                <a:latin typeface="TH Sarabun New" panose="020B0500040200020003" pitchFamily="34" charset="-34"/>
                <a:cs typeface="TH Sarabun New" panose="020B0500040200020003" pitchFamily="34" charset="-34"/>
              </a:rPr>
              <a:t>"Extreme weather events" are used to illustrate natural disasters that are becoming more severe and frequent as a result of climate change, such as heatwaves, droughts, and heavy rainstorms</a:t>
            </a:r>
            <a:r>
              <a:rPr lang="en-US" sz="3600" dirty="0">
                <a:latin typeface="TH Sarabun New" panose="020B0500040200020003" pitchFamily="34" charset="-34"/>
                <a:cs typeface="TH Sarabun New" panose="020B0500040200020003" pitchFamily="34" charset="-34"/>
              </a:rPr>
              <a:t>.</a:t>
            </a:r>
            <a:r>
              <a:rPr lang="th-TH" sz="3600" dirty="0">
                <a:latin typeface="TH Sarabun New" panose="020B0500040200020003" pitchFamily="34" charset="-34"/>
                <a:cs typeface="TH Sarabun New" panose="020B0500040200020003" pitchFamily="34" charset="-34"/>
              </a:rPr>
              <a:t> </a:t>
            </a:r>
            <a:endParaRPr lang="th-TH" dirty="0"/>
          </a:p>
          <a:p>
            <a:endParaRPr lang="en-US" dirty="0"/>
          </a:p>
        </p:txBody>
      </p:sp>
    </p:spTree>
    <p:extLst>
      <p:ext uri="{BB962C8B-B14F-4D97-AF65-F5344CB8AC3E}">
        <p14:creationId xmlns:p14="http://schemas.microsoft.com/office/powerpoint/2010/main" val="3350724488"/>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Droplet</Template>
  <TotalTime>234</TotalTime>
  <Words>776</Words>
  <Application>Microsoft Office PowerPoint</Application>
  <PresentationFormat>Widescreen</PresentationFormat>
  <Paragraphs>53</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Angsana New</vt:lpstr>
      <vt:lpstr>Arial</vt:lpstr>
      <vt:lpstr>TH Sarabun New</vt:lpstr>
      <vt:lpstr>Tw Cen MT</vt:lpstr>
      <vt:lpstr>Droplet</vt:lpstr>
      <vt:lpstr>SMA 3201 Disaster and emergency management Dr. Nimit ponyiam</vt:lpstr>
      <vt:lpstr>The Disaster</vt:lpstr>
      <vt:lpstr>The emergency situation</vt:lpstr>
      <vt:lpstr>The New threats</vt:lpstr>
      <vt:lpstr>The Emergency Management</vt:lpstr>
      <vt:lpstr>Guidelines for disaster and emergency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Disaster effects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SSRU-</cp:lastModifiedBy>
  <cp:revision>30</cp:revision>
  <dcterms:created xsi:type="dcterms:W3CDTF">2022-11-18T03:04:20Z</dcterms:created>
  <dcterms:modified xsi:type="dcterms:W3CDTF">2026-01-28T04:55:56Z</dcterms:modified>
</cp:coreProperties>
</file>