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49"/>
  </p:notesMasterIdLst>
  <p:handoutMasterIdLst>
    <p:handoutMasterId r:id="rId150"/>
  </p:handoutMasterIdLst>
  <p:sldIdLst>
    <p:sldId id="258" r:id="rId5"/>
    <p:sldId id="265" r:id="rId6"/>
    <p:sldId id="292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49" r:id="rId18"/>
    <p:sldId id="337" r:id="rId19"/>
    <p:sldId id="338" r:id="rId20"/>
    <p:sldId id="339" r:id="rId21"/>
    <p:sldId id="344" r:id="rId22"/>
    <p:sldId id="345" r:id="rId23"/>
    <p:sldId id="346" r:id="rId24"/>
    <p:sldId id="347" r:id="rId25"/>
    <p:sldId id="348" r:id="rId26"/>
    <p:sldId id="307" r:id="rId27"/>
    <p:sldId id="305" r:id="rId28"/>
    <p:sldId id="308" r:id="rId29"/>
    <p:sldId id="309" r:id="rId30"/>
    <p:sldId id="310" r:id="rId31"/>
    <p:sldId id="311" r:id="rId32"/>
    <p:sldId id="318" r:id="rId33"/>
    <p:sldId id="319" r:id="rId34"/>
    <p:sldId id="320" r:id="rId35"/>
    <p:sldId id="358" r:id="rId36"/>
    <p:sldId id="321" r:id="rId37"/>
    <p:sldId id="322" r:id="rId38"/>
    <p:sldId id="323" r:id="rId39"/>
    <p:sldId id="324" r:id="rId40"/>
    <p:sldId id="357" r:id="rId41"/>
    <p:sldId id="325" r:id="rId42"/>
    <p:sldId id="359" r:id="rId43"/>
    <p:sldId id="326" r:id="rId44"/>
    <p:sldId id="312" r:id="rId45"/>
    <p:sldId id="350" r:id="rId46"/>
    <p:sldId id="313" r:id="rId47"/>
    <p:sldId id="314" r:id="rId48"/>
    <p:sldId id="315" r:id="rId49"/>
    <p:sldId id="316" r:id="rId50"/>
    <p:sldId id="303" r:id="rId51"/>
    <p:sldId id="300" r:id="rId52"/>
    <p:sldId id="304" r:id="rId53"/>
    <p:sldId id="340" r:id="rId54"/>
    <p:sldId id="341" r:id="rId55"/>
    <p:sldId id="351" r:id="rId56"/>
    <p:sldId id="352" r:id="rId57"/>
    <p:sldId id="353" r:id="rId58"/>
    <p:sldId id="354" r:id="rId59"/>
    <p:sldId id="355" r:id="rId60"/>
    <p:sldId id="356" r:id="rId61"/>
    <p:sldId id="422" r:id="rId62"/>
    <p:sldId id="418" r:id="rId63"/>
    <p:sldId id="360" r:id="rId64"/>
    <p:sldId id="435" r:id="rId65"/>
    <p:sldId id="361" r:id="rId66"/>
    <p:sldId id="306" r:id="rId67"/>
    <p:sldId id="342" r:id="rId68"/>
    <p:sldId id="343" r:id="rId69"/>
    <p:sldId id="419" r:id="rId70"/>
    <p:sldId id="362" r:id="rId71"/>
    <p:sldId id="363" r:id="rId72"/>
    <p:sldId id="364" r:id="rId73"/>
    <p:sldId id="420" r:id="rId74"/>
    <p:sldId id="365" r:id="rId75"/>
    <p:sldId id="425" r:id="rId76"/>
    <p:sldId id="366" r:id="rId77"/>
    <p:sldId id="367" r:id="rId78"/>
    <p:sldId id="423" r:id="rId79"/>
    <p:sldId id="368" r:id="rId80"/>
    <p:sldId id="369" r:id="rId81"/>
    <p:sldId id="371" r:id="rId82"/>
    <p:sldId id="421" r:id="rId83"/>
    <p:sldId id="370" r:id="rId84"/>
    <p:sldId id="424" r:id="rId85"/>
    <p:sldId id="372" r:id="rId86"/>
    <p:sldId id="426" r:id="rId87"/>
    <p:sldId id="427" r:id="rId88"/>
    <p:sldId id="434" r:id="rId89"/>
    <p:sldId id="428" r:id="rId90"/>
    <p:sldId id="429" r:id="rId91"/>
    <p:sldId id="430" r:id="rId92"/>
    <p:sldId id="431" r:id="rId93"/>
    <p:sldId id="432" r:id="rId94"/>
    <p:sldId id="433" r:id="rId95"/>
    <p:sldId id="373" r:id="rId96"/>
    <p:sldId id="375" r:id="rId97"/>
    <p:sldId id="376" r:id="rId98"/>
    <p:sldId id="377" r:id="rId99"/>
    <p:sldId id="378" r:id="rId100"/>
    <p:sldId id="379" r:id="rId101"/>
    <p:sldId id="380" r:id="rId102"/>
    <p:sldId id="381" r:id="rId103"/>
    <p:sldId id="383" r:id="rId104"/>
    <p:sldId id="384" r:id="rId105"/>
    <p:sldId id="385" r:id="rId106"/>
    <p:sldId id="436" r:id="rId107"/>
    <p:sldId id="382" r:id="rId108"/>
    <p:sldId id="386" r:id="rId109"/>
    <p:sldId id="387" r:id="rId110"/>
    <p:sldId id="388" r:id="rId111"/>
    <p:sldId id="389" r:id="rId112"/>
    <p:sldId id="390" r:id="rId113"/>
    <p:sldId id="391" r:id="rId114"/>
    <p:sldId id="392" r:id="rId115"/>
    <p:sldId id="393" r:id="rId116"/>
    <p:sldId id="394" r:id="rId117"/>
    <p:sldId id="395" r:id="rId118"/>
    <p:sldId id="396" r:id="rId119"/>
    <p:sldId id="438" r:id="rId120"/>
    <p:sldId id="397" r:id="rId121"/>
    <p:sldId id="398" r:id="rId122"/>
    <p:sldId id="411" r:id="rId123"/>
    <p:sldId id="399" r:id="rId124"/>
    <p:sldId id="444" r:id="rId125"/>
    <p:sldId id="454" r:id="rId126"/>
    <p:sldId id="455" r:id="rId127"/>
    <p:sldId id="456" r:id="rId128"/>
    <p:sldId id="449" r:id="rId129"/>
    <p:sldId id="450" r:id="rId130"/>
    <p:sldId id="451" r:id="rId131"/>
    <p:sldId id="452" r:id="rId132"/>
    <p:sldId id="453" r:id="rId133"/>
    <p:sldId id="407" r:id="rId134"/>
    <p:sldId id="408" r:id="rId135"/>
    <p:sldId id="409" r:id="rId136"/>
    <p:sldId id="442" r:id="rId137"/>
    <p:sldId id="443" r:id="rId138"/>
    <p:sldId id="445" r:id="rId139"/>
    <p:sldId id="446" r:id="rId140"/>
    <p:sldId id="447" r:id="rId141"/>
    <p:sldId id="441" r:id="rId142"/>
    <p:sldId id="410" r:id="rId143"/>
    <p:sldId id="439" r:id="rId144"/>
    <p:sldId id="440" r:id="rId145"/>
    <p:sldId id="448" r:id="rId146"/>
    <p:sldId id="437" r:id="rId147"/>
    <p:sldId id="302" r:id="rId148"/>
  </p:sldIdLst>
  <p:sldSz cx="12192000" cy="6858000"/>
  <p:notesSz cx="6858000" cy="9144000"/>
  <p:embeddedFontLst>
    <p:embeddedFont>
      <p:font typeface="Angsana New" panose="02020603050405020304" pitchFamily="18" charset="-34"/>
      <p:regular r:id="rId151"/>
      <p:bold r:id="rId152"/>
      <p:italic r:id="rId153"/>
      <p:boldItalic r:id="rId154"/>
    </p:embeddedFont>
    <p:embeddedFont>
      <p:font typeface="Avenir Next LT Pro" panose="020B0504020202020204" pitchFamily="34" charset="0"/>
      <p:regular r:id="rId155"/>
      <p:bold r:id="rId156"/>
      <p:italic r:id="rId157"/>
      <p:boldItalic r:id="rId158"/>
    </p:embeddedFont>
    <p:embeddedFont>
      <p:font typeface="EucrosiaUPC" panose="02020603050405020304" pitchFamily="18" charset="-34"/>
      <p:regular r:id="rId159"/>
      <p:bold r:id="rId160"/>
      <p:italic r:id="rId161"/>
      <p:boldItalic r:id="rId162"/>
    </p:embeddedFont>
    <p:embeddedFont>
      <p:font typeface="Georgia" panose="02040502050405020303" pitchFamily="18" charset="0"/>
      <p:regular r:id="rId163"/>
      <p:bold r:id="rId164"/>
      <p:italic r:id="rId165"/>
      <p:boldItalic r:id="rId166"/>
    </p:embeddedFont>
    <p:embeddedFont>
      <p:font typeface="Speak Pro" panose="020B0504020101020102" pitchFamily="34" charset="0"/>
      <p:regular r:id="rId167"/>
      <p:bold r:id="rId168"/>
      <p:italic r:id="rId169"/>
      <p:boldItalic r:id="rId170"/>
    </p:embeddedFont>
    <p:embeddedFont>
      <p:font typeface="TH SarabunPSK" panose="020B0500040200020003" pitchFamily="34" charset="-34"/>
      <p:regular r:id="rId171"/>
      <p:bold r:id="rId172"/>
      <p:italic r:id="rId173"/>
      <p:boldItalic r:id="rId1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F40B5C-CCA9-4D48-957B-96F8084BF8C7}">
          <p14:sldIdLst>
            <p14:sldId id="258"/>
            <p14:sldId id="265"/>
            <p14:sldId id="292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49"/>
            <p14:sldId id="337"/>
            <p14:sldId id="338"/>
            <p14:sldId id="339"/>
            <p14:sldId id="344"/>
            <p14:sldId id="345"/>
            <p14:sldId id="346"/>
            <p14:sldId id="347"/>
            <p14:sldId id="348"/>
            <p14:sldId id="307"/>
            <p14:sldId id="305"/>
            <p14:sldId id="308"/>
            <p14:sldId id="309"/>
            <p14:sldId id="310"/>
            <p14:sldId id="311"/>
            <p14:sldId id="318"/>
            <p14:sldId id="319"/>
            <p14:sldId id="320"/>
            <p14:sldId id="358"/>
            <p14:sldId id="321"/>
            <p14:sldId id="322"/>
            <p14:sldId id="323"/>
            <p14:sldId id="324"/>
            <p14:sldId id="357"/>
            <p14:sldId id="325"/>
            <p14:sldId id="359"/>
            <p14:sldId id="326"/>
            <p14:sldId id="312"/>
            <p14:sldId id="350"/>
            <p14:sldId id="313"/>
            <p14:sldId id="314"/>
            <p14:sldId id="315"/>
            <p14:sldId id="316"/>
            <p14:sldId id="303"/>
            <p14:sldId id="300"/>
            <p14:sldId id="304"/>
            <p14:sldId id="340"/>
            <p14:sldId id="341"/>
            <p14:sldId id="351"/>
            <p14:sldId id="352"/>
            <p14:sldId id="353"/>
            <p14:sldId id="354"/>
            <p14:sldId id="355"/>
            <p14:sldId id="356"/>
            <p14:sldId id="422"/>
            <p14:sldId id="418"/>
            <p14:sldId id="360"/>
            <p14:sldId id="435"/>
            <p14:sldId id="361"/>
            <p14:sldId id="306"/>
            <p14:sldId id="342"/>
            <p14:sldId id="343"/>
            <p14:sldId id="419"/>
            <p14:sldId id="362"/>
            <p14:sldId id="363"/>
            <p14:sldId id="364"/>
            <p14:sldId id="420"/>
            <p14:sldId id="365"/>
            <p14:sldId id="425"/>
            <p14:sldId id="366"/>
            <p14:sldId id="367"/>
            <p14:sldId id="423"/>
            <p14:sldId id="368"/>
            <p14:sldId id="369"/>
            <p14:sldId id="371"/>
            <p14:sldId id="421"/>
            <p14:sldId id="370"/>
            <p14:sldId id="424"/>
            <p14:sldId id="372"/>
            <p14:sldId id="426"/>
            <p14:sldId id="427"/>
            <p14:sldId id="434"/>
            <p14:sldId id="428"/>
            <p14:sldId id="429"/>
            <p14:sldId id="430"/>
            <p14:sldId id="431"/>
            <p14:sldId id="432"/>
            <p14:sldId id="433"/>
            <p14:sldId id="373"/>
            <p14:sldId id="375"/>
            <p14:sldId id="376"/>
            <p14:sldId id="377"/>
            <p14:sldId id="378"/>
            <p14:sldId id="379"/>
            <p14:sldId id="380"/>
            <p14:sldId id="381"/>
            <p14:sldId id="383"/>
            <p14:sldId id="384"/>
            <p14:sldId id="385"/>
            <p14:sldId id="436"/>
            <p14:sldId id="382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438"/>
            <p14:sldId id="397"/>
            <p14:sldId id="398"/>
            <p14:sldId id="411"/>
            <p14:sldId id="399"/>
            <p14:sldId id="444"/>
            <p14:sldId id="454"/>
            <p14:sldId id="455"/>
            <p14:sldId id="456"/>
            <p14:sldId id="449"/>
            <p14:sldId id="450"/>
            <p14:sldId id="451"/>
            <p14:sldId id="452"/>
            <p14:sldId id="453"/>
            <p14:sldId id="407"/>
            <p14:sldId id="408"/>
            <p14:sldId id="409"/>
            <p14:sldId id="442"/>
            <p14:sldId id="443"/>
            <p14:sldId id="445"/>
            <p14:sldId id="446"/>
            <p14:sldId id="447"/>
            <p14:sldId id="441"/>
            <p14:sldId id="410"/>
            <p14:sldId id="439"/>
            <p14:sldId id="440"/>
            <p14:sldId id="448"/>
            <p14:sldId id="437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B47D5-8632-44B9-829F-C2BB293DF4D2}" v="1" dt="2023-08-14T09:59:38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outlineViewPr>
    <p:cViewPr>
      <p:scale>
        <a:sx n="33" d="100"/>
        <a:sy n="33" d="100"/>
      </p:scale>
      <p:origin x="0" y="-335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font" Target="fonts/font9.fntdata"/><Relationship Id="rId170" Type="http://schemas.openxmlformats.org/officeDocument/2006/relationships/font" Target="fonts/font20.fntdata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font" Target="fonts/font10.fntdata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handoutMaster" Target="handoutMasters/handoutMaster1.xml"/><Relationship Id="rId171" Type="http://schemas.openxmlformats.org/officeDocument/2006/relationships/font" Target="fonts/font21.fntdata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font" Target="fonts/font11.fntdata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font" Target="fonts/font1.fntdata"/><Relationship Id="rId156" Type="http://schemas.openxmlformats.org/officeDocument/2006/relationships/font" Target="fonts/font6.fntdata"/><Relationship Id="rId177" Type="http://schemas.openxmlformats.org/officeDocument/2006/relationships/theme" Target="theme/theme1.xml"/><Relationship Id="rId172" Type="http://schemas.openxmlformats.org/officeDocument/2006/relationships/font" Target="fonts/font22.fntdata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font" Target="fonts/font17.fntdata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font" Target="fonts/font12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font" Target="fonts/font7.fntdata"/><Relationship Id="rId178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font" Target="fonts/font2.fntdata"/><Relationship Id="rId173" Type="http://schemas.openxmlformats.org/officeDocument/2006/relationships/font" Target="fonts/font23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font" Target="fonts/font13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font" Target="fonts/font3.fntdata"/><Relationship Id="rId174" Type="http://schemas.openxmlformats.org/officeDocument/2006/relationships/font" Target="fonts/font24.fntdata"/><Relationship Id="rId179" Type="http://schemas.microsoft.com/office/2016/11/relationships/changesInfo" Target="changesInfos/changesInfo1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font" Target="fonts/font14.fntdata"/><Relationship Id="rId169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microsoft.com/office/2015/10/relationships/revisionInfo" Target="revisionInfo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font" Target="fonts/font4.fntdata"/><Relationship Id="rId175" Type="http://schemas.openxmlformats.org/officeDocument/2006/relationships/presProps" Target="presProps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font" Target="fonts/font15.fntdata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font" Target="fonts/font5.fntdata"/><Relationship Id="rId176" Type="http://schemas.openxmlformats.org/officeDocument/2006/relationships/viewProps" Target="viewProps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font" Target="fonts/font16.fntdata"/><Relationship Id="rId1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erapol Pongbua" userId="f9dc4058-9674-4666-bf5d-968dc2ec2a37" providerId="ADAL" clId="{61FB47D5-8632-44B9-829F-C2BB293DF4D2}"/>
    <pc:docChg chg="undo custSel addSld delSld modSld sldOrd modSection">
      <pc:chgData name="Theerapol Pongbua" userId="f9dc4058-9674-4666-bf5d-968dc2ec2a37" providerId="ADAL" clId="{61FB47D5-8632-44B9-829F-C2BB293DF4D2}" dt="2023-08-14T10:04:33.105" v="164" actId="20577"/>
      <pc:docMkLst>
        <pc:docMk/>
      </pc:docMkLst>
      <pc:sldChg chg="modSp mod">
        <pc:chgData name="Theerapol Pongbua" userId="f9dc4058-9674-4666-bf5d-968dc2ec2a37" providerId="ADAL" clId="{61FB47D5-8632-44B9-829F-C2BB293DF4D2}" dt="2023-08-14T10:04:28.361" v="163" actId="20577"/>
        <pc:sldMkLst>
          <pc:docMk/>
          <pc:sldMk cId="1372925144" sldId="265"/>
        </pc:sldMkLst>
        <pc:spChg chg="mod">
          <ac:chgData name="Theerapol Pongbua" userId="f9dc4058-9674-4666-bf5d-968dc2ec2a37" providerId="ADAL" clId="{61FB47D5-8632-44B9-829F-C2BB293DF4D2}" dt="2023-08-14T10:04:28.361" v="163" actId="20577"/>
          <ac:spMkLst>
            <pc:docMk/>
            <pc:sldMk cId="1372925144" sldId="265"/>
            <ac:spMk id="5" creationId="{37FC0AEA-646D-49DC-8618-CEFD70130E0C}"/>
          </ac:spMkLst>
        </pc:spChg>
        <pc:spChg chg="mod">
          <ac:chgData name="Theerapol Pongbua" userId="f9dc4058-9674-4666-bf5d-968dc2ec2a37" providerId="ADAL" clId="{61FB47D5-8632-44B9-829F-C2BB293DF4D2}" dt="2023-08-14T10:04:16.471" v="158" actId="20577"/>
          <ac:spMkLst>
            <pc:docMk/>
            <pc:sldMk cId="1372925144" sldId="265"/>
            <ac:spMk id="7" creationId="{C4252A41-D1CF-4A54-AC0D-995C22071BB3}"/>
          </ac:spMkLst>
        </pc:spChg>
      </pc:sldChg>
      <pc:sldChg chg="addSp delSp modSp mod">
        <pc:chgData name="Theerapol Pongbua" userId="f9dc4058-9674-4666-bf5d-968dc2ec2a37" providerId="ADAL" clId="{61FB47D5-8632-44B9-829F-C2BB293DF4D2}" dt="2023-08-14T10:04:33.105" v="164" actId="20577"/>
        <pc:sldMkLst>
          <pc:docMk/>
          <pc:sldMk cId="643801695" sldId="292"/>
        </pc:sldMkLst>
        <pc:spChg chg="mod">
          <ac:chgData name="Theerapol Pongbua" userId="f9dc4058-9674-4666-bf5d-968dc2ec2a37" providerId="ADAL" clId="{61FB47D5-8632-44B9-829F-C2BB293DF4D2}" dt="2023-08-14T10:02:51.269" v="135" actId="1076"/>
          <ac:spMkLst>
            <pc:docMk/>
            <pc:sldMk cId="643801695" sldId="292"/>
            <ac:spMk id="2" creationId="{2FDCD96C-ADDF-4D9F-B790-CF6E3E55A9DB}"/>
          </ac:spMkLst>
        </pc:spChg>
        <pc:spChg chg="mod">
          <ac:chgData name="Theerapol Pongbua" userId="f9dc4058-9674-4666-bf5d-968dc2ec2a37" providerId="ADAL" clId="{61FB47D5-8632-44B9-829F-C2BB293DF4D2}" dt="2023-08-14T10:04:08.991" v="154" actId="403"/>
          <ac:spMkLst>
            <pc:docMk/>
            <pc:sldMk cId="643801695" sldId="292"/>
            <ac:spMk id="4" creationId="{4D0104A1-25DB-4A49-B257-40CF6B30A4BF}"/>
          </ac:spMkLst>
        </pc:spChg>
        <pc:spChg chg="mod">
          <ac:chgData name="Theerapol Pongbua" userId="f9dc4058-9674-4666-bf5d-968dc2ec2a37" providerId="ADAL" clId="{61FB47D5-8632-44B9-829F-C2BB293DF4D2}" dt="2023-08-14T10:04:33.105" v="164" actId="20577"/>
          <ac:spMkLst>
            <pc:docMk/>
            <pc:sldMk cId="643801695" sldId="292"/>
            <ac:spMk id="5" creationId="{3F040D52-4191-48B5-89BF-0F57F61C4487}"/>
          </ac:spMkLst>
        </pc:spChg>
        <pc:spChg chg="add del mod">
          <ac:chgData name="Theerapol Pongbua" userId="f9dc4058-9674-4666-bf5d-968dc2ec2a37" providerId="ADAL" clId="{61FB47D5-8632-44B9-829F-C2BB293DF4D2}" dt="2023-08-14T10:02:06.316" v="117" actId="478"/>
          <ac:spMkLst>
            <pc:docMk/>
            <pc:sldMk cId="643801695" sldId="292"/>
            <ac:spMk id="6" creationId="{50360158-119E-3DBF-B968-802058E4A289}"/>
          </ac:spMkLst>
        </pc:spChg>
        <pc:spChg chg="del">
          <ac:chgData name="Theerapol Pongbua" userId="f9dc4058-9674-4666-bf5d-968dc2ec2a37" providerId="ADAL" clId="{61FB47D5-8632-44B9-829F-C2BB293DF4D2}" dt="2023-08-14T10:03:46.620" v="149" actId="478"/>
          <ac:spMkLst>
            <pc:docMk/>
            <pc:sldMk cId="643801695" sldId="292"/>
            <ac:spMk id="7" creationId="{109BBFAA-ECE3-46DC-A227-38CCA1EED110}"/>
          </ac:spMkLst>
        </pc:spChg>
        <pc:spChg chg="add del mod">
          <ac:chgData name="Theerapol Pongbua" userId="f9dc4058-9674-4666-bf5d-968dc2ec2a37" providerId="ADAL" clId="{61FB47D5-8632-44B9-829F-C2BB293DF4D2}" dt="2023-08-14T10:02:09.655" v="119" actId="478"/>
          <ac:spMkLst>
            <pc:docMk/>
            <pc:sldMk cId="643801695" sldId="292"/>
            <ac:spMk id="9" creationId="{3AF93484-04F8-5567-9B41-1112FD01B4B2}"/>
          </ac:spMkLst>
        </pc:spChg>
        <pc:spChg chg="add del mod">
          <ac:chgData name="Theerapol Pongbua" userId="f9dc4058-9674-4666-bf5d-968dc2ec2a37" providerId="ADAL" clId="{61FB47D5-8632-44B9-829F-C2BB293DF4D2}" dt="2023-08-14T10:02:13.433" v="121" actId="478"/>
          <ac:spMkLst>
            <pc:docMk/>
            <pc:sldMk cId="643801695" sldId="292"/>
            <ac:spMk id="11" creationId="{5D702E0C-CED1-0F38-5ED5-A1A29321058F}"/>
          </ac:spMkLst>
        </pc:spChg>
        <pc:spChg chg="add del mod">
          <ac:chgData name="Theerapol Pongbua" userId="f9dc4058-9674-4666-bf5d-968dc2ec2a37" providerId="ADAL" clId="{61FB47D5-8632-44B9-829F-C2BB293DF4D2}" dt="2023-08-14T10:02:15.177" v="123" actId="478"/>
          <ac:spMkLst>
            <pc:docMk/>
            <pc:sldMk cId="643801695" sldId="292"/>
            <ac:spMk id="13" creationId="{FB00177A-6112-791F-77EE-0DC70A928BB7}"/>
          </ac:spMkLst>
        </pc:spChg>
        <pc:spChg chg="add del mod">
          <ac:chgData name="Theerapol Pongbua" userId="f9dc4058-9674-4666-bf5d-968dc2ec2a37" providerId="ADAL" clId="{61FB47D5-8632-44B9-829F-C2BB293DF4D2}" dt="2023-08-14T10:02:17.913" v="125" actId="478"/>
          <ac:spMkLst>
            <pc:docMk/>
            <pc:sldMk cId="643801695" sldId="292"/>
            <ac:spMk id="15" creationId="{02494E5C-FCAC-8F36-D219-403D7C710F59}"/>
          </ac:spMkLst>
        </pc:spChg>
        <pc:spChg chg="add del mod">
          <ac:chgData name="Theerapol Pongbua" userId="f9dc4058-9674-4666-bf5d-968dc2ec2a37" providerId="ADAL" clId="{61FB47D5-8632-44B9-829F-C2BB293DF4D2}" dt="2023-08-14T10:02:30.872" v="130" actId="478"/>
          <ac:spMkLst>
            <pc:docMk/>
            <pc:sldMk cId="643801695" sldId="292"/>
            <ac:spMk id="17" creationId="{B0807C5D-03F9-700C-251F-B476D6174A10}"/>
          </ac:spMkLst>
        </pc:spChg>
        <pc:spChg chg="add del mod">
          <ac:chgData name="Theerapol Pongbua" userId="f9dc4058-9674-4666-bf5d-968dc2ec2a37" providerId="ADAL" clId="{61FB47D5-8632-44B9-829F-C2BB293DF4D2}" dt="2023-08-14T10:02:24.496" v="128" actId="478"/>
          <ac:spMkLst>
            <pc:docMk/>
            <pc:sldMk cId="643801695" sldId="292"/>
            <ac:spMk id="19" creationId="{694F3063-1B0A-57F2-7900-9975B73C2039}"/>
          </ac:spMkLst>
        </pc:spChg>
        <pc:spChg chg="add del mod">
          <ac:chgData name="Theerapol Pongbua" userId="f9dc4058-9674-4666-bf5d-968dc2ec2a37" providerId="ADAL" clId="{61FB47D5-8632-44B9-829F-C2BB293DF4D2}" dt="2023-08-14T10:02:32.056" v="131" actId="478"/>
          <ac:spMkLst>
            <pc:docMk/>
            <pc:sldMk cId="643801695" sldId="292"/>
            <ac:spMk id="21" creationId="{FC8647A6-2577-32D1-0DC8-95545D852F7E}"/>
          </ac:spMkLst>
        </pc:spChg>
        <pc:spChg chg="add del mod">
          <ac:chgData name="Theerapol Pongbua" userId="f9dc4058-9674-4666-bf5d-968dc2ec2a37" providerId="ADAL" clId="{61FB47D5-8632-44B9-829F-C2BB293DF4D2}" dt="2023-08-14T10:02:36.166" v="133" actId="478"/>
          <ac:spMkLst>
            <pc:docMk/>
            <pc:sldMk cId="643801695" sldId="292"/>
            <ac:spMk id="23" creationId="{5497762C-B653-D33E-D5AF-DA0D6C3350F7}"/>
          </ac:spMkLst>
        </pc:spChg>
        <pc:spChg chg="add del mod">
          <ac:chgData name="Theerapol Pongbua" userId="f9dc4058-9674-4666-bf5d-968dc2ec2a37" providerId="ADAL" clId="{61FB47D5-8632-44B9-829F-C2BB293DF4D2}" dt="2023-08-14T10:03:04.177" v="137" actId="478"/>
          <ac:spMkLst>
            <pc:docMk/>
            <pc:sldMk cId="643801695" sldId="292"/>
            <ac:spMk id="25" creationId="{90EB4321-47CD-02E1-4F68-0B2DA1B9C120}"/>
          </ac:spMkLst>
        </pc:spChg>
        <pc:spChg chg="add del mod">
          <ac:chgData name="Theerapol Pongbua" userId="f9dc4058-9674-4666-bf5d-968dc2ec2a37" providerId="ADAL" clId="{61FB47D5-8632-44B9-829F-C2BB293DF4D2}" dt="2023-08-14T10:03:07.673" v="139" actId="478"/>
          <ac:spMkLst>
            <pc:docMk/>
            <pc:sldMk cId="643801695" sldId="292"/>
            <ac:spMk id="27" creationId="{0528813D-1BB7-6849-F68C-3D4E22E8952C}"/>
          </ac:spMkLst>
        </pc:spChg>
        <pc:spChg chg="mod">
          <ac:chgData name="Theerapol Pongbua" userId="f9dc4058-9674-4666-bf5d-968dc2ec2a37" providerId="ADAL" clId="{61FB47D5-8632-44B9-829F-C2BB293DF4D2}" dt="2023-08-14T10:04:21.501" v="162" actId="20577"/>
          <ac:spMkLst>
            <pc:docMk/>
            <pc:sldMk cId="643801695" sldId="292"/>
            <ac:spMk id="29" creationId="{5BD9075D-1F42-4726-8EC6-EE8B416392BD}"/>
          </ac:spMkLst>
        </pc:spChg>
        <pc:spChg chg="del">
          <ac:chgData name="Theerapol Pongbua" userId="f9dc4058-9674-4666-bf5d-968dc2ec2a37" providerId="ADAL" clId="{61FB47D5-8632-44B9-829F-C2BB293DF4D2}" dt="2023-08-14T10:03:35.935" v="142" actId="478"/>
          <ac:spMkLst>
            <pc:docMk/>
            <pc:sldMk cId="643801695" sldId="292"/>
            <ac:spMk id="30" creationId="{0AC0E371-764C-41CA-9680-267350C7EE1C}"/>
          </ac:spMkLst>
        </pc:spChg>
        <pc:spChg chg="del">
          <ac:chgData name="Theerapol Pongbua" userId="f9dc4058-9674-4666-bf5d-968dc2ec2a37" providerId="ADAL" clId="{61FB47D5-8632-44B9-829F-C2BB293DF4D2}" dt="2023-08-14T10:03:06.463" v="138" actId="478"/>
          <ac:spMkLst>
            <pc:docMk/>
            <pc:sldMk cId="643801695" sldId="292"/>
            <ac:spMk id="31" creationId="{95712C8D-157C-4EF1-B565-889F5684F1BA}"/>
          </ac:spMkLst>
        </pc:spChg>
        <pc:spChg chg="del">
          <ac:chgData name="Theerapol Pongbua" userId="f9dc4058-9674-4666-bf5d-968dc2ec2a37" providerId="ADAL" clId="{61FB47D5-8632-44B9-829F-C2BB293DF4D2}" dt="2023-08-14T10:02:08.485" v="118" actId="478"/>
          <ac:spMkLst>
            <pc:docMk/>
            <pc:sldMk cId="643801695" sldId="292"/>
            <ac:spMk id="32" creationId="{188B3941-E817-44DE-8D5A-DCA0DAB61823}"/>
          </ac:spMkLst>
        </pc:spChg>
        <pc:spChg chg="del">
          <ac:chgData name="Theerapol Pongbua" userId="f9dc4058-9674-4666-bf5d-968dc2ec2a37" providerId="ADAL" clId="{61FB47D5-8632-44B9-829F-C2BB293DF4D2}" dt="2023-08-14T10:02:16.730" v="124" actId="478"/>
          <ac:spMkLst>
            <pc:docMk/>
            <pc:sldMk cId="643801695" sldId="292"/>
            <ac:spMk id="33" creationId="{20613223-43E0-4B37-AFB8-C0C5F47750A5}"/>
          </ac:spMkLst>
        </pc:spChg>
        <pc:spChg chg="del">
          <ac:chgData name="Theerapol Pongbua" userId="f9dc4058-9674-4666-bf5d-968dc2ec2a37" providerId="ADAL" clId="{61FB47D5-8632-44B9-829F-C2BB293DF4D2}" dt="2023-08-14T10:02:26.062" v="129" actId="478"/>
          <ac:spMkLst>
            <pc:docMk/>
            <pc:sldMk cId="643801695" sldId="292"/>
            <ac:spMk id="34" creationId="{3C4E060E-0CFB-411A-B226-CDA349703288}"/>
          </ac:spMkLst>
        </pc:spChg>
        <pc:spChg chg="del">
          <ac:chgData name="Theerapol Pongbua" userId="f9dc4058-9674-4666-bf5d-968dc2ec2a37" providerId="ADAL" clId="{61FB47D5-8632-44B9-829F-C2BB293DF4D2}" dt="2023-08-14T10:03:50.440" v="151" actId="478"/>
          <ac:spMkLst>
            <pc:docMk/>
            <pc:sldMk cId="643801695" sldId="292"/>
            <ac:spMk id="35" creationId="{736BA5EA-18C4-4263-BDB0-C57CB168D0AF}"/>
          </ac:spMkLst>
        </pc:spChg>
        <pc:spChg chg="del">
          <ac:chgData name="Theerapol Pongbua" userId="f9dc4058-9674-4666-bf5d-968dc2ec2a37" providerId="ADAL" clId="{61FB47D5-8632-44B9-829F-C2BB293DF4D2}" dt="2023-08-14T10:03:35.935" v="142" actId="478"/>
          <ac:spMkLst>
            <pc:docMk/>
            <pc:sldMk cId="643801695" sldId="292"/>
            <ac:spMk id="36" creationId="{69F05205-BC24-4284-BB47-960282D011ED}"/>
          </ac:spMkLst>
        </pc:spChg>
        <pc:spChg chg="del">
          <ac:chgData name="Theerapol Pongbua" userId="f9dc4058-9674-4666-bf5d-968dc2ec2a37" providerId="ADAL" clId="{61FB47D5-8632-44B9-829F-C2BB293DF4D2}" dt="2023-08-14T10:03:09.295" v="140" actId="478"/>
          <ac:spMkLst>
            <pc:docMk/>
            <pc:sldMk cId="643801695" sldId="292"/>
            <ac:spMk id="37" creationId="{D78092F6-F4AA-40B6-B5DE-CEA37AB1A9D2}"/>
          </ac:spMkLst>
        </pc:spChg>
        <pc:spChg chg="del">
          <ac:chgData name="Theerapol Pongbua" userId="f9dc4058-9674-4666-bf5d-968dc2ec2a37" providerId="ADAL" clId="{61FB47D5-8632-44B9-829F-C2BB293DF4D2}" dt="2023-08-14T10:02:11.679" v="120" actId="478"/>
          <ac:spMkLst>
            <pc:docMk/>
            <pc:sldMk cId="643801695" sldId="292"/>
            <ac:spMk id="38" creationId="{4EC928A2-6A4A-452E-8823-81F26EA40C9C}"/>
          </ac:spMkLst>
        </pc:spChg>
        <pc:spChg chg="del">
          <ac:chgData name="Theerapol Pongbua" userId="f9dc4058-9674-4666-bf5d-968dc2ec2a37" providerId="ADAL" clId="{61FB47D5-8632-44B9-829F-C2BB293DF4D2}" dt="2023-08-14T10:02:19.537" v="126" actId="478"/>
          <ac:spMkLst>
            <pc:docMk/>
            <pc:sldMk cId="643801695" sldId="292"/>
            <ac:spMk id="39" creationId="{0388AEE0-2630-4EEB-80E0-53D74792BE97}"/>
          </ac:spMkLst>
        </pc:spChg>
        <pc:spChg chg="del">
          <ac:chgData name="Theerapol Pongbua" userId="f9dc4058-9674-4666-bf5d-968dc2ec2a37" providerId="ADAL" clId="{61FB47D5-8632-44B9-829F-C2BB293DF4D2}" dt="2023-08-14T10:02:34.057" v="132" actId="478"/>
          <ac:spMkLst>
            <pc:docMk/>
            <pc:sldMk cId="643801695" sldId="292"/>
            <ac:spMk id="40" creationId="{F5F658D4-342A-4944-98F5-EC1761CC401B}"/>
          </ac:spMkLst>
        </pc:spChg>
        <pc:spChg chg="add del mod">
          <ac:chgData name="Theerapol Pongbua" userId="f9dc4058-9674-4666-bf5d-968dc2ec2a37" providerId="ADAL" clId="{61FB47D5-8632-44B9-829F-C2BB293DF4D2}" dt="2023-08-14T10:03:11.856" v="141" actId="478"/>
          <ac:spMkLst>
            <pc:docMk/>
            <pc:sldMk cId="643801695" sldId="292"/>
            <ac:spMk id="41" creationId="{CAFA5124-5B41-881B-7E21-29908A175096}"/>
          </ac:spMkLst>
        </pc:spChg>
        <pc:spChg chg="add del mod">
          <ac:chgData name="Theerapol Pongbua" userId="f9dc4058-9674-4666-bf5d-968dc2ec2a37" providerId="ADAL" clId="{61FB47D5-8632-44B9-829F-C2BB293DF4D2}" dt="2023-08-14T10:03:37.765" v="144" actId="478"/>
          <ac:spMkLst>
            <pc:docMk/>
            <pc:sldMk cId="643801695" sldId="292"/>
            <ac:spMk id="43" creationId="{D6ABB811-4949-396C-D882-E01016F7FAC5}"/>
          </ac:spMkLst>
        </pc:spChg>
        <pc:spChg chg="add del mod">
          <ac:chgData name="Theerapol Pongbua" userId="f9dc4058-9674-4666-bf5d-968dc2ec2a37" providerId="ADAL" clId="{61FB47D5-8632-44B9-829F-C2BB293DF4D2}" dt="2023-08-14T10:03:42.618" v="146" actId="478"/>
          <ac:spMkLst>
            <pc:docMk/>
            <pc:sldMk cId="643801695" sldId="292"/>
            <ac:spMk id="45" creationId="{58624470-735B-5AA1-3E97-D7C17B5AC0DE}"/>
          </ac:spMkLst>
        </pc:spChg>
        <pc:spChg chg="add del mod">
          <ac:chgData name="Theerapol Pongbua" userId="f9dc4058-9674-4666-bf5d-968dc2ec2a37" providerId="ADAL" clId="{61FB47D5-8632-44B9-829F-C2BB293DF4D2}" dt="2023-08-14T10:03:41.398" v="145" actId="478"/>
          <ac:spMkLst>
            <pc:docMk/>
            <pc:sldMk cId="643801695" sldId="292"/>
            <ac:spMk id="47" creationId="{AAD2D870-F954-A9D6-39A9-7373A637B217}"/>
          </ac:spMkLst>
        </pc:spChg>
        <pc:spChg chg="add del mod">
          <ac:chgData name="Theerapol Pongbua" userId="f9dc4058-9674-4666-bf5d-968dc2ec2a37" providerId="ADAL" clId="{61FB47D5-8632-44B9-829F-C2BB293DF4D2}" dt="2023-08-14T10:03:44.772" v="148" actId="478"/>
          <ac:spMkLst>
            <pc:docMk/>
            <pc:sldMk cId="643801695" sldId="292"/>
            <ac:spMk id="49" creationId="{B588F7D6-3C95-B5D4-3770-44EF2C89750D}"/>
          </ac:spMkLst>
        </pc:spChg>
        <pc:spChg chg="add del mod">
          <ac:chgData name="Theerapol Pongbua" userId="f9dc4058-9674-4666-bf5d-968dc2ec2a37" providerId="ADAL" clId="{61FB47D5-8632-44B9-829F-C2BB293DF4D2}" dt="2023-08-14T10:03:49.174" v="150" actId="478"/>
          <ac:spMkLst>
            <pc:docMk/>
            <pc:sldMk cId="643801695" sldId="292"/>
            <ac:spMk id="52" creationId="{8EAB74E9-A4D4-94A5-2FFD-6A07F3688C2D}"/>
          </ac:spMkLst>
        </pc:spChg>
        <pc:spChg chg="add del mod">
          <ac:chgData name="Theerapol Pongbua" userId="f9dc4058-9674-4666-bf5d-968dc2ec2a37" providerId="ADAL" clId="{61FB47D5-8632-44B9-829F-C2BB293DF4D2}" dt="2023-08-14T10:03:52.115" v="152" actId="478"/>
          <ac:spMkLst>
            <pc:docMk/>
            <pc:sldMk cId="643801695" sldId="292"/>
            <ac:spMk id="54" creationId="{F4A55D66-F1B3-B299-DA1B-BA4C6298370C}"/>
          </ac:spMkLst>
        </pc:spChg>
        <pc:picChg chg="del">
          <ac:chgData name="Theerapol Pongbua" userId="f9dc4058-9674-4666-bf5d-968dc2ec2a37" providerId="ADAL" clId="{61FB47D5-8632-44B9-829F-C2BB293DF4D2}" dt="2023-08-14T10:03:43.822" v="147" actId="478"/>
          <ac:picMkLst>
            <pc:docMk/>
            <pc:sldMk cId="643801695" sldId="292"/>
            <ac:picMk id="51" creationId="{FFC09231-9C4D-4246-A535-C36907194980}"/>
          </ac:picMkLst>
        </pc:picChg>
        <pc:picChg chg="del">
          <ac:chgData name="Theerapol Pongbua" userId="f9dc4058-9674-4666-bf5d-968dc2ec2a37" providerId="ADAL" clId="{61FB47D5-8632-44B9-829F-C2BB293DF4D2}" dt="2023-08-14T10:02:14.236" v="122" actId="478"/>
          <ac:picMkLst>
            <pc:docMk/>
            <pc:sldMk cId="643801695" sldId="292"/>
            <ac:picMk id="59" creationId="{254CDD44-0160-47AE-934F-2D936D20C7FF}"/>
          </ac:picMkLst>
        </pc:picChg>
        <pc:picChg chg="del">
          <ac:chgData name="Theerapol Pongbua" userId="f9dc4058-9674-4666-bf5d-968dc2ec2a37" providerId="ADAL" clId="{61FB47D5-8632-44B9-829F-C2BB293DF4D2}" dt="2023-08-14T10:02:20.300" v="127" actId="478"/>
          <ac:picMkLst>
            <pc:docMk/>
            <pc:sldMk cId="643801695" sldId="292"/>
            <ac:picMk id="61" creationId="{ED39021A-AD0E-4A23-A73D-402E0578804C}"/>
          </ac:picMkLst>
        </pc:picChg>
        <pc:picChg chg="del">
          <ac:chgData name="Theerapol Pongbua" userId="f9dc4058-9674-4666-bf5d-968dc2ec2a37" providerId="ADAL" clId="{61FB47D5-8632-44B9-829F-C2BB293DF4D2}" dt="2023-08-14T10:03:37.087" v="143" actId="478"/>
          <ac:picMkLst>
            <pc:docMk/>
            <pc:sldMk cId="643801695" sldId="292"/>
            <ac:picMk id="71" creationId="{76E10F36-72C7-48D2-92C9-EB0F25D8477E}"/>
          </ac:picMkLst>
        </pc:picChg>
        <pc:picChg chg="del">
          <ac:chgData name="Theerapol Pongbua" userId="f9dc4058-9674-4666-bf5d-968dc2ec2a37" providerId="ADAL" clId="{61FB47D5-8632-44B9-829F-C2BB293DF4D2}" dt="2023-08-14T10:03:02.623" v="136" actId="478"/>
          <ac:picMkLst>
            <pc:docMk/>
            <pc:sldMk cId="643801695" sldId="292"/>
            <ac:picMk id="73" creationId="{840D31A1-AED1-47FF-A23F-DF37F6745DEF}"/>
          </ac:picMkLst>
        </pc:picChg>
        <pc:picChg chg="del">
          <ac:chgData name="Theerapol Pongbua" userId="f9dc4058-9674-4666-bf5d-968dc2ec2a37" providerId="ADAL" clId="{61FB47D5-8632-44B9-829F-C2BB293DF4D2}" dt="2023-08-14T10:02:04.892" v="116" actId="478"/>
          <ac:picMkLst>
            <pc:docMk/>
            <pc:sldMk cId="643801695" sldId="292"/>
            <ac:picMk id="77" creationId="{97C0FBD8-CC2C-4B3C-BEA4-C0AF2C3DED1B}"/>
          </ac:picMkLst>
        </pc:picChg>
      </pc:sldChg>
      <pc:sldChg chg="del">
        <pc:chgData name="Theerapol Pongbua" userId="f9dc4058-9674-4666-bf5d-968dc2ec2a37" providerId="ADAL" clId="{61FB47D5-8632-44B9-829F-C2BB293DF4D2}" dt="2023-08-14T10:01:47.754" v="115" actId="2696"/>
        <pc:sldMkLst>
          <pc:docMk/>
          <pc:sldMk cId="363015877" sldId="299"/>
        </pc:sldMkLst>
      </pc:sldChg>
      <pc:sldChg chg="addSp delSp modSp new mod ord">
        <pc:chgData name="Theerapol Pongbua" userId="f9dc4058-9674-4666-bf5d-968dc2ec2a37" providerId="ADAL" clId="{61FB47D5-8632-44B9-829F-C2BB293DF4D2}" dt="2023-08-14T10:01:39.878" v="114" actId="20577"/>
        <pc:sldMkLst>
          <pc:docMk/>
          <pc:sldMk cId="716909525" sldId="302"/>
        </pc:sldMkLst>
        <pc:spChg chg="mod">
          <ac:chgData name="Theerapol Pongbua" userId="f9dc4058-9674-4666-bf5d-968dc2ec2a37" providerId="ADAL" clId="{61FB47D5-8632-44B9-829F-C2BB293DF4D2}" dt="2023-08-14T10:00:59.355" v="69" actId="27636"/>
          <ac:spMkLst>
            <pc:docMk/>
            <pc:sldMk cId="716909525" sldId="302"/>
            <ac:spMk id="2" creationId="{2B958756-D637-1DC7-0347-B20927C0DDE1}"/>
          </ac:spMkLst>
        </pc:spChg>
        <pc:spChg chg="mod">
          <ac:chgData name="Theerapol Pongbua" userId="f9dc4058-9674-4666-bf5d-968dc2ec2a37" providerId="ADAL" clId="{61FB47D5-8632-44B9-829F-C2BB293DF4D2}" dt="2023-08-14T10:01:39.878" v="114" actId="20577"/>
          <ac:spMkLst>
            <pc:docMk/>
            <pc:sldMk cId="716909525" sldId="302"/>
            <ac:spMk id="3" creationId="{6CD36D41-8471-C5E9-8096-031E55038F5E}"/>
          </ac:spMkLst>
        </pc:spChg>
        <pc:spChg chg="del">
          <ac:chgData name="Theerapol Pongbua" userId="f9dc4058-9674-4666-bf5d-968dc2ec2a37" providerId="ADAL" clId="{61FB47D5-8632-44B9-829F-C2BB293DF4D2}" dt="2023-08-14T09:59:53.792" v="10" actId="478"/>
          <ac:spMkLst>
            <pc:docMk/>
            <pc:sldMk cId="716909525" sldId="302"/>
            <ac:spMk id="4" creationId="{55B09B1C-CA84-1577-0A13-05193766AC07}"/>
          </ac:spMkLst>
        </pc:spChg>
        <pc:spChg chg="del">
          <ac:chgData name="Theerapol Pongbua" userId="f9dc4058-9674-4666-bf5d-968dc2ec2a37" providerId="ADAL" clId="{61FB47D5-8632-44B9-829F-C2BB293DF4D2}" dt="2023-08-14T09:59:38.865" v="7"/>
          <ac:spMkLst>
            <pc:docMk/>
            <pc:sldMk cId="716909525" sldId="302"/>
            <ac:spMk id="6" creationId="{8E85E1DD-1445-8B8F-F4FA-9AC94C2D57EB}"/>
          </ac:spMkLst>
        </pc:spChg>
        <pc:picChg chg="add mod">
          <ac:chgData name="Theerapol Pongbua" userId="f9dc4058-9674-4666-bf5d-968dc2ec2a37" providerId="ADAL" clId="{61FB47D5-8632-44B9-829F-C2BB293DF4D2}" dt="2023-08-14T09:59:41.871" v="9" actId="962"/>
          <ac:picMkLst>
            <pc:docMk/>
            <pc:sldMk cId="716909525" sldId="302"/>
            <ac:picMk id="7" creationId="{B6A64C6A-7D6F-155E-59E4-B02360FAF1A2}"/>
          </ac:picMkLst>
        </pc:picChg>
      </pc:sldChg>
      <pc:sldChg chg="new del">
        <pc:chgData name="Theerapol Pongbua" userId="f9dc4058-9674-4666-bf5d-968dc2ec2a37" providerId="ADAL" clId="{61FB47D5-8632-44B9-829F-C2BB293DF4D2}" dt="2023-08-14T09:58:55.439" v="3" actId="680"/>
        <pc:sldMkLst>
          <pc:docMk/>
          <pc:sldMk cId="2168898114" sldId="302"/>
        </pc:sldMkLst>
      </pc:sldChg>
      <pc:sldChg chg="new del">
        <pc:chgData name="Theerapol Pongbua" userId="f9dc4058-9674-4666-bf5d-968dc2ec2a37" providerId="ADAL" clId="{61FB47D5-8632-44B9-829F-C2BB293DF4D2}" dt="2023-08-14T09:58:43.863" v="1" actId="680"/>
        <pc:sldMkLst>
          <pc:docMk/>
          <pc:sldMk cId="3274121218" sldId="3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3E05B-B7CD-4C0C-8369-CA3727CF4069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C4E7231C-3F4D-4C37-BFC0-15A64B46E9F9}">
      <dgm:prSet phldrT="[Text]"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1. กิจกรรมหรือ</a:t>
          </a:r>
          <a:b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การกระทำของรัฐบาล  </a:t>
          </a:r>
        </a:p>
      </dgm:t>
    </dgm:pt>
    <dgm:pt modelId="{855811C8-FA15-422E-84E3-F646AA2F69A9}" type="parTrans" cxnId="{0E7D6DA4-D8E0-4224-9A07-1AF95964FB1B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1A6AC92-972A-47F7-BD40-1A95850CCFD4}" type="sibTrans" cxnId="{0E7D6DA4-D8E0-4224-9A07-1AF95964FB1B}">
      <dgm:prSet custT="1"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279377A-D531-4CF7-8456-0EF67E477A26}">
      <dgm:prSet phldrT="[Text]"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2. แนวทางเลือกตัดสินใจของรัฐบาล </a:t>
          </a:r>
        </a:p>
      </dgm:t>
    </dgm:pt>
    <dgm:pt modelId="{94308CD5-2525-44BF-B675-10626A5CAD2E}" type="parTrans" cxnId="{02B92B7A-CA82-4872-AE5C-8F158BEFC7B0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403FAED-B678-4924-8CD8-C8D4389697DE}" type="sibTrans" cxnId="{02B92B7A-CA82-4872-AE5C-8F158BEFC7B0}">
      <dgm:prSet custT="1"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769E69F-44D9-48FE-94A9-24C9A5A6260B}">
      <dgm:prSet phldrT="[Text]" custT="1"/>
      <dgm:spPr/>
      <dgm:t>
        <a:bodyPr/>
        <a:lstStyle/>
        <a:p>
          <a:r>
            <a:rPr lang="th-TH" sz="3100" dirty="0">
              <a:latin typeface="Angsana New" panose="02020603050405020304" pitchFamily="18" charset="-34"/>
              <a:cs typeface="Angsana New" panose="02020603050405020304" pitchFamily="18" charset="-34"/>
            </a:rPr>
            <a:t>3. แนวทางหรือหนทางในการกระทำของรัฐบาล </a:t>
          </a:r>
        </a:p>
      </dgm:t>
    </dgm:pt>
    <dgm:pt modelId="{323153F1-1BAB-4ED3-8350-4921CCC4C376}" type="parTrans" cxnId="{6842429B-B051-4B83-B72C-F9D99A42CFA2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97FF284-2AA5-4AC2-A0A7-22633E8CCDF4}" type="sibTrans" cxnId="{6842429B-B051-4B83-B72C-F9D99A42CFA2}">
      <dgm:prSet custT="1"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0933D2A-03AB-475C-9670-CD94658BD134}" type="pres">
      <dgm:prSet presAssocID="{8383E05B-B7CD-4C0C-8369-CA3727CF4069}" presName="Name0" presStyleCnt="0">
        <dgm:presLayoutVars>
          <dgm:dir/>
          <dgm:resizeHandles val="exact"/>
        </dgm:presLayoutVars>
      </dgm:prSet>
      <dgm:spPr/>
    </dgm:pt>
    <dgm:pt modelId="{6400A591-D7A2-4A0C-BCC6-8BE6F29B381D}" type="pres">
      <dgm:prSet presAssocID="{C4E7231C-3F4D-4C37-BFC0-15A64B46E9F9}" presName="node" presStyleLbl="node1" presStyleIdx="0" presStyleCnt="3">
        <dgm:presLayoutVars>
          <dgm:bulletEnabled val="1"/>
        </dgm:presLayoutVars>
      </dgm:prSet>
      <dgm:spPr/>
    </dgm:pt>
    <dgm:pt modelId="{D3FAAEE2-9A4B-47AF-BB1E-326D3162F1A7}" type="pres">
      <dgm:prSet presAssocID="{B1A6AC92-972A-47F7-BD40-1A95850CCFD4}" presName="sibTrans" presStyleLbl="sibTrans2D1" presStyleIdx="0" presStyleCnt="3"/>
      <dgm:spPr/>
    </dgm:pt>
    <dgm:pt modelId="{C8826549-BF79-44B8-A71B-16960EDD4B14}" type="pres">
      <dgm:prSet presAssocID="{B1A6AC92-972A-47F7-BD40-1A95850CCFD4}" presName="connectorText" presStyleLbl="sibTrans2D1" presStyleIdx="0" presStyleCnt="3"/>
      <dgm:spPr/>
    </dgm:pt>
    <dgm:pt modelId="{03A0B7E4-D8E0-48A0-BD7D-25F19FB652A3}" type="pres">
      <dgm:prSet presAssocID="{6279377A-D531-4CF7-8456-0EF67E477A26}" presName="node" presStyleLbl="node1" presStyleIdx="1" presStyleCnt="3">
        <dgm:presLayoutVars>
          <dgm:bulletEnabled val="1"/>
        </dgm:presLayoutVars>
      </dgm:prSet>
      <dgm:spPr/>
    </dgm:pt>
    <dgm:pt modelId="{88226CBD-6AE9-4756-A139-54F314C2870F}" type="pres">
      <dgm:prSet presAssocID="{C403FAED-B678-4924-8CD8-C8D4389697DE}" presName="sibTrans" presStyleLbl="sibTrans2D1" presStyleIdx="1" presStyleCnt="3"/>
      <dgm:spPr/>
    </dgm:pt>
    <dgm:pt modelId="{77101C6D-0F4E-4DD7-BC4E-095998FA4784}" type="pres">
      <dgm:prSet presAssocID="{C403FAED-B678-4924-8CD8-C8D4389697DE}" presName="connectorText" presStyleLbl="sibTrans2D1" presStyleIdx="1" presStyleCnt="3"/>
      <dgm:spPr/>
    </dgm:pt>
    <dgm:pt modelId="{7580C2D7-045E-42CD-8E42-95F6893E23D7}" type="pres">
      <dgm:prSet presAssocID="{5769E69F-44D9-48FE-94A9-24C9A5A6260B}" presName="node" presStyleLbl="node1" presStyleIdx="2" presStyleCnt="3">
        <dgm:presLayoutVars>
          <dgm:bulletEnabled val="1"/>
        </dgm:presLayoutVars>
      </dgm:prSet>
      <dgm:spPr/>
    </dgm:pt>
    <dgm:pt modelId="{08923A3E-A1F0-4D30-A306-3B0CC3E5B9A7}" type="pres">
      <dgm:prSet presAssocID="{F97FF284-2AA5-4AC2-A0A7-22633E8CCDF4}" presName="sibTrans" presStyleLbl="sibTrans2D1" presStyleIdx="2" presStyleCnt="3"/>
      <dgm:spPr/>
    </dgm:pt>
    <dgm:pt modelId="{2EC19A1D-C417-4DC0-B415-87A9B02C22E3}" type="pres">
      <dgm:prSet presAssocID="{F97FF284-2AA5-4AC2-A0A7-22633E8CCDF4}" presName="connectorText" presStyleLbl="sibTrans2D1" presStyleIdx="2" presStyleCnt="3"/>
      <dgm:spPr/>
    </dgm:pt>
  </dgm:ptLst>
  <dgm:cxnLst>
    <dgm:cxn modelId="{50D5381A-4A2F-44F0-AEB0-D3B604BC1618}" type="presOf" srcId="{B1A6AC92-972A-47F7-BD40-1A95850CCFD4}" destId="{C8826549-BF79-44B8-A71B-16960EDD4B14}" srcOrd="1" destOrd="0" presId="urn:microsoft.com/office/officeart/2005/8/layout/cycle7"/>
    <dgm:cxn modelId="{6E99DE2E-DFA2-4861-88A8-84296CDCB9C9}" type="presOf" srcId="{F97FF284-2AA5-4AC2-A0A7-22633E8CCDF4}" destId="{08923A3E-A1F0-4D30-A306-3B0CC3E5B9A7}" srcOrd="0" destOrd="0" presId="urn:microsoft.com/office/officeart/2005/8/layout/cycle7"/>
    <dgm:cxn modelId="{A61CED4E-1153-4ADB-A557-DCA973383306}" type="presOf" srcId="{6279377A-D531-4CF7-8456-0EF67E477A26}" destId="{03A0B7E4-D8E0-48A0-BD7D-25F19FB652A3}" srcOrd="0" destOrd="0" presId="urn:microsoft.com/office/officeart/2005/8/layout/cycle7"/>
    <dgm:cxn modelId="{02B92B7A-CA82-4872-AE5C-8F158BEFC7B0}" srcId="{8383E05B-B7CD-4C0C-8369-CA3727CF4069}" destId="{6279377A-D531-4CF7-8456-0EF67E477A26}" srcOrd="1" destOrd="0" parTransId="{94308CD5-2525-44BF-B675-10626A5CAD2E}" sibTransId="{C403FAED-B678-4924-8CD8-C8D4389697DE}"/>
    <dgm:cxn modelId="{6842429B-B051-4B83-B72C-F9D99A42CFA2}" srcId="{8383E05B-B7CD-4C0C-8369-CA3727CF4069}" destId="{5769E69F-44D9-48FE-94A9-24C9A5A6260B}" srcOrd="2" destOrd="0" parTransId="{323153F1-1BAB-4ED3-8350-4921CCC4C376}" sibTransId="{F97FF284-2AA5-4AC2-A0A7-22633E8CCDF4}"/>
    <dgm:cxn modelId="{1B150BA2-A656-4175-98DE-8B5CF0AE623C}" type="presOf" srcId="{C403FAED-B678-4924-8CD8-C8D4389697DE}" destId="{88226CBD-6AE9-4756-A139-54F314C2870F}" srcOrd="0" destOrd="0" presId="urn:microsoft.com/office/officeart/2005/8/layout/cycle7"/>
    <dgm:cxn modelId="{3A8BD3A3-6C6E-41A8-A5F7-97D4EA956FD6}" type="presOf" srcId="{C4E7231C-3F4D-4C37-BFC0-15A64B46E9F9}" destId="{6400A591-D7A2-4A0C-BCC6-8BE6F29B381D}" srcOrd="0" destOrd="0" presId="urn:microsoft.com/office/officeart/2005/8/layout/cycle7"/>
    <dgm:cxn modelId="{0E7D6DA4-D8E0-4224-9A07-1AF95964FB1B}" srcId="{8383E05B-B7CD-4C0C-8369-CA3727CF4069}" destId="{C4E7231C-3F4D-4C37-BFC0-15A64B46E9F9}" srcOrd="0" destOrd="0" parTransId="{855811C8-FA15-422E-84E3-F646AA2F69A9}" sibTransId="{B1A6AC92-972A-47F7-BD40-1A95850CCFD4}"/>
    <dgm:cxn modelId="{FFC41BAE-910F-46EC-8AE1-5228E82DC476}" type="presOf" srcId="{C403FAED-B678-4924-8CD8-C8D4389697DE}" destId="{77101C6D-0F4E-4DD7-BC4E-095998FA4784}" srcOrd="1" destOrd="0" presId="urn:microsoft.com/office/officeart/2005/8/layout/cycle7"/>
    <dgm:cxn modelId="{4F29D6BE-D251-443A-9072-5A68E8ACB188}" type="presOf" srcId="{F97FF284-2AA5-4AC2-A0A7-22633E8CCDF4}" destId="{2EC19A1D-C417-4DC0-B415-87A9B02C22E3}" srcOrd="1" destOrd="0" presId="urn:microsoft.com/office/officeart/2005/8/layout/cycle7"/>
    <dgm:cxn modelId="{B6BBABDA-200B-4519-8BE0-ACAD71CAB14B}" type="presOf" srcId="{8383E05B-B7CD-4C0C-8369-CA3727CF4069}" destId="{10933D2A-03AB-475C-9670-CD94658BD134}" srcOrd="0" destOrd="0" presId="urn:microsoft.com/office/officeart/2005/8/layout/cycle7"/>
    <dgm:cxn modelId="{934CCBE5-3157-48B6-AA9D-D635A6561A7E}" type="presOf" srcId="{5769E69F-44D9-48FE-94A9-24C9A5A6260B}" destId="{7580C2D7-045E-42CD-8E42-95F6893E23D7}" srcOrd="0" destOrd="0" presId="urn:microsoft.com/office/officeart/2005/8/layout/cycle7"/>
    <dgm:cxn modelId="{D2D17BE6-8BB0-4049-8046-2081BB0C4A8D}" type="presOf" srcId="{B1A6AC92-972A-47F7-BD40-1A95850CCFD4}" destId="{D3FAAEE2-9A4B-47AF-BB1E-326D3162F1A7}" srcOrd="0" destOrd="0" presId="urn:microsoft.com/office/officeart/2005/8/layout/cycle7"/>
    <dgm:cxn modelId="{44FB63EB-8EA5-4489-ACA5-09A8B31D914E}" type="presParOf" srcId="{10933D2A-03AB-475C-9670-CD94658BD134}" destId="{6400A591-D7A2-4A0C-BCC6-8BE6F29B381D}" srcOrd="0" destOrd="0" presId="urn:microsoft.com/office/officeart/2005/8/layout/cycle7"/>
    <dgm:cxn modelId="{20ED79B6-DC44-4949-AD33-AC92142EB003}" type="presParOf" srcId="{10933D2A-03AB-475C-9670-CD94658BD134}" destId="{D3FAAEE2-9A4B-47AF-BB1E-326D3162F1A7}" srcOrd="1" destOrd="0" presId="urn:microsoft.com/office/officeart/2005/8/layout/cycle7"/>
    <dgm:cxn modelId="{06D6B8A4-3E8F-4DBB-B376-0376D9833C31}" type="presParOf" srcId="{D3FAAEE2-9A4B-47AF-BB1E-326D3162F1A7}" destId="{C8826549-BF79-44B8-A71B-16960EDD4B14}" srcOrd="0" destOrd="0" presId="urn:microsoft.com/office/officeart/2005/8/layout/cycle7"/>
    <dgm:cxn modelId="{6C0D5890-20C8-4084-BFA2-BB865EE5DFBF}" type="presParOf" srcId="{10933D2A-03AB-475C-9670-CD94658BD134}" destId="{03A0B7E4-D8E0-48A0-BD7D-25F19FB652A3}" srcOrd="2" destOrd="0" presId="urn:microsoft.com/office/officeart/2005/8/layout/cycle7"/>
    <dgm:cxn modelId="{A9C5D5A5-CF72-4699-B247-0E2D6A60FC8A}" type="presParOf" srcId="{10933D2A-03AB-475C-9670-CD94658BD134}" destId="{88226CBD-6AE9-4756-A139-54F314C2870F}" srcOrd="3" destOrd="0" presId="urn:microsoft.com/office/officeart/2005/8/layout/cycle7"/>
    <dgm:cxn modelId="{6302920C-5467-444C-900A-FB2A46C46235}" type="presParOf" srcId="{88226CBD-6AE9-4756-A139-54F314C2870F}" destId="{77101C6D-0F4E-4DD7-BC4E-095998FA4784}" srcOrd="0" destOrd="0" presId="urn:microsoft.com/office/officeart/2005/8/layout/cycle7"/>
    <dgm:cxn modelId="{310EB04D-BA88-4306-884D-49072EDE1AF9}" type="presParOf" srcId="{10933D2A-03AB-475C-9670-CD94658BD134}" destId="{7580C2D7-045E-42CD-8E42-95F6893E23D7}" srcOrd="4" destOrd="0" presId="urn:microsoft.com/office/officeart/2005/8/layout/cycle7"/>
    <dgm:cxn modelId="{82B8E7FF-C111-4C0E-BD06-305872339C6C}" type="presParOf" srcId="{10933D2A-03AB-475C-9670-CD94658BD134}" destId="{08923A3E-A1F0-4D30-A306-3B0CC3E5B9A7}" srcOrd="5" destOrd="0" presId="urn:microsoft.com/office/officeart/2005/8/layout/cycle7"/>
    <dgm:cxn modelId="{EF34D90E-37A6-4FB5-ADBD-A3FC89B43D8E}" type="presParOf" srcId="{08923A3E-A1F0-4D30-A306-3B0CC3E5B9A7}" destId="{2EC19A1D-C417-4DC0-B415-87A9B02C22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D26728-100E-4FF0-8048-88D0F499D2A6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6CE9953-E2CE-4D0B-AD99-3B410564F56B}">
      <dgm:prSet phldrT="[Text]" custT="1"/>
      <dgm:spPr/>
      <dgm:t>
        <a:bodyPr/>
        <a:lstStyle/>
        <a:p>
          <a:r>
            <a:rPr lang="th-TH" sz="2100" b="1" dirty="0">
              <a:latin typeface="Angsana New" panose="02020603050405020304" pitchFamily="18" charset="-34"/>
              <a:cs typeface="Angsana New" panose="02020603050405020304" pitchFamily="18" charset="-34"/>
            </a:rPr>
            <a:t>1) ปัญหาที่มีโครงสร้างชัดเจนแน่นอน (</a:t>
          </a:r>
          <a:r>
            <a:rPr lang="en-US" sz="2100" b="1" dirty="0">
              <a:latin typeface="Angsana New" panose="02020603050405020304" pitchFamily="18" charset="-34"/>
              <a:cs typeface="Angsana New" panose="02020603050405020304" pitchFamily="18" charset="-34"/>
            </a:rPr>
            <a:t>Well-Structured Problem)</a:t>
          </a:r>
          <a:endParaRPr lang="th-TH" sz="21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332C7F0-E1D6-4483-A49B-1120901B8859}" type="parTrans" cxnId="{0E71D60F-1309-4A09-8B11-19CBC7AC6FB3}">
      <dgm:prSet/>
      <dgm:spPr/>
      <dgm:t>
        <a:bodyPr/>
        <a:lstStyle/>
        <a:p>
          <a:endParaRPr lang="th-TH"/>
        </a:p>
      </dgm:t>
    </dgm:pt>
    <dgm:pt modelId="{C81A98D4-7982-4FAE-B16D-BEFF8FD8C578}" type="sibTrans" cxnId="{0E71D60F-1309-4A09-8B11-19CBC7AC6FB3}">
      <dgm:prSet/>
      <dgm:spPr/>
      <dgm:t>
        <a:bodyPr/>
        <a:lstStyle/>
        <a:p>
          <a:endParaRPr lang="th-TH"/>
        </a:p>
      </dgm:t>
    </dgm:pt>
    <dgm:pt modelId="{496D3D86-2F47-4A2A-9884-C9305B5CC3C3}">
      <dgm:prSet phldrT="[Text]"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2) ปัญหาที่มีโครงสร้างไม่ชัดเจน (</a:t>
          </a:r>
          <a:r>
            <a:rPr lang="en-US" b="1" dirty="0">
              <a:latin typeface="Angsana New" panose="02020603050405020304" pitchFamily="18" charset="-34"/>
              <a:cs typeface="Angsana New" panose="02020603050405020304" pitchFamily="18" charset="-34"/>
            </a:rPr>
            <a:t>ill or non-Structured Problem)</a:t>
          </a:r>
          <a:endParaRPr lang="th-TH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2BE49A1-4BF5-4F80-845F-3366BBB090F9}" type="parTrans" cxnId="{7DC98CA4-4AC7-418D-9B89-988095DADAA9}">
      <dgm:prSet/>
      <dgm:spPr/>
      <dgm:t>
        <a:bodyPr/>
        <a:lstStyle/>
        <a:p>
          <a:endParaRPr lang="th-TH"/>
        </a:p>
      </dgm:t>
    </dgm:pt>
    <dgm:pt modelId="{4EC7A1F2-34B0-4E4F-B806-9C3435D1AB7F}" type="sibTrans" cxnId="{7DC98CA4-4AC7-418D-9B89-988095DADAA9}">
      <dgm:prSet/>
      <dgm:spPr/>
      <dgm:t>
        <a:bodyPr/>
        <a:lstStyle/>
        <a:p>
          <a:endParaRPr lang="th-TH"/>
        </a:p>
      </dgm:t>
    </dgm:pt>
    <dgm:pt modelId="{DE58DB12-DADE-44B9-8021-33CD48324BAA}">
      <dgm:prSet phldrT="[Text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3) ปัญหาที่มีโครงสร้างปานกลาง (</a:t>
          </a:r>
          <a:r>
            <a:rPr lang="en-US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Moderately-Structured Problem)</a:t>
          </a:r>
          <a:endParaRPr lang="th-TH" sz="20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24756E9-8CED-4412-A0AE-37DAF46B2733}" type="parTrans" cxnId="{E2311F09-15A5-4138-895C-79449D8D4847}">
      <dgm:prSet/>
      <dgm:spPr/>
      <dgm:t>
        <a:bodyPr/>
        <a:lstStyle/>
        <a:p>
          <a:endParaRPr lang="th-TH"/>
        </a:p>
      </dgm:t>
    </dgm:pt>
    <dgm:pt modelId="{50884D94-E274-4D5B-AB92-DB467F22637C}" type="sibTrans" cxnId="{E2311F09-15A5-4138-895C-79449D8D4847}">
      <dgm:prSet/>
      <dgm:spPr/>
      <dgm:t>
        <a:bodyPr/>
        <a:lstStyle/>
        <a:p>
          <a:endParaRPr lang="th-TH"/>
        </a:p>
      </dgm:t>
    </dgm:pt>
    <dgm:pt modelId="{24A5A891-198C-46A5-A50F-043C13C1C2F3}" type="pres">
      <dgm:prSet presAssocID="{94D26728-100E-4FF0-8048-88D0F499D2A6}" presName="compositeShape" presStyleCnt="0">
        <dgm:presLayoutVars>
          <dgm:chMax val="7"/>
          <dgm:dir/>
          <dgm:resizeHandles val="exact"/>
        </dgm:presLayoutVars>
      </dgm:prSet>
      <dgm:spPr/>
    </dgm:pt>
    <dgm:pt modelId="{F84908A9-030F-4605-93CE-467FBCB2E796}" type="pres">
      <dgm:prSet presAssocID="{94D26728-100E-4FF0-8048-88D0F499D2A6}" presName="wedge1" presStyleLbl="node1" presStyleIdx="0" presStyleCnt="3"/>
      <dgm:spPr/>
    </dgm:pt>
    <dgm:pt modelId="{6FDD46CF-945E-4806-86B3-5DFBBC008BD3}" type="pres">
      <dgm:prSet presAssocID="{94D26728-100E-4FF0-8048-88D0F499D2A6}" presName="dummy1a" presStyleCnt="0"/>
      <dgm:spPr/>
    </dgm:pt>
    <dgm:pt modelId="{0F0BDF8F-7C3E-4DE9-A083-72C824FF112B}" type="pres">
      <dgm:prSet presAssocID="{94D26728-100E-4FF0-8048-88D0F499D2A6}" presName="dummy1b" presStyleCnt="0"/>
      <dgm:spPr/>
    </dgm:pt>
    <dgm:pt modelId="{86230FFF-494B-43AE-AE5E-532DCA89A798}" type="pres">
      <dgm:prSet presAssocID="{94D26728-100E-4FF0-8048-88D0F499D2A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A5C790B-5F5C-4948-BC4A-81ED35FABEC6}" type="pres">
      <dgm:prSet presAssocID="{94D26728-100E-4FF0-8048-88D0F499D2A6}" presName="wedge2" presStyleLbl="node1" presStyleIdx="1" presStyleCnt="3"/>
      <dgm:spPr/>
    </dgm:pt>
    <dgm:pt modelId="{99B01F32-2121-4147-B1A9-3071652CA889}" type="pres">
      <dgm:prSet presAssocID="{94D26728-100E-4FF0-8048-88D0F499D2A6}" presName="dummy2a" presStyleCnt="0"/>
      <dgm:spPr/>
    </dgm:pt>
    <dgm:pt modelId="{E0554CB8-DF40-4B06-9536-A8AB8C5AF80C}" type="pres">
      <dgm:prSet presAssocID="{94D26728-100E-4FF0-8048-88D0F499D2A6}" presName="dummy2b" presStyleCnt="0"/>
      <dgm:spPr/>
    </dgm:pt>
    <dgm:pt modelId="{8BC3D531-8A16-48A5-9DFF-015E66186BC1}" type="pres">
      <dgm:prSet presAssocID="{94D26728-100E-4FF0-8048-88D0F499D2A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E6C0B10-20E5-48D7-8997-F79B9AE505FA}" type="pres">
      <dgm:prSet presAssocID="{94D26728-100E-4FF0-8048-88D0F499D2A6}" presName="wedge3" presStyleLbl="node1" presStyleIdx="2" presStyleCnt="3"/>
      <dgm:spPr/>
    </dgm:pt>
    <dgm:pt modelId="{B4C2038C-C8F1-44D8-A23B-FC83CB661BBC}" type="pres">
      <dgm:prSet presAssocID="{94D26728-100E-4FF0-8048-88D0F499D2A6}" presName="dummy3a" presStyleCnt="0"/>
      <dgm:spPr/>
    </dgm:pt>
    <dgm:pt modelId="{67880EA2-9CF2-4ED2-8326-92C5F21D311E}" type="pres">
      <dgm:prSet presAssocID="{94D26728-100E-4FF0-8048-88D0F499D2A6}" presName="dummy3b" presStyleCnt="0"/>
      <dgm:spPr/>
    </dgm:pt>
    <dgm:pt modelId="{101F769A-A1D0-4F53-9E7F-1FFB0D02EA0B}" type="pres">
      <dgm:prSet presAssocID="{94D26728-100E-4FF0-8048-88D0F499D2A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B62AC7C-A34F-4C9D-852C-6F8FB56B2C37}" type="pres">
      <dgm:prSet presAssocID="{C81A98D4-7982-4FAE-B16D-BEFF8FD8C578}" presName="arrowWedge1" presStyleLbl="fgSibTrans2D1" presStyleIdx="0" presStyleCnt="3"/>
      <dgm:spPr/>
    </dgm:pt>
    <dgm:pt modelId="{37029829-4A28-461B-89B5-B5EF0C69D66D}" type="pres">
      <dgm:prSet presAssocID="{4EC7A1F2-34B0-4E4F-B806-9C3435D1AB7F}" presName="arrowWedge2" presStyleLbl="fgSibTrans2D1" presStyleIdx="1" presStyleCnt="3"/>
      <dgm:spPr/>
    </dgm:pt>
    <dgm:pt modelId="{61E11897-633D-40DA-B0C5-C519F859D54B}" type="pres">
      <dgm:prSet presAssocID="{50884D94-E274-4D5B-AB92-DB467F22637C}" presName="arrowWedge3" presStyleLbl="fgSibTrans2D1" presStyleIdx="2" presStyleCnt="3"/>
      <dgm:spPr/>
    </dgm:pt>
  </dgm:ptLst>
  <dgm:cxnLst>
    <dgm:cxn modelId="{E2311F09-15A5-4138-895C-79449D8D4847}" srcId="{94D26728-100E-4FF0-8048-88D0F499D2A6}" destId="{DE58DB12-DADE-44B9-8021-33CD48324BAA}" srcOrd="2" destOrd="0" parTransId="{724756E9-8CED-4412-A0AE-37DAF46B2733}" sibTransId="{50884D94-E274-4D5B-AB92-DB467F22637C}"/>
    <dgm:cxn modelId="{98533B0C-7140-4749-AD6E-899F2222BAF3}" type="presOf" srcId="{DE58DB12-DADE-44B9-8021-33CD48324BAA}" destId="{DE6C0B10-20E5-48D7-8997-F79B9AE505FA}" srcOrd="0" destOrd="0" presId="urn:microsoft.com/office/officeart/2005/8/layout/cycle8"/>
    <dgm:cxn modelId="{0E71D60F-1309-4A09-8B11-19CBC7AC6FB3}" srcId="{94D26728-100E-4FF0-8048-88D0F499D2A6}" destId="{F6CE9953-E2CE-4D0B-AD99-3B410564F56B}" srcOrd="0" destOrd="0" parTransId="{F332C7F0-E1D6-4483-A49B-1120901B8859}" sibTransId="{C81A98D4-7982-4FAE-B16D-BEFF8FD8C578}"/>
    <dgm:cxn modelId="{FC15512A-202F-4DE3-AF66-1F098B43F29A}" type="presOf" srcId="{496D3D86-2F47-4A2A-9884-C9305B5CC3C3}" destId="{AA5C790B-5F5C-4948-BC4A-81ED35FABEC6}" srcOrd="0" destOrd="0" presId="urn:microsoft.com/office/officeart/2005/8/layout/cycle8"/>
    <dgm:cxn modelId="{AD5F2233-6D88-4B3F-8270-5397015F7938}" type="presOf" srcId="{F6CE9953-E2CE-4D0B-AD99-3B410564F56B}" destId="{F84908A9-030F-4605-93CE-467FBCB2E796}" srcOrd="0" destOrd="0" presId="urn:microsoft.com/office/officeart/2005/8/layout/cycle8"/>
    <dgm:cxn modelId="{DEDA2048-83EA-43F1-AA96-137CC4575A6B}" type="presOf" srcId="{496D3D86-2F47-4A2A-9884-C9305B5CC3C3}" destId="{8BC3D531-8A16-48A5-9DFF-015E66186BC1}" srcOrd="1" destOrd="0" presId="urn:microsoft.com/office/officeart/2005/8/layout/cycle8"/>
    <dgm:cxn modelId="{66BCF16C-231E-4160-ABA5-1DF9DFAA1D18}" type="presOf" srcId="{F6CE9953-E2CE-4D0B-AD99-3B410564F56B}" destId="{86230FFF-494B-43AE-AE5E-532DCA89A798}" srcOrd="1" destOrd="0" presId="urn:microsoft.com/office/officeart/2005/8/layout/cycle8"/>
    <dgm:cxn modelId="{7F26EC4F-E614-422B-94B2-5E6648010EBD}" type="presOf" srcId="{DE58DB12-DADE-44B9-8021-33CD48324BAA}" destId="{101F769A-A1D0-4F53-9E7F-1FFB0D02EA0B}" srcOrd="1" destOrd="0" presId="urn:microsoft.com/office/officeart/2005/8/layout/cycle8"/>
    <dgm:cxn modelId="{7DC98CA4-4AC7-418D-9B89-988095DADAA9}" srcId="{94D26728-100E-4FF0-8048-88D0F499D2A6}" destId="{496D3D86-2F47-4A2A-9884-C9305B5CC3C3}" srcOrd="1" destOrd="0" parTransId="{22BE49A1-4BF5-4F80-845F-3366BBB090F9}" sibTransId="{4EC7A1F2-34B0-4E4F-B806-9C3435D1AB7F}"/>
    <dgm:cxn modelId="{39AA0FE5-4ED5-4BA9-ACC6-8490AFCE33D6}" type="presOf" srcId="{94D26728-100E-4FF0-8048-88D0F499D2A6}" destId="{24A5A891-198C-46A5-A50F-043C13C1C2F3}" srcOrd="0" destOrd="0" presId="urn:microsoft.com/office/officeart/2005/8/layout/cycle8"/>
    <dgm:cxn modelId="{8BEE1E4C-2522-4F84-9D8B-31E376FEDF33}" type="presParOf" srcId="{24A5A891-198C-46A5-A50F-043C13C1C2F3}" destId="{F84908A9-030F-4605-93CE-467FBCB2E796}" srcOrd="0" destOrd="0" presId="urn:microsoft.com/office/officeart/2005/8/layout/cycle8"/>
    <dgm:cxn modelId="{31A457C1-1BB8-4CA9-A34A-E723BEF14820}" type="presParOf" srcId="{24A5A891-198C-46A5-A50F-043C13C1C2F3}" destId="{6FDD46CF-945E-4806-86B3-5DFBBC008BD3}" srcOrd="1" destOrd="0" presId="urn:microsoft.com/office/officeart/2005/8/layout/cycle8"/>
    <dgm:cxn modelId="{E1682D98-C9BA-40CB-976D-9D9A264EE927}" type="presParOf" srcId="{24A5A891-198C-46A5-A50F-043C13C1C2F3}" destId="{0F0BDF8F-7C3E-4DE9-A083-72C824FF112B}" srcOrd="2" destOrd="0" presId="urn:microsoft.com/office/officeart/2005/8/layout/cycle8"/>
    <dgm:cxn modelId="{9A633C02-A219-4C20-B041-563411A11C56}" type="presParOf" srcId="{24A5A891-198C-46A5-A50F-043C13C1C2F3}" destId="{86230FFF-494B-43AE-AE5E-532DCA89A798}" srcOrd="3" destOrd="0" presId="urn:microsoft.com/office/officeart/2005/8/layout/cycle8"/>
    <dgm:cxn modelId="{F24359EB-E676-4E50-A12E-4CC3613CFD69}" type="presParOf" srcId="{24A5A891-198C-46A5-A50F-043C13C1C2F3}" destId="{AA5C790B-5F5C-4948-BC4A-81ED35FABEC6}" srcOrd="4" destOrd="0" presId="urn:microsoft.com/office/officeart/2005/8/layout/cycle8"/>
    <dgm:cxn modelId="{BC2EA555-3DE4-494A-A1BC-045F3FBD7F16}" type="presParOf" srcId="{24A5A891-198C-46A5-A50F-043C13C1C2F3}" destId="{99B01F32-2121-4147-B1A9-3071652CA889}" srcOrd="5" destOrd="0" presId="urn:microsoft.com/office/officeart/2005/8/layout/cycle8"/>
    <dgm:cxn modelId="{7F537D0D-4EFA-457D-8FF3-7781144E3C6B}" type="presParOf" srcId="{24A5A891-198C-46A5-A50F-043C13C1C2F3}" destId="{E0554CB8-DF40-4B06-9536-A8AB8C5AF80C}" srcOrd="6" destOrd="0" presId="urn:microsoft.com/office/officeart/2005/8/layout/cycle8"/>
    <dgm:cxn modelId="{FE64C58A-C046-4C95-BC9A-8EAB93D3074A}" type="presParOf" srcId="{24A5A891-198C-46A5-A50F-043C13C1C2F3}" destId="{8BC3D531-8A16-48A5-9DFF-015E66186BC1}" srcOrd="7" destOrd="0" presId="urn:microsoft.com/office/officeart/2005/8/layout/cycle8"/>
    <dgm:cxn modelId="{0E33FE0A-EA2B-4361-83C4-A749BDF0DD4D}" type="presParOf" srcId="{24A5A891-198C-46A5-A50F-043C13C1C2F3}" destId="{DE6C0B10-20E5-48D7-8997-F79B9AE505FA}" srcOrd="8" destOrd="0" presId="urn:microsoft.com/office/officeart/2005/8/layout/cycle8"/>
    <dgm:cxn modelId="{8052F1F4-2686-40A7-9A76-CB8375EF9944}" type="presParOf" srcId="{24A5A891-198C-46A5-A50F-043C13C1C2F3}" destId="{B4C2038C-C8F1-44D8-A23B-FC83CB661BBC}" srcOrd="9" destOrd="0" presId="urn:microsoft.com/office/officeart/2005/8/layout/cycle8"/>
    <dgm:cxn modelId="{497ED107-2823-4537-99DD-D8CE15C1DD57}" type="presParOf" srcId="{24A5A891-198C-46A5-A50F-043C13C1C2F3}" destId="{67880EA2-9CF2-4ED2-8326-92C5F21D311E}" srcOrd="10" destOrd="0" presId="urn:microsoft.com/office/officeart/2005/8/layout/cycle8"/>
    <dgm:cxn modelId="{305EDFBB-945D-441D-AD26-E5277FCFFAC2}" type="presParOf" srcId="{24A5A891-198C-46A5-A50F-043C13C1C2F3}" destId="{101F769A-A1D0-4F53-9E7F-1FFB0D02EA0B}" srcOrd="11" destOrd="0" presId="urn:microsoft.com/office/officeart/2005/8/layout/cycle8"/>
    <dgm:cxn modelId="{71FE59D4-8897-4913-B2B7-44A306EA0132}" type="presParOf" srcId="{24A5A891-198C-46A5-A50F-043C13C1C2F3}" destId="{5B62AC7C-A34F-4C9D-852C-6F8FB56B2C37}" srcOrd="12" destOrd="0" presId="urn:microsoft.com/office/officeart/2005/8/layout/cycle8"/>
    <dgm:cxn modelId="{35FF2E1E-41FE-4B85-BA00-050E042CA4A5}" type="presParOf" srcId="{24A5A891-198C-46A5-A50F-043C13C1C2F3}" destId="{37029829-4A28-461B-89B5-B5EF0C69D66D}" srcOrd="13" destOrd="0" presId="urn:microsoft.com/office/officeart/2005/8/layout/cycle8"/>
    <dgm:cxn modelId="{E8C72EE4-8C0B-42AF-9643-1FBD4A339E55}" type="presParOf" srcId="{24A5A891-198C-46A5-A50F-043C13C1C2F3}" destId="{61E11897-633D-40DA-B0C5-C519F859D54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3F1038B-7DDA-4654-9D0A-C91D9D803E9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C6249E3A-FAD8-44C7-B72E-ABBCD0388594}">
      <dgm:prSet phldrT="[Text]"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การคัดเลือกข้อเสนอนโยบาย</a:t>
          </a:r>
        </a:p>
      </dgm:t>
    </dgm:pt>
    <dgm:pt modelId="{550D7EB7-3182-4068-BBEC-7982447B2479}" type="parTrans" cxnId="{939FEB0B-9498-457B-99BE-FCC0DC07E935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13EC297-7C85-421F-81DF-920CF46DD593}" type="sibTrans" cxnId="{939FEB0B-9498-457B-99BE-FCC0DC07E935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8ADA4FF-2046-423B-8C26-B0CDA4418E75}">
      <dgm:prSet phldrT="[Text]"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การสร้างเสียงสนับสนุนทางการเมือง</a:t>
          </a:r>
        </a:p>
      </dgm:t>
    </dgm:pt>
    <dgm:pt modelId="{7812E047-23FA-4511-8D44-A6796EDD2304}" type="parTrans" cxnId="{B2B5371C-4D75-4822-9B6D-044DFBF85B66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E6B0D4F-8616-4465-91C3-82A3C90A71C2}" type="sibTrans" cxnId="{B2B5371C-4D75-4822-9B6D-044DFBF85B66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DE05B14-CA7E-4CAC-BDE8-DA38AED9BBB6}">
      <dgm:prSet phldrT="[Text]"/>
      <dgm:spPr/>
      <dgm:t>
        <a:bodyPr/>
        <a:lstStyle/>
        <a:p>
          <a:r>
            <a:rPr lang="th-TH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การประกาศใช้นโยบายสาธารณะ</a:t>
          </a:r>
        </a:p>
      </dgm:t>
    </dgm:pt>
    <dgm:pt modelId="{7C59FEA3-0A91-45B8-A889-7CADE7D2B10D}" type="parTrans" cxnId="{F2246516-1698-49FB-8B15-230293CFBDCA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75A9986-112C-46CB-8D34-67D62C8D6227}" type="sibTrans" cxnId="{F2246516-1698-49FB-8B15-230293CFBDCA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F5A6896-1183-4F98-918B-26689FC2C06A}" type="pres">
      <dgm:prSet presAssocID="{F3F1038B-7DDA-4654-9D0A-C91D9D803E93}" presName="CompostProcess" presStyleCnt="0">
        <dgm:presLayoutVars>
          <dgm:dir/>
          <dgm:resizeHandles val="exact"/>
        </dgm:presLayoutVars>
      </dgm:prSet>
      <dgm:spPr/>
    </dgm:pt>
    <dgm:pt modelId="{E32308F0-A778-4012-BCED-BC5148779BAB}" type="pres">
      <dgm:prSet presAssocID="{F3F1038B-7DDA-4654-9D0A-C91D9D803E93}" presName="arrow" presStyleLbl="bgShp" presStyleIdx="0" presStyleCnt="1"/>
      <dgm:spPr/>
    </dgm:pt>
    <dgm:pt modelId="{92CF7598-C323-49F8-8120-DF88F40B4069}" type="pres">
      <dgm:prSet presAssocID="{F3F1038B-7DDA-4654-9D0A-C91D9D803E93}" presName="linearProcess" presStyleCnt="0"/>
      <dgm:spPr/>
    </dgm:pt>
    <dgm:pt modelId="{FB829744-AA85-4440-ACC9-AB640DF24A62}" type="pres">
      <dgm:prSet presAssocID="{C6249E3A-FAD8-44C7-B72E-ABBCD0388594}" presName="textNode" presStyleLbl="node1" presStyleIdx="0" presStyleCnt="3">
        <dgm:presLayoutVars>
          <dgm:bulletEnabled val="1"/>
        </dgm:presLayoutVars>
      </dgm:prSet>
      <dgm:spPr/>
    </dgm:pt>
    <dgm:pt modelId="{9AFFE8E2-EEBC-4AE9-ACA8-13EA828C3DE8}" type="pres">
      <dgm:prSet presAssocID="{713EC297-7C85-421F-81DF-920CF46DD593}" presName="sibTrans" presStyleCnt="0"/>
      <dgm:spPr/>
    </dgm:pt>
    <dgm:pt modelId="{1C2D18C2-909C-462A-BF35-87E0D0CACC82}" type="pres">
      <dgm:prSet presAssocID="{28ADA4FF-2046-423B-8C26-B0CDA4418E75}" presName="textNode" presStyleLbl="node1" presStyleIdx="1" presStyleCnt="3">
        <dgm:presLayoutVars>
          <dgm:bulletEnabled val="1"/>
        </dgm:presLayoutVars>
      </dgm:prSet>
      <dgm:spPr/>
    </dgm:pt>
    <dgm:pt modelId="{15D5FF08-95F7-4627-961E-6DA72F35F2BD}" type="pres">
      <dgm:prSet presAssocID="{7E6B0D4F-8616-4465-91C3-82A3C90A71C2}" presName="sibTrans" presStyleCnt="0"/>
      <dgm:spPr/>
    </dgm:pt>
    <dgm:pt modelId="{64EB9AA8-0444-45EC-A106-AF1F2F014E83}" type="pres">
      <dgm:prSet presAssocID="{8DE05B14-CA7E-4CAC-BDE8-DA38AED9BBB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D85E702-1D62-4DDA-98C1-CC2AF80B32B5}" type="presOf" srcId="{C6249E3A-FAD8-44C7-B72E-ABBCD0388594}" destId="{FB829744-AA85-4440-ACC9-AB640DF24A62}" srcOrd="0" destOrd="0" presId="urn:microsoft.com/office/officeart/2005/8/layout/hProcess9"/>
    <dgm:cxn modelId="{939FEB0B-9498-457B-99BE-FCC0DC07E935}" srcId="{F3F1038B-7DDA-4654-9D0A-C91D9D803E93}" destId="{C6249E3A-FAD8-44C7-B72E-ABBCD0388594}" srcOrd="0" destOrd="0" parTransId="{550D7EB7-3182-4068-BBEC-7982447B2479}" sibTransId="{713EC297-7C85-421F-81DF-920CF46DD593}"/>
    <dgm:cxn modelId="{F2246516-1698-49FB-8B15-230293CFBDCA}" srcId="{F3F1038B-7DDA-4654-9D0A-C91D9D803E93}" destId="{8DE05B14-CA7E-4CAC-BDE8-DA38AED9BBB6}" srcOrd="2" destOrd="0" parTransId="{7C59FEA3-0A91-45B8-A889-7CADE7D2B10D}" sibTransId="{F75A9986-112C-46CB-8D34-67D62C8D6227}"/>
    <dgm:cxn modelId="{B2B5371C-4D75-4822-9B6D-044DFBF85B66}" srcId="{F3F1038B-7DDA-4654-9D0A-C91D9D803E93}" destId="{28ADA4FF-2046-423B-8C26-B0CDA4418E75}" srcOrd="1" destOrd="0" parTransId="{7812E047-23FA-4511-8D44-A6796EDD2304}" sibTransId="{7E6B0D4F-8616-4465-91C3-82A3C90A71C2}"/>
    <dgm:cxn modelId="{5F58EB2F-DD19-4FF8-AD31-EE47E46E13CE}" type="presOf" srcId="{8DE05B14-CA7E-4CAC-BDE8-DA38AED9BBB6}" destId="{64EB9AA8-0444-45EC-A106-AF1F2F014E83}" srcOrd="0" destOrd="0" presId="urn:microsoft.com/office/officeart/2005/8/layout/hProcess9"/>
    <dgm:cxn modelId="{4E08A4B9-0D6F-40B4-BAA2-99C9D1FD2CF2}" type="presOf" srcId="{28ADA4FF-2046-423B-8C26-B0CDA4418E75}" destId="{1C2D18C2-909C-462A-BF35-87E0D0CACC82}" srcOrd="0" destOrd="0" presId="urn:microsoft.com/office/officeart/2005/8/layout/hProcess9"/>
    <dgm:cxn modelId="{271098C4-8FF1-4079-81D6-5D6F96422E90}" type="presOf" srcId="{F3F1038B-7DDA-4654-9D0A-C91D9D803E93}" destId="{DF5A6896-1183-4F98-918B-26689FC2C06A}" srcOrd="0" destOrd="0" presId="urn:microsoft.com/office/officeart/2005/8/layout/hProcess9"/>
    <dgm:cxn modelId="{46C0C0D1-74A8-42EE-8887-7D971AFD53F5}" type="presParOf" srcId="{DF5A6896-1183-4F98-918B-26689FC2C06A}" destId="{E32308F0-A778-4012-BCED-BC5148779BAB}" srcOrd="0" destOrd="0" presId="urn:microsoft.com/office/officeart/2005/8/layout/hProcess9"/>
    <dgm:cxn modelId="{A2E8FA62-F60B-45A0-985A-D090D2764100}" type="presParOf" srcId="{DF5A6896-1183-4F98-918B-26689FC2C06A}" destId="{92CF7598-C323-49F8-8120-DF88F40B4069}" srcOrd="1" destOrd="0" presId="urn:microsoft.com/office/officeart/2005/8/layout/hProcess9"/>
    <dgm:cxn modelId="{7959C620-AED6-413F-A0EF-A2D3417475A3}" type="presParOf" srcId="{92CF7598-C323-49F8-8120-DF88F40B4069}" destId="{FB829744-AA85-4440-ACC9-AB640DF24A62}" srcOrd="0" destOrd="0" presId="urn:microsoft.com/office/officeart/2005/8/layout/hProcess9"/>
    <dgm:cxn modelId="{B235F72F-4232-4CED-BAF7-DE21F6F86223}" type="presParOf" srcId="{92CF7598-C323-49F8-8120-DF88F40B4069}" destId="{9AFFE8E2-EEBC-4AE9-ACA8-13EA828C3DE8}" srcOrd="1" destOrd="0" presId="urn:microsoft.com/office/officeart/2005/8/layout/hProcess9"/>
    <dgm:cxn modelId="{5FD74BA1-BA45-4486-B2CD-7289CFA97B8A}" type="presParOf" srcId="{92CF7598-C323-49F8-8120-DF88F40B4069}" destId="{1C2D18C2-909C-462A-BF35-87E0D0CACC82}" srcOrd="2" destOrd="0" presId="urn:microsoft.com/office/officeart/2005/8/layout/hProcess9"/>
    <dgm:cxn modelId="{2F8D1B45-FC2C-4960-BB07-62C10BBDC0F4}" type="presParOf" srcId="{92CF7598-C323-49F8-8120-DF88F40B4069}" destId="{15D5FF08-95F7-4627-961E-6DA72F35F2BD}" srcOrd="3" destOrd="0" presId="urn:microsoft.com/office/officeart/2005/8/layout/hProcess9"/>
    <dgm:cxn modelId="{8777E546-F423-4B44-BB72-F98C62F30D68}" type="presParOf" srcId="{92CF7598-C323-49F8-8120-DF88F40B4069}" destId="{64EB9AA8-0444-45EC-A106-AF1F2F014E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E7062-6750-4D5D-B3A5-39C43D0ACCD5}" type="doc">
      <dgm:prSet loTypeId="urn:microsoft.com/office/officeart/2005/8/layout/venn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9B6BBF3C-D536-43B5-925C-B3E326AAFA3D}">
      <dgm:prSet phldrT="[Text]" custT="1"/>
      <dgm:spPr/>
      <dgm:t>
        <a:bodyPr/>
        <a:lstStyle/>
        <a:p>
          <a:r>
            <a:rPr lang="th-TH" sz="3600" b="1" dirty="0">
              <a:latin typeface="Angsana New" panose="02020603050405020304" pitchFamily="18" charset="-34"/>
              <a:cs typeface="Angsana New" panose="02020603050405020304" pitchFamily="18" charset="-34"/>
            </a:rPr>
            <a:t>รัฐบาล</a:t>
          </a:r>
        </a:p>
      </dgm:t>
    </dgm:pt>
    <dgm:pt modelId="{DF98F0E4-44C5-4661-9DFE-0EED908B8200}" type="parTrans" cxnId="{667D4031-3EFB-49DF-A225-B15AA59453B3}">
      <dgm:prSet/>
      <dgm:spPr/>
      <dgm:t>
        <a:bodyPr/>
        <a:lstStyle/>
        <a:p>
          <a:endParaRPr lang="th-TH" sz="36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3C4F171-9289-47DB-B7ED-A1EA5452A7BF}" type="sibTrans" cxnId="{667D4031-3EFB-49DF-A225-B15AA59453B3}">
      <dgm:prSet/>
      <dgm:spPr/>
      <dgm:t>
        <a:bodyPr/>
        <a:lstStyle/>
        <a:p>
          <a:endParaRPr lang="th-TH" sz="36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CD0DDA0-2CC5-46E4-8157-D91DCDFDD604}">
      <dgm:prSet phldrT="[Text]" custT="1"/>
      <dgm:spPr/>
      <dgm:t>
        <a:bodyPr/>
        <a:lstStyle/>
        <a:p>
          <a:r>
            <a:rPr lang="th-TH" sz="3600" b="1" dirty="0">
              <a:latin typeface="Angsana New" panose="02020603050405020304" pitchFamily="18" charset="-34"/>
              <a:cs typeface="Angsana New" panose="02020603050405020304" pitchFamily="18" charset="-34"/>
            </a:rPr>
            <a:t>ข้าราชการ</a:t>
          </a:r>
        </a:p>
      </dgm:t>
    </dgm:pt>
    <dgm:pt modelId="{93D0BE31-B415-4FB3-8685-E8D3D2679F9E}" type="parTrans" cxnId="{570E2F3C-BB01-4EF2-B0C9-3274DF68F109}">
      <dgm:prSet/>
      <dgm:spPr/>
      <dgm:t>
        <a:bodyPr/>
        <a:lstStyle/>
        <a:p>
          <a:endParaRPr lang="th-TH" sz="36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8D9DD1C-FCBB-4EEB-BFF6-778B27EC26B9}" type="sibTrans" cxnId="{570E2F3C-BB01-4EF2-B0C9-3274DF68F109}">
      <dgm:prSet/>
      <dgm:spPr/>
      <dgm:t>
        <a:bodyPr/>
        <a:lstStyle/>
        <a:p>
          <a:endParaRPr lang="th-TH" sz="36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4717E83-8656-49CD-911A-428E910C8281}">
      <dgm:prSet phldrT="[Text]" custT="1"/>
      <dgm:spPr/>
      <dgm:t>
        <a:bodyPr/>
        <a:lstStyle/>
        <a:p>
          <a:r>
            <a:rPr lang="th-TH" sz="3600" b="1" dirty="0">
              <a:latin typeface="Angsana New" panose="02020603050405020304" pitchFamily="18" charset="-34"/>
              <a:cs typeface="Angsana New" panose="02020603050405020304" pitchFamily="18" charset="-34"/>
            </a:rPr>
            <a:t>ประชาชน</a:t>
          </a:r>
        </a:p>
      </dgm:t>
    </dgm:pt>
    <dgm:pt modelId="{284792FF-1B32-4D10-B410-5F378B6D59C0}" type="parTrans" cxnId="{4F6B9B9E-1D5A-4F6F-B6CB-E5FE613EEFED}">
      <dgm:prSet/>
      <dgm:spPr/>
      <dgm:t>
        <a:bodyPr/>
        <a:lstStyle/>
        <a:p>
          <a:endParaRPr lang="th-TH" sz="36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58A947E-435C-48C8-9A81-FC40E332E8EB}" type="sibTrans" cxnId="{4F6B9B9E-1D5A-4F6F-B6CB-E5FE613EEFED}">
      <dgm:prSet/>
      <dgm:spPr/>
      <dgm:t>
        <a:bodyPr/>
        <a:lstStyle/>
        <a:p>
          <a:endParaRPr lang="th-TH" sz="36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7981670-0D17-44E3-8B89-B4B5F616AA78}">
      <dgm:prSet phldrT="[Text]" custT="1"/>
      <dgm:spPr/>
      <dgm:t>
        <a:bodyPr/>
        <a:lstStyle/>
        <a:p>
          <a:r>
            <a:rPr lang="th-TH" sz="3600" b="1" dirty="0">
              <a:latin typeface="Angsana New" panose="02020603050405020304" pitchFamily="18" charset="-34"/>
              <a:cs typeface="Angsana New" panose="02020603050405020304" pitchFamily="18" charset="-34"/>
            </a:rPr>
            <a:t>ผู้ศึกษานโยบาย</a:t>
          </a:r>
        </a:p>
      </dgm:t>
    </dgm:pt>
    <dgm:pt modelId="{A8F52D42-7FA9-40D9-95ED-1C30BBB0EB50}" type="parTrans" cxnId="{D575C24B-F07C-4AE3-8CD8-F83409A3BDB1}">
      <dgm:prSet/>
      <dgm:spPr/>
      <dgm:t>
        <a:bodyPr/>
        <a:lstStyle/>
        <a:p>
          <a:endParaRPr lang="th-TH" sz="36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BFA0BA0-4842-4ACA-8A83-57089A3B9592}" type="sibTrans" cxnId="{D575C24B-F07C-4AE3-8CD8-F83409A3BDB1}">
      <dgm:prSet/>
      <dgm:spPr/>
      <dgm:t>
        <a:bodyPr/>
        <a:lstStyle/>
        <a:p>
          <a:endParaRPr lang="th-TH" sz="36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50B81D8-C6CC-413E-8E9B-28E0044D5D82}" type="pres">
      <dgm:prSet presAssocID="{E1DE7062-6750-4D5D-B3A5-39C43D0ACCD5}" presName="Name0" presStyleCnt="0">
        <dgm:presLayoutVars>
          <dgm:chMax val="7"/>
          <dgm:resizeHandles val="exact"/>
        </dgm:presLayoutVars>
      </dgm:prSet>
      <dgm:spPr/>
    </dgm:pt>
    <dgm:pt modelId="{285F9B28-AD0D-47FA-9B82-3C985090CC53}" type="pres">
      <dgm:prSet presAssocID="{E1DE7062-6750-4D5D-B3A5-39C43D0ACCD5}" presName="comp1" presStyleCnt="0"/>
      <dgm:spPr/>
    </dgm:pt>
    <dgm:pt modelId="{01A63A86-147F-4619-AF7C-203CAC1ADED2}" type="pres">
      <dgm:prSet presAssocID="{E1DE7062-6750-4D5D-B3A5-39C43D0ACCD5}" presName="circle1" presStyleLbl="node1" presStyleIdx="0" presStyleCnt="4"/>
      <dgm:spPr/>
    </dgm:pt>
    <dgm:pt modelId="{650F7C1E-B4DC-475C-86DE-F9633BFF0994}" type="pres">
      <dgm:prSet presAssocID="{E1DE7062-6750-4D5D-B3A5-39C43D0ACCD5}" presName="c1text" presStyleLbl="node1" presStyleIdx="0" presStyleCnt="4">
        <dgm:presLayoutVars>
          <dgm:bulletEnabled val="1"/>
        </dgm:presLayoutVars>
      </dgm:prSet>
      <dgm:spPr/>
    </dgm:pt>
    <dgm:pt modelId="{20688504-228E-414A-B8B7-B20D74688680}" type="pres">
      <dgm:prSet presAssocID="{E1DE7062-6750-4D5D-B3A5-39C43D0ACCD5}" presName="comp2" presStyleCnt="0"/>
      <dgm:spPr/>
    </dgm:pt>
    <dgm:pt modelId="{07DA98B4-6026-4727-81B1-EA1CC74202F2}" type="pres">
      <dgm:prSet presAssocID="{E1DE7062-6750-4D5D-B3A5-39C43D0ACCD5}" presName="circle2" presStyleLbl="node1" presStyleIdx="1" presStyleCnt="4"/>
      <dgm:spPr/>
    </dgm:pt>
    <dgm:pt modelId="{1B45E32E-93D9-4D27-9B62-76A050C22E88}" type="pres">
      <dgm:prSet presAssocID="{E1DE7062-6750-4D5D-B3A5-39C43D0ACCD5}" presName="c2text" presStyleLbl="node1" presStyleIdx="1" presStyleCnt="4">
        <dgm:presLayoutVars>
          <dgm:bulletEnabled val="1"/>
        </dgm:presLayoutVars>
      </dgm:prSet>
      <dgm:spPr/>
    </dgm:pt>
    <dgm:pt modelId="{F0F9C14C-8927-4EEE-9DBE-AC096A450C57}" type="pres">
      <dgm:prSet presAssocID="{E1DE7062-6750-4D5D-B3A5-39C43D0ACCD5}" presName="comp3" presStyleCnt="0"/>
      <dgm:spPr/>
    </dgm:pt>
    <dgm:pt modelId="{441CF0E6-CCB4-4286-847D-B2045B92CA5D}" type="pres">
      <dgm:prSet presAssocID="{E1DE7062-6750-4D5D-B3A5-39C43D0ACCD5}" presName="circle3" presStyleLbl="node1" presStyleIdx="2" presStyleCnt="4"/>
      <dgm:spPr/>
    </dgm:pt>
    <dgm:pt modelId="{DBA615C8-BF26-4CDE-82B9-A0499EDDCA5C}" type="pres">
      <dgm:prSet presAssocID="{E1DE7062-6750-4D5D-B3A5-39C43D0ACCD5}" presName="c3text" presStyleLbl="node1" presStyleIdx="2" presStyleCnt="4">
        <dgm:presLayoutVars>
          <dgm:bulletEnabled val="1"/>
        </dgm:presLayoutVars>
      </dgm:prSet>
      <dgm:spPr/>
    </dgm:pt>
    <dgm:pt modelId="{07C0AA40-661B-4A9F-BA59-143A73608F71}" type="pres">
      <dgm:prSet presAssocID="{E1DE7062-6750-4D5D-B3A5-39C43D0ACCD5}" presName="comp4" presStyleCnt="0"/>
      <dgm:spPr/>
    </dgm:pt>
    <dgm:pt modelId="{BCE083FE-7447-4FC7-9FB4-97A7A7EF8277}" type="pres">
      <dgm:prSet presAssocID="{E1DE7062-6750-4D5D-B3A5-39C43D0ACCD5}" presName="circle4" presStyleLbl="node1" presStyleIdx="3" presStyleCnt="4"/>
      <dgm:spPr/>
    </dgm:pt>
    <dgm:pt modelId="{1456DD12-21E0-41B7-A36B-DBFC955A11CB}" type="pres">
      <dgm:prSet presAssocID="{E1DE7062-6750-4D5D-B3A5-39C43D0ACCD5}" presName="c4text" presStyleLbl="node1" presStyleIdx="3" presStyleCnt="4">
        <dgm:presLayoutVars>
          <dgm:bulletEnabled val="1"/>
        </dgm:presLayoutVars>
      </dgm:prSet>
      <dgm:spPr/>
    </dgm:pt>
  </dgm:ptLst>
  <dgm:cxnLst>
    <dgm:cxn modelId="{C816EA04-7157-4BB1-B2E7-AAD7145C291C}" type="presOf" srcId="{C7981670-0D17-44E3-8B89-B4B5F616AA78}" destId="{1456DD12-21E0-41B7-A36B-DBFC955A11CB}" srcOrd="1" destOrd="0" presId="urn:microsoft.com/office/officeart/2005/8/layout/venn2"/>
    <dgm:cxn modelId="{D4446A1F-2160-43FC-A557-7F8A12C3FEA2}" type="presOf" srcId="{34717E83-8656-49CD-911A-428E910C8281}" destId="{441CF0E6-CCB4-4286-847D-B2045B92CA5D}" srcOrd="0" destOrd="0" presId="urn:microsoft.com/office/officeart/2005/8/layout/venn2"/>
    <dgm:cxn modelId="{2C695424-FA13-4F49-9D53-4DDC4E27EAD7}" type="presOf" srcId="{FCD0DDA0-2CC5-46E4-8157-D91DCDFDD604}" destId="{1B45E32E-93D9-4D27-9B62-76A050C22E88}" srcOrd="1" destOrd="0" presId="urn:microsoft.com/office/officeart/2005/8/layout/venn2"/>
    <dgm:cxn modelId="{667D4031-3EFB-49DF-A225-B15AA59453B3}" srcId="{E1DE7062-6750-4D5D-B3A5-39C43D0ACCD5}" destId="{9B6BBF3C-D536-43B5-925C-B3E326AAFA3D}" srcOrd="0" destOrd="0" parTransId="{DF98F0E4-44C5-4661-9DFE-0EED908B8200}" sibTransId="{A3C4F171-9289-47DB-B7ED-A1EA5452A7BF}"/>
    <dgm:cxn modelId="{570E2F3C-BB01-4EF2-B0C9-3274DF68F109}" srcId="{E1DE7062-6750-4D5D-B3A5-39C43D0ACCD5}" destId="{FCD0DDA0-2CC5-46E4-8157-D91DCDFDD604}" srcOrd="1" destOrd="0" parTransId="{93D0BE31-B415-4FB3-8685-E8D3D2679F9E}" sibTransId="{78D9DD1C-FCBB-4EEB-BFF6-778B27EC26B9}"/>
    <dgm:cxn modelId="{0816F464-7F5A-46BC-8E17-66641C0F0680}" type="presOf" srcId="{34717E83-8656-49CD-911A-428E910C8281}" destId="{DBA615C8-BF26-4CDE-82B9-A0499EDDCA5C}" srcOrd="1" destOrd="0" presId="urn:microsoft.com/office/officeart/2005/8/layout/venn2"/>
    <dgm:cxn modelId="{D575C24B-F07C-4AE3-8CD8-F83409A3BDB1}" srcId="{E1DE7062-6750-4D5D-B3A5-39C43D0ACCD5}" destId="{C7981670-0D17-44E3-8B89-B4B5F616AA78}" srcOrd="3" destOrd="0" parTransId="{A8F52D42-7FA9-40D9-95ED-1C30BBB0EB50}" sibTransId="{CBFA0BA0-4842-4ACA-8A83-57089A3B9592}"/>
    <dgm:cxn modelId="{F0E5D082-E608-4B92-A506-C20839817B44}" type="presOf" srcId="{9B6BBF3C-D536-43B5-925C-B3E326AAFA3D}" destId="{01A63A86-147F-4619-AF7C-203CAC1ADED2}" srcOrd="0" destOrd="0" presId="urn:microsoft.com/office/officeart/2005/8/layout/venn2"/>
    <dgm:cxn modelId="{D949E497-CEB2-4497-841B-10F2CB924366}" type="presOf" srcId="{FCD0DDA0-2CC5-46E4-8157-D91DCDFDD604}" destId="{07DA98B4-6026-4727-81B1-EA1CC74202F2}" srcOrd="0" destOrd="0" presId="urn:microsoft.com/office/officeart/2005/8/layout/venn2"/>
    <dgm:cxn modelId="{4F6B9B9E-1D5A-4F6F-B6CB-E5FE613EEFED}" srcId="{E1DE7062-6750-4D5D-B3A5-39C43D0ACCD5}" destId="{34717E83-8656-49CD-911A-428E910C8281}" srcOrd="2" destOrd="0" parTransId="{284792FF-1B32-4D10-B410-5F378B6D59C0}" sibTransId="{C58A947E-435C-48C8-9A81-FC40E332E8EB}"/>
    <dgm:cxn modelId="{FCFEBC9E-310C-4A9E-B060-CB318E204BAE}" type="presOf" srcId="{C7981670-0D17-44E3-8B89-B4B5F616AA78}" destId="{BCE083FE-7447-4FC7-9FB4-97A7A7EF8277}" srcOrd="0" destOrd="0" presId="urn:microsoft.com/office/officeart/2005/8/layout/venn2"/>
    <dgm:cxn modelId="{A2C6FD9F-833F-4552-B13A-C76CD9478B55}" type="presOf" srcId="{9B6BBF3C-D536-43B5-925C-B3E326AAFA3D}" destId="{650F7C1E-B4DC-475C-86DE-F9633BFF0994}" srcOrd="1" destOrd="0" presId="urn:microsoft.com/office/officeart/2005/8/layout/venn2"/>
    <dgm:cxn modelId="{8B6628E0-60BE-4B44-AB69-D27FD87FDF02}" type="presOf" srcId="{E1DE7062-6750-4D5D-B3A5-39C43D0ACCD5}" destId="{650B81D8-C6CC-413E-8E9B-28E0044D5D82}" srcOrd="0" destOrd="0" presId="urn:microsoft.com/office/officeart/2005/8/layout/venn2"/>
    <dgm:cxn modelId="{BDCBB080-3B86-41CA-82D1-EF94B31DC6D0}" type="presParOf" srcId="{650B81D8-C6CC-413E-8E9B-28E0044D5D82}" destId="{285F9B28-AD0D-47FA-9B82-3C985090CC53}" srcOrd="0" destOrd="0" presId="urn:microsoft.com/office/officeart/2005/8/layout/venn2"/>
    <dgm:cxn modelId="{D5998BF1-A987-4D45-A8AB-4F240743A33F}" type="presParOf" srcId="{285F9B28-AD0D-47FA-9B82-3C985090CC53}" destId="{01A63A86-147F-4619-AF7C-203CAC1ADED2}" srcOrd="0" destOrd="0" presId="urn:microsoft.com/office/officeart/2005/8/layout/venn2"/>
    <dgm:cxn modelId="{2C689ECD-1D17-46FA-936C-1BB1159C0603}" type="presParOf" srcId="{285F9B28-AD0D-47FA-9B82-3C985090CC53}" destId="{650F7C1E-B4DC-475C-86DE-F9633BFF0994}" srcOrd="1" destOrd="0" presId="urn:microsoft.com/office/officeart/2005/8/layout/venn2"/>
    <dgm:cxn modelId="{1C40863D-81D7-4AFE-9D46-CDD3383C8CDE}" type="presParOf" srcId="{650B81D8-C6CC-413E-8E9B-28E0044D5D82}" destId="{20688504-228E-414A-B8B7-B20D74688680}" srcOrd="1" destOrd="0" presId="urn:microsoft.com/office/officeart/2005/8/layout/venn2"/>
    <dgm:cxn modelId="{4B456E38-D1BA-4043-BE09-9BBD2A201452}" type="presParOf" srcId="{20688504-228E-414A-B8B7-B20D74688680}" destId="{07DA98B4-6026-4727-81B1-EA1CC74202F2}" srcOrd="0" destOrd="0" presId="urn:microsoft.com/office/officeart/2005/8/layout/venn2"/>
    <dgm:cxn modelId="{2899A438-41D2-4245-BE39-88E7F8FE88A7}" type="presParOf" srcId="{20688504-228E-414A-B8B7-B20D74688680}" destId="{1B45E32E-93D9-4D27-9B62-76A050C22E88}" srcOrd="1" destOrd="0" presId="urn:microsoft.com/office/officeart/2005/8/layout/venn2"/>
    <dgm:cxn modelId="{85A82EAA-02CC-401D-ACD1-33775593805D}" type="presParOf" srcId="{650B81D8-C6CC-413E-8E9B-28E0044D5D82}" destId="{F0F9C14C-8927-4EEE-9DBE-AC096A450C57}" srcOrd="2" destOrd="0" presId="urn:microsoft.com/office/officeart/2005/8/layout/venn2"/>
    <dgm:cxn modelId="{3B19A4F5-AB54-4C33-80A6-B7DE4F7D7DDE}" type="presParOf" srcId="{F0F9C14C-8927-4EEE-9DBE-AC096A450C57}" destId="{441CF0E6-CCB4-4286-847D-B2045B92CA5D}" srcOrd="0" destOrd="0" presId="urn:microsoft.com/office/officeart/2005/8/layout/venn2"/>
    <dgm:cxn modelId="{CD0D8AED-35C0-4F14-AF55-154A19F246AD}" type="presParOf" srcId="{F0F9C14C-8927-4EEE-9DBE-AC096A450C57}" destId="{DBA615C8-BF26-4CDE-82B9-A0499EDDCA5C}" srcOrd="1" destOrd="0" presId="urn:microsoft.com/office/officeart/2005/8/layout/venn2"/>
    <dgm:cxn modelId="{C9BFA83B-CB01-4514-94FD-B1230881706D}" type="presParOf" srcId="{650B81D8-C6CC-413E-8E9B-28E0044D5D82}" destId="{07C0AA40-661B-4A9F-BA59-143A73608F71}" srcOrd="3" destOrd="0" presId="urn:microsoft.com/office/officeart/2005/8/layout/venn2"/>
    <dgm:cxn modelId="{17F5E558-0C30-4507-A884-450E5714CF07}" type="presParOf" srcId="{07C0AA40-661B-4A9F-BA59-143A73608F71}" destId="{BCE083FE-7447-4FC7-9FB4-97A7A7EF8277}" srcOrd="0" destOrd="0" presId="urn:microsoft.com/office/officeart/2005/8/layout/venn2"/>
    <dgm:cxn modelId="{EE89FB51-8FD5-4DF1-B5FB-854786EF5C8D}" type="presParOf" srcId="{07C0AA40-661B-4A9F-BA59-143A73608F71}" destId="{1456DD12-21E0-41B7-A36B-DBFC955A11C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6E49DC-F625-4C99-A928-6DA5D1E242C0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017AA252-C512-4456-86FD-32587E213D7C}">
      <dgm:prSet phldrT="[Text]"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1. รัฐบาล</a:t>
          </a:r>
        </a:p>
      </dgm:t>
    </dgm:pt>
    <dgm:pt modelId="{48EA53CD-977C-45CA-9F5B-F1229A22B805}" type="parTrans" cxnId="{22D9659F-F492-49EC-970B-AAB7CE7E636B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9215312-D7E2-44C1-ADD3-573E63D01FF3}" type="sibTrans" cxnId="{22D9659F-F492-49EC-970B-AAB7CE7E636B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9BFC17-0DEB-4243-B31B-9321610506A4}">
      <dgm:prSet phldrT="[Text]"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2. ระบบราชการ</a:t>
          </a:r>
        </a:p>
      </dgm:t>
    </dgm:pt>
    <dgm:pt modelId="{E703F9DD-79FB-4A45-8B42-46CC9B3311EF}" type="parTrans" cxnId="{D194FD57-74A3-42AC-B82C-58BFECAD5CBA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644CA19-DE02-4FBC-A8A3-B1FBC7B561A6}" type="sibTrans" cxnId="{D194FD57-74A3-42AC-B82C-58BFECAD5CBA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5F343D-3606-45E0-B382-C96311034B43}">
      <dgm:prSet phldrT="[Text]"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3. กลุ่มผลประโยชน์</a:t>
          </a:r>
        </a:p>
      </dgm:t>
    </dgm:pt>
    <dgm:pt modelId="{45A3C9E2-3757-4083-BF2F-D783E82FCD7A}" type="parTrans" cxnId="{6BF480E9-CEE2-4E02-9065-F3CB5E74781C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9E45F0B-EBDA-4732-8D07-B8141A945897}" type="sibTrans" cxnId="{6BF480E9-CEE2-4E02-9065-F3CB5E74781C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851BC9D-E971-4262-93D0-CC964AC09161}">
      <dgm:prSet phldrT="[Text]"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4. ตัวแสดงระหว่างประเทศ </a:t>
          </a:r>
        </a:p>
      </dgm:t>
    </dgm:pt>
    <dgm:pt modelId="{5E141C00-4CB7-40F4-B69B-545A0CA315C8}" type="parTrans" cxnId="{4F8D57D4-A6D9-4D25-99DD-91D6492E3438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EC4B171-82A4-4E69-BA69-A3C02BE3A2E2}" type="sibTrans" cxnId="{4F8D57D4-A6D9-4D25-99DD-91D6492E3438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AA8E9AE-C484-4608-A7F6-099831E43B61}" type="pres">
      <dgm:prSet presAssocID="{4B6E49DC-F625-4C99-A928-6DA5D1E242C0}" presName="cycle" presStyleCnt="0">
        <dgm:presLayoutVars>
          <dgm:dir/>
          <dgm:resizeHandles val="exact"/>
        </dgm:presLayoutVars>
      </dgm:prSet>
      <dgm:spPr/>
    </dgm:pt>
    <dgm:pt modelId="{405F976E-ABEA-44BB-825B-AF93915DF461}" type="pres">
      <dgm:prSet presAssocID="{017AA252-C512-4456-86FD-32587E213D7C}" presName="node" presStyleLbl="node1" presStyleIdx="0" presStyleCnt="4">
        <dgm:presLayoutVars>
          <dgm:bulletEnabled val="1"/>
        </dgm:presLayoutVars>
      </dgm:prSet>
      <dgm:spPr/>
    </dgm:pt>
    <dgm:pt modelId="{337D58B8-6E19-43E3-A33B-5A6DFD6CAEEF}" type="pres">
      <dgm:prSet presAssocID="{017AA252-C512-4456-86FD-32587E213D7C}" presName="spNode" presStyleCnt="0"/>
      <dgm:spPr/>
    </dgm:pt>
    <dgm:pt modelId="{BD35E380-4FDA-4206-97FC-8109F56CD856}" type="pres">
      <dgm:prSet presAssocID="{49215312-D7E2-44C1-ADD3-573E63D01FF3}" presName="sibTrans" presStyleLbl="sibTrans1D1" presStyleIdx="0" presStyleCnt="4"/>
      <dgm:spPr/>
    </dgm:pt>
    <dgm:pt modelId="{B9D8133C-5A53-4D54-B15E-F3088A7F5BCC}" type="pres">
      <dgm:prSet presAssocID="{D99BFC17-0DEB-4243-B31B-9321610506A4}" presName="node" presStyleLbl="node1" presStyleIdx="1" presStyleCnt="4">
        <dgm:presLayoutVars>
          <dgm:bulletEnabled val="1"/>
        </dgm:presLayoutVars>
      </dgm:prSet>
      <dgm:spPr/>
    </dgm:pt>
    <dgm:pt modelId="{87321100-C3C4-46CF-BDFC-F83A5A7B35F7}" type="pres">
      <dgm:prSet presAssocID="{D99BFC17-0DEB-4243-B31B-9321610506A4}" presName="spNode" presStyleCnt="0"/>
      <dgm:spPr/>
    </dgm:pt>
    <dgm:pt modelId="{16D0610A-9187-4F6B-A168-DEB04D510BE9}" type="pres">
      <dgm:prSet presAssocID="{0644CA19-DE02-4FBC-A8A3-B1FBC7B561A6}" presName="sibTrans" presStyleLbl="sibTrans1D1" presStyleIdx="1" presStyleCnt="4"/>
      <dgm:spPr/>
    </dgm:pt>
    <dgm:pt modelId="{6FAAB6A3-5A30-488D-A5CE-8AF1F132E3F5}" type="pres">
      <dgm:prSet presAssocID="{D75F343D-3606-45E0-B382-C96311034B43}" presName="node" presStyleLbl="node1" presStyleIdx="2" presStyleCnt="4">
        <dgm:presLayoutVars>
          <dgm:bulletEnabled val="1"/>
        </dgm:presLayoutVars>
      </dgm:prSet>
      <dgm:spPr/>
    </dgm:pt>
    <dgm:pt modelId="{782CA344-6910-4AF0-B0E3-B3E7E3B5D2CD}" type="pres">
      <dgm:prSet presAssocID="{D75F343D-3606-45E0-B382-C96311034B43}" presName="spNode" presStyleCnt="0"/>
      <dgm:spPr/>
    </dgm:pt>
    <dgm:pt modelId="{37E5E3AD-2897-4554-8C8A-A5D1D2D18152}" type="pres">
      <dgm:prSet presAssocID="{69E45F0B-EBDA-4732-8D07-B8141A945897}" presName="sibTrans" presStyleLbl="sibTrans1D1" presStyleIdx="2" presStyleCnt="4"/>
      <dgm:spPr/>
    </dgm:pt>
    <dgm:pt modelId="{0BBE2341-BD22-4CE6-815D-A2DF477BE434}" type="pres">
      <dgm:prSet presAssocID="{0851BC9D-E971-4262-93D0-CC964AC09161}" presName="node" presStyleLbl="node1" presStyleIdx="3" presStyleCnt="4">
        <dgm:presLayoutVars>
          <dgm:bulletEnabled val="1"/>
        </dgm:presLayoutVars>
      </dgm:prSet>
      <dgm:spPr/>
    </dgm:pt>
    <dgm:pt modelId="{5B61C547-0EFF-4B3C-9922-607D83B3B316}" type="pres">
      <dgm:prSet presAssocID="{0851BC9D-E971-4262-93D0-CC964AC09161}" presName="spNode" presStyleCnt="0"/>
      <dgm:spPr/>
    </dgm:pt>
    <dgm:pt modelId="{85584D53-6A11-4F24-A6EF-78679506C88B}" type="pres">
      <dgm:prSet presAssocID="{AEC4B171-82A4-4E69-BA69-A3C02BE3A2E2}" presName="sibTrans" presStyleLbl="sibTrans1D1" presStyleIdx="3" presStyleCnt="4"/>
      <dgm:spPr/>
    </dgm:pt>
  </dgm:ptLst>
  <dgm:cxnLst>
    <dgm:cxn modelId="{34665701-C2BB-4E73-B29E-993D318CC016}" type="presOf" srcId="{017AA252-C512-4456-86FD-32587E213D7C}" destId="{405F976E-ABEA-44BB-825B-AF93915DF461}" srcOrd="0" destOrd="0" presId="urn:microsoft.com/office/officeart/2005/8/layout/cycle5"/>
    <dgm:cxn modelId="{C94BDD5C-0D10-472B-88E8-DB4803E50B21}" type="presOf" srcId="{D75F343D-3606-45E0-B382-C96311034B43}" destId="{6FAAB6A3-5A30-488D-A5CE-8AF1F132E3F5}" srcOrd="0" destOrd="0" presId="urn:microsoft.com/office/officeart/2005/8/layout/cycle5"/>
    <dgm:cxn modelId="{92599371-05B5-48C5-BFBC-92F476547471}" type="presOf" srcId="{0644CA19-DE02-4FBC-A8A3-B1FBC7B561A6}" destId="{16D0610A-9187-4F6B-A168-DEB04D510BE9}" srcOrd="0" destOrd="0" presId="urn:microsoft.com/office/officeart/2005/8/layout/cycle5"/>
    <dgm:cxn modelId="{D194FD57-74A3-42AC-B82C-58BFECAD5CBA}" srcId="{4B6E49DC-F625-4C99-A928-6DA5D1E242C0}" destId="{D99BFC17-0DEB-4243-B31B-9321610506A4}" srcOrd="1" destOrd="0" parTransId="{E703F9DD-79FB-4A45-8B42-46CC9B3311EF}" sibTransId="{0644CA19-DE02-4FBC-A8A3-B1FBC7B561A6}"/>
    <dgm:cxn modelId="{48786B58-5640-482B-B77D-2FCF81472911}" type="presOf" srcId="{0851BC9D-E971-4262-93D0-CC964AC09161}" destId="{0BBE2341-BD22-4CE6-815D-A2DF477BE434}" srcOrd="0" destOrd="0" presId="urn:microsoft.com/office/officeart/2005/8/layout/cycle5"/>
    <dgm:cxn modelId="{22D9659F-F492-49EC-970B-AAB7CE7E636B}" srcId="{4B6E49DC-F625-4C99-A928-6DA5D1E242C0}" destId="{017AA252-C512-4456-86FD-32587E213D7C}" srcOrd="0" destOrd="0" parTransId="{48EA53CD-977C-45CA-9F5B-F1229A22B805}" sibTransId="{49215312-D7E2-44C1-ADD3-573E63D01FF3}"/>
    <dgm:cxn modelId="{C488B39F-60F1-4204-8EBB-5D76C152239C}" type="presOf" srcId="{4B6E49DC-F625-4C99-A928-6DA5D1E242C0}" destId="{2AA8E9AE-C484-4608-A7F6-099831E43B61}" srcOrd="0" destOrd="0" presId="urn:microsoft.com/office/officeart/2005/8/layout/cycle5"/>
    <dgm:cxn modelId="{587F1AAB-F4EA-4C4D-AAB6-FD06E911BE18}" type="presOf" srcId="{D99BFC17-0DEB-4243-B31B-9321610506A4}" destId="{B9D8133C-5A53-4D54-B15E-F3088A7F5BCC}" srcOrd="0" destOrd="0" presId="urn:microsoft.com/office/officeart/2005/8/layout/cycle5"/>
    <dgm:cxn modelId="{16D520C3-BCE5-4C63-AA5F-9CE7AC4C1C3F}" type="presOf" srcId="{AEC4B171-82A4-4E69-BA69-A3C02BE3A2E2}" destId="{85584D53-6A11-4F24-A6EF-78679506C88B}" srcOrd="0" destOrd="0" presId="urn:microsoft.com/office/officeart/2005/8/layout/cycle5"/>
    <dgm:cxn modelId="{4F8D57D4-A6D9-4D25-99DD-91D6492E3438}" srcId="{4B6E49DC-F625-4C99-A928-6DA5D1E242C0}" destId="{0851BC9D-E971-4262-93D0-CC964AC09161}" srcOrd="3" destOrd="0" parTransId="{5E141C00-4CB7-40F4-B69B-545A0CA315C8}" sibTransId="{AEC4B171-82A4-4E69-BA69-A3C02BE3A2E2}"/>
    <dgm:cxn modelId="{B65EE8D4-B3CD-46ED-B870-95500A1FB839}" type="presOf" srcId="{49215312-D7E2-44C1-ADD3-573E63D01FF3}" destId="{BD35E380-4FDA-4206-97FC-8109F56CD856}" srcOrd="0" destOrd="0" presId="urn:microsoft.com/office/officeart/2005/8/layout/cycle5"/>
    <dgm:cxn modelId="{A002C1E1-6A42-4CAC-B53E-04F6FF9F8426}" type="presOf" srcId="{69E45F0B-EBDA-4732-8D07-B8141A945897}" destId="{37E5E3AD-2897-4554-8C8A-A5D1D2D18152}" srcOrd="0" destOrd="0" presId="urn:microsoft.com/office/officeart/2005/8/layout/cycle5"/>
    <dgm:cxn modelId="{6BF480E9-CEE2-4E02-9065-F3CB5E74781C}" srcId="{4B6E49DC-F625-4C99-A928-6DA5D1E242C0}" destId="{D75F343D-3606-45E0-B382-C96311034B43}" srcOrd="2" destOrd="0" parTransId="{45A3C9E2-3757-4083-BF2F-D783E82FCD7A}" sibTransId="{69E45F0B-EBDA-4732-8D07-B8141A945897}"/>
    <dgm:cxn modelId="{5A0C98F6-4064-4F11-9918-432AAAE5C4B1}" type="presParOf" srcId="{2AA8E9AE-C484-4608-A7F6-099831E43B61}" destId="{405F976E-ABEA-44BB-825B-AF93915DF461}" srcOrd="0" destOrd="0" presId="urn:microsoft.com/office/officeart/2005/8/layout/cycle5"/>
    <dgm:cxn modelId="{65118A86-380E-4721-8452-17824EF6CC9A}" type="presParOf" srcId="{2AA8E9AE-C484-4608-A7F6-099831E43B61}" destId="{337D58B8-6E19-43E3-A33B-5A6DFD6CAEEF}" srcOrd="1" destOrd="0" presId="urn:microsoft.com/office/officeart/2005/8/layout/cycle5"/>
    <dgm:cxn modelId="{F098A3C1-BBF2-4A64-9D10-F4ED76B438BA}" type="presParOf" srcId="{2AA8E9AE-C484-4608-A7F6-099831E43B61}" destId="{BD35E380-4FDA-4206-97FC-8109F56CD856}" srcOrd="2" destOrd="0" presId="urn:microsoft.com/office/officeart/2005/8/layout/cycle5"/>
    <dgm:cxn modelId="{02F6E666-D47A-4782-A417-617EE89A46AB}" type="presParOf" srcId="{2AA8E9AE-C484-4608-A7F6-099831E43B61}" destId="{B9D8133C-5A53-4D54-B15E-F3088A7F5BCC}" srcOrd="3" destOrd="0" presId="urn:microsoft.com/office/officeart/2005/8/layout/cycle5"/>
    <dgm:cxn modelId="{2F2F728E-7ED2-4992-9159-786C12F89B2A}" type="presParOf" srcId="{2AA8E9AE-C484-4608-A7F6-099831E43B61}" destId="{87321100-C3C4-46CF-BDFC-F83A5A7B35F7}" srcOrd="4" destOrd="0" presId="urn:microsoft.com/office/officeart/2005/8/layout/cycle5"/>
    <dgm:cxn modelId="{35DC0B4B-D1DD-4768-B472-46109EF5A6A6}" type="presParOf" srcId="{2AA8E9AE-C484-4608-A7F6-099831E43B61}" destId="{16D0610A-9187-4F6B-A168-DEB04D510BE9}" srcOrd="5" destOrd="0" presId="urn:microsoft.com/office/officeart/2005/8/layout/cycle5"/>
    <dgm:cxn modelId="{168EFA02-3BDC-461B-880F-548A6F8A5600}" type="presParOf" srcId="{2AA8E9AE-C484-4608-A7F6-099831E43B61}" destId="{6FAAB6A3-5A30-488D-A5CE-8AF1F132E3F5}" srcOrd="6" destOrd="0" presId="urn:microsoft.com/office/officeart/2005/8/layout/cycle5"/>
    <dgm:cxn modelId="{810F13FC-53C1-4613-B937-1796F5B26799}" type="presParOf" srcId="{2AA8E9AE-C484-4608-A7F6-099831E43B61}" destId="{782CA344-6910-4AF0-B0E3-B3E7E3B5D2CD}" srcOrd="7" destOrd="0" presId="urn:microsoft.com/office/officeart/2005/8/layout/cycle5"/>
    <dgm:cxn modelId="{5065E9EE-F18A-4DEB-8901-8FEF93698084}" type="presParOf" srcId="{2AA8E9AE-C484-4608-A7F6-099831E43B61}" destId="{37E5E3AD-2897-4554-8C8A-A5D1D2D18152}" srcOrd="8" destOrd="0" presId="urn:microsoft.com/office/officeart/2005/8/layout/cycle5"/>
    <dgm:cxn modelId="{0B487DE9-03A4-4724-9AC4-4E84EF4157F3}" type="presParOf" srcId="{2AA8E9AE-C484-4608-A7F6-099831E43B61}" destId="{0BBE2341-BD22-4CE6-815D-A2DF477BE434}" srcOrd="9" destOrd="0" presId="urn:microsoft.com/office/officeart/2005/8/layout/cycle5"/>
    <dgm:cxn modelId="{4454DA7F-ECF4-4BB1-9EFE-B7FEACA355FD}" type="presParOf" srcId="{2AA8E9AE-C484-4608-A7F6-099831E43B61}" destId="{5B61C547-0EFF-4B3C-9922-607D83B3B316}" srcOrd="10" destOrd="0" presId="urn:microsoft.com/office/officeart/2005/8/layout/cycle5"/>
    <dgm:cxn modelId="{7900223D-1589-4202-BF40-DEEBB0142E0F}" type="presParOf" srcId="{2AA8E9AE-C484-4608-A7F6-099831E43B61}" destId="{85584D53-6A11-4F24-A6EF-78679506C88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795422-A8E4-4284-91C2-218909C4D5A1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5" csCatId="colorful" phldr="1"/>
      <dgm:spPr/>
    </dgm:pt>
    <dgm:pt modelId="{E800825D-726B-4EC1-87C8-80EDA10CB4EA}">
      <dgm:prSet phldrT="[Text]" custT="1"/>
      <dgm:spPr/>
      <dgm:t>
        <a:bodyPr/>
        <a:lstStyle/>
        <a:p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1. </a:t>
          </a:r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ปัญหาด้านประสิทธิภาพในการกำหนดนโยบายของรัฐบาล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6AD5BCC-7097-4418-AD49-50BC1C1066BA}" type="parTrans" cxnId="{7A97F5CD-58AF-4B20-B0BD-E19839BF2008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A2C37CE-69BC-4901-8270-9B9408D5B6A5}" type="sibTrans" cxnId="{7A97F5CD-58AF-4B20-B0BD-E19839BF2008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F72AB07-39C2-420F-A8E6-AC9D40E0DAAA}">
      <dgm:prSet phldrT="[Text]" custT="1"/>
      <dgm:spPr/>
      <dgm:t>
        <a:bodyPr/>
        <a:lstStyle/>
        <a:p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2. </a:t>
          </a:r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ปัญหาทางด้านเศรษฐกิจ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AEEC461-162A-4D16-B0AD-78322D4DF6D9}" type="parTrans" cxnId="{7F9F42A9-339E-4BDE-B569-66344B4E67D3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8C2F00B-F981-4E99-9855-E8BD3ED5269B}" type="sibTrans" cxnId="{7F9F42A9-339E-4BDE-B569-66344B4E67D3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FFC27D1-7A48-4300-96A5-60793E928CD7}">
      <dgm:prSet phldrT="[Text]" custT="1"/>
      <dgm:spPr/>
      <dgm:t>
        <a:bodyPr/>
        <a:lstStyle/>
        <a:p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3. </a:t>
          </a:r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ปัญหาของสภาพแวดล้อมของสังคมประเทศ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12CE95C-D459-4899-B0FC-C59BE5C2446B}" type="parTrans" cxnId="{53B3A2F0-8269-47C1-8717-B7C9240DADBC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9600CA9-E48B-4E0E-9D28-8040A37106D8}" type="sibTrans" cxnId="{53B3A2F0-8269-47C1-8717-B7C9240DADBC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C1E74CA-592A-4C98-B5B7-C8FDC13B192B}">
      <dgm:prSet phldrT="[Text]" custT="1"/>
      <dgm:spPr/>
      <dgm:t>
        <a:bodyPr/>
        <a:lstStyle/>
        <a:p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4. </a:t>
          </a:r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ปัญหาการกำหนดนโยบายของรัฐที่ไม่สอดคล้องกับสภาพความจริงของสังคม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F5BA581-BF85-49B5-92F8-1568EF5708CA}" type="parTrans" cxnId="{C4DA2387-F177-47C8-B509-173DA7EA7749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3B6B1E7-811C-4583-A47A-D2FDA3B1C0FC}" type="sibTrans" cxnId="{C4DA2387-F177-47C8-B509-173DA7EA7749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D7EACB2-61DD-4D6D-AF4E-9460AFE537A2}" type="pres">
      <dgm:prSet presAssocID="{DF795422-A8E4-4284-91C2-218909C4D5A1}" presName="Name0" presStyleCnt="0">
        <dgm:presLayoutVars>
          <dgm:chMax val="7"/>
          <dgm:dir/>
          <dgm:resizeHandles val="exact"/>
        </dgm:presLayoutVars>
      </dgm:prSet>
      <dgm:spPr/>
    </dgm:pt>
    <dgm:pt modelId="{0CA8879C-BD3F-48E2-96CE-D4B54D7F5D80}" type="pres">
      <dgm:prSet presAssocID="{DF795422-A8E4-4284-91C2-218909C4D5A1}" presName="ellipse1" presStyleLbl="vennNode1" presStyleIdx="0" presStyleCnt="4">
        <dgm:presLayoutVars>
          <dgm:bulletEnabled val="1"/>
        </dgm:presLayoutVars>
      </dgm:prSet>
      <dgm:spPr/>
    </dgm:pt>
    <dgm:pt modelId="{182ADD19-3070-4EA6-851D-F2933967EB34}" type="pres">
      <dgm:prSet presAssocID="{DF795422-A8E4-4284-91C2-218909C4D5A1}" presName="ellipse2" presStyleLbl="vennNode1" presStyleIdx="1" presStyleCnt="4">
        <dgm:presLayoutVars>
          <dgm:bulletEnabled val="1"/>
        </dgm:presLayoutVars>
      </dgm:prSet>
      <dgm:spPr/>
    </dgm:pt>
    <dgm:pt modelId="{EF1EE901-FE7C-4898-B5BD-5BFB1C7DBAF5}" type="pres">
      <dgm:prSet presAssocID="{DF795422-A8E4-4284-91C2-218909C4D5A1}" presName="ellipse3" presStyleLbl="vennNode1" presStyleIdx="2" presStyleCnt="4">
        <dgm:presLayoutVars>
          <dgm:bulletEnabled val="1"/>
        </dgm:presLayoutVars>
      </dgm:prSet>
      <dgm:spPr/>
    </dgm:pt>
    <dgm:pt modelId="{F091CCDC-0C0B-44D1-A2E9-679B42B8CEDD}" type="pres">
      <dgm:prSet presAssocID="{DF795422-A8E4-4284-91C2-218909C4D5A1}" presName="ellipse4" presStyleLbl="vennNode1" presStyleIdx="3" presStyleCnt="4">
        <dgm:presLayoutVars>
          <dgm:bulletEnabled val="1"/>
        </dgm:presLayoutVars>
      </dgm:prSet>
      <dgm:spPr/>
    </dgm:pt>
  </dgm:ptLst>
  <dgm:cxnLst>
    <dgm:cxn modelId="{A2DE6712-648E-4822-9A8A-04D4D87391B1}" type="presOf" srcId="{CFFC27D1-7A48-4300-96A5-60793E928CD7}" destId="{EF1EE901-FE7C-4898-B5BD-5BFB1C7DBAF5}" srcOrd="0" destOrd="0" presId="urn:microsoft.com/office/officeart/2005/8/layout/rings+Icon"/>
    <dgm:cxn modelId="{E5C10A71-543B-4C2B-88A0-C38B2CADD787}" type="presOf" srcId="{DF795422-A8E4-4284-91C2-218909C4D5A1}" destId="{8D7EACB2-61DD-4D6D-AF4E-9460AFE537A2}" srcOrd="0" destOrd="0" presId="urn:microsoft.com/office/officeart/2005/8/layout/rings+Icon"/>
    <dgm:cxn modelId="{E2DBB679-5127-4E24-B838-D85C0C92FA2A}" type="presOf" srcId="{2F72AB07-39C2-420F-A8E6-AC9D40E0DAAA}" destId="{182ADD19-3070-4EA6-851D-F2933967EB34}" srcOrd="0" destOrd="0" presId="urn:microsoft.com/office/officeart/2005/8/layout/rings+Icon"/>
    <dgm:cxn modelId="{C4DA2387-F177-47C8-B509-173DA7EA7749}" srcId="{DF795422-A8E4-4284-91C2-218909C4D5A1}" destId="{1C1E74CA-592A-4C98-B5B7-C8FDC13B192B}" srcOrd="3" destOrd="0" parTransId="{2F5BA581-BF85-49B5-92F8-1568EF5708CA}" sibTransId="{53B6B1E7-811C-4583-A47A-D2FDA3B1C0FC}"/>
    <dgm:cxn modelId="{B6F7B997-8178-41CD-8203-B4F4C8E6071B}" type="presOf" srcId="{E800825D-726B-4EC1-87C8-80EDA10CB4EA}" destId="{0CA8879C-BD3F-48E2-96CE-D4B54D7F5D80}" srcOrd="0" destOrd="0" presId="urn:microsoft.com/office/officeart/2005/8/layout/rings+Icon"/>
    <dgm:cxn modelId="{7F9F42A9-339E-4BDE-B569-66344B4E67D3}" srcId="{DF795422-A8E4-4284-91C2-218909C4D5A1}" destId="{2F72AB07-39C2-420F-A8E6-AC9D40E0DAAA}" srcOrd="1" destOrd="0" parTransId="{EAEEC461-162A-4D16-B0AD-78322D4DF6D9}" sibTransId="{28C2F00B-F981-4E99-9855-E8BD3ED5269B}"/>
    <dgm:cxn modelId="{7A97F5CD-58AF-4B20-B0BD-E19839BF2008}" srcId="{DF795422-A8E4-4284-91C2-218909C4D5A1}" destId="{E800825D-726B-4EC1-87C8-80EDA10CB4EA}" srcOrd="0" destOrd="0" parTransId="{16AD5BCC-7097-4418-AD49-50BC1C1066BA}" sibTransId="{CA2C37CE-69BC-4901-8270-9B9408D5B6A5}"/>
    <dgm:cxn modelId="{53B3A2F0-8269-47C1-8717-B7C9240DADBC}" srcId="{DF795422-A8E4-4284-91C2-218909C4D5A1}" destId="{CFFC27D1-7A48-4300-96A5-60793E928CD7}" srcOrd="2" destOrd="0" parTransId="{212CE95C-D459-4899-B0FC-C59BE5C2446B}" sibTransId="{49600CA9-E48B-4E0E-9D28-8040A37106D8}"/>
    <dgm:cxn modelId="{AACFFBF2-E4BD-4949-9BC3-167A33C1D15D}" type="presOf" srcId="{1C1E74CA-592A-4C98-B5B7-C8FDC13B192B}" destId="{F091CCDC-0C0B-44D1-A2E9-679B42B8CEDD}" srcOrd="0" destOrd="0" presId="urn:microsoft.com/office/officeart/2005/8/layout/rings+Icon"/>
    <dgm:cxn modelId="{ED4B0258-BB29-4E90-AAD4-C9F6666F5430}" type="presParOf" srcId="{8D7EACB2-61DD-4D6D-AF4E-9460AFE537A2}" destId="{0CA8879C-BD3F-48E2-96CE-D4B54D7F5D80}" srcOrd="0" destOrd="0" presId="urn:microsoft.com/office/officeart/2005/8/layout/rings+Icon"/>
    <dgm:cxn modelId="{794337D2-45A3-46C8-982F-F1EC2E7E6C43}" type="presParOf" srcId="{8D7EACB2-61DD-4D6D-AF4E-9460AFE537A2}" destId="{182ADD19-3070-4EA6-851D-F2933967EB34}" srcOrd="1" destOrd="0" presId="urn:microsoft.com/office/officeart/2005/8/layout/rings+Icon"/>
    <dgm:cxn modelId="{3B9AC7FA-FB89-45FE-AEDA-91ABF9B4BB48}" type="presParOf" srcId="{8D7EACB2-61DD-4D6D-AF4E-9460AFE537A2}" destId="{EF1EE901-FE7C-4898-B5BD-5BFB1C7DBAF5}" srcOrd="2" destOrd="0" presId="urn:microsoft.com/office/officeart/2005/8/layout/rings+Icon"/>
    <dgm:cxn modelId="{40349042-3AED-4CF9-A3FC-C78815845BFA}" type="presParOf" srcId="{8D7EACB2-61DD-4D6D-AF4E-9460AFE537A2}" destId="{F091CCDC-0C0B-44D1-A2E9-679B42B8CEDD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C50FB0-0D45-4752-A183-9531D7535B8B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5ACBFB67-BD70-4FB0-9232-80F18D1D313C}">
      <dgm:prSet phldrT="[Text]"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1. การศึกษานโยบายสาธารณะเชิงพรรณนา (</a:t>
          </a:r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Descriptive Approach) 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182D798-03CB-4237-A359-917E2F04B9C0}" type="parTrans" cxnId="{533BF8EE-820F-4667-8296-532175843029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CC50B4C-0144-4B28-BB86-7820DAD1C63F}" type="sibTrans" cxnId="{533BF8EE-820F-4667-8296-532175843029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EAC1093-CBD6-411F-B779-B348E2B5B4D9}">
      <dgm:prSet phldrT="[Text]" custT="1"/>
      <dgm:spPr/>
      <dgm:t>
        <a:bodyPr/>
        <a:lstStyle/>
        <a:p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2. การศึกษานโยบายเชิงเสนอแนะ (</a:t>
          </a:r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Prescriptive Approach) </a:t>
          </a:r>
          <a:endParaRPr lang="th-TH" sz="32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F43447D-DDE8-4F20-87B4-743BCA7D1DE3}" type="parTrans" cxnId="{6152BE7F-32C1-4255-8E77-0BEBFDE287A0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F5958BF-0F92-4062-A0CD-41FD5CF62F22}" type="sibTrans" cxnId="{6152BE7F-32C1-4255-8E77-0BEBFDE287A0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3484986-6349-4B1F-A822-F398261040A6}" type="pres">
      <dgm:prSet presAssocID="{C1C50FB0-0D45-4752-A183-9531D7535B8B}" presName="compositeShape" presStyleCnt="0">
        <dgm:presLayoutVars>
          <dgm:chMax val="2"/>
          <dgm:dir/>
          <dgm:resizeHandles val="exact"/>
        </dgm:presLayoutVars>
      </dgm:prSet>
      <dgm:spPr/>
    </dgm:pt>
    <dgm:pt modelId="{14513CAB-C98D-4069-8BD3-5918AC241230}" type="pres">
      <dgm:prSet presAssocID="{C1C50FB0-0D45-4752-A183-9531D7535B8B}" presName="divider" presStyleLbl="fgShp" presStyleIdx="0" presStyleCnt="1"/>
      <dgm:spPr/>
    </dgm:pt>
    <dgm:pt modelId="{64605268-70DD-4DB7-944E-21CFBBEB4F17}" type="pres">
      <dgm:prSet presAssocID="{5ACBFB67-BD70-4FB0-9232-80F18D1D313C}" presName="downArrow" presStyleLbl="node1" presStyleIdx="0" presStyleCnt="2"/>
      <dgm:spPr/>
    </dgm:pt>
    <dgm:pt modelId="{B7B76CBE-569A-4356-825D-91CA28DA9D93}" type="pres">
      <dgm:prSet presAssocID="{5ACBFB67-BD70-4FB0-9232-80F18D1D313C}" presName="downArrowText" presStyleLbl="revTx" presStyleIdx="0" presStyleCnt="2" custScaleX="122949">
        <dgm:presLayoutVars>
          <dgm:bulletEnabled val="1"/>
        </dgm:presLayoutVars>
      </dgm:prSet>
      <dgm:spPr/>
    </dgm:pt>
    <dgm:pt modelId="{8766A507-AADC-4DCA-858A-9B7189F3512F}" type="pres">
      <dgm:prSet presAssocID="{BEAC1093-CBD6-411F-B779-B348E2B5B4D9}" presName="upArrow" presStyleLbl="node1" presStyleIdx="1" presStyleCnt="2"/>
      <dgm:spPr/>
    </dgm:pt>
    <dgm:pt modelId="{FD6B6153-4F75-4D82-B29A-AB0F7513B72C}" type="pres">
      <dgm:prSet presAssocID="{BEAC1093-CBD6-411F-B779-B348E2B5B4D9}" presName="upArrowText" presStyleLbl="revTx" presStyleIdx="1" presStyleCnt="2" custScaleX="121484">
        <dgm:presLayoutVars>
          <dgm:bulletEnabled val="1"/>
        </dgm:presLayoutVars>
      </dgm:prSet>
      <dgm:spPr/>
    </dgm:pt>
  </dgm:ptLst>
  <dgm:cxnLst>
    <dgm:cxn modelId="{4E103043-442B-4CAB-97FF-DDEDE60D54B2}" type="presOf" srcId="{BEAC1093-CBD6-411F-B779-B348E2B5B4D9}" destId="{FD6B6153-4F75-4D82-B29A-AB0F7513B72C}" srcOrd="0" destOrd="0" presId="urn:microsoft.com/office/officeart/2005/8/layout/arrow3"/>
    <dgm:cxn modelId="{91E40064-21A9-47F6-B155-DFF3079ED716}" type="presOf" srcId="{C1C50FB0-0D45-4752-A183-9531D7535B8B}" destId="{03484986-6349-4B1F-A822-F398261040A6}" srcOrd="0" destOrd="0" presId="urn:microsoft.com/office/officeart/2005/8/layout/arrow3"/>
    <dgm:cxn modelId="{6152BE7F-32C1-4255-8E77-0BEBFDE287A0}" srcId="{C1C50FB0-0D45-4752-A183-9531D7535B8B}" destId="{BEAC1093-CBD6-411F-B779-B348E2B5B4D9}" srcOrd="1" destOrd="0" parTransId="{AF43447D-DDE8-4F20-87B4-743BCA7D1DE3}" sibTransId="{DF5958BF-0F92-4062-A0CD-41FD5CF62F22}"/>
    <dgm:cxn modelId="{67E17085-6860-487C-A33B-B91199D422F5}" type="presOf" srcId="{5ACBFB67-BD70-4FB0-9232-80F18D1D313C}" destId="{B7B76CBE-569A-4356-825D-91CA28DA9D93}" srcOrd="0" destOrd="0" presId="urn:microsoft.com/office/officeart/2005/8/layout/arrow3"/>
    <dgm:cxn modelId="{533BF8EE-820F-4667-8296-532175843029}" srcId="{C1C50FB0-0D45-4752-A183-9531D7535B8B}" destId="{5ACBFB67-BD70-4FB0-9232-80F18D1D313C}" srcOrd="0" destOrd="0" parTransId="{8182D798-03CB-4237-A359-917E2F04B9C0}" sibTransId="{FCC50B4C-0144-4B28-BB86-7820DAD1C63F}"/>
    <dgm:cxn modelId="{72EA84BB-5117-42D7-8CC8-9D11960D1307}" type="presParOf" srcId="{03484986-6349-4B1F-A822-F398261040A6}" destId="{14513CAB-C98D-4069-8BD3-5918AC241230}" srcOrd="0" destOrd="0" presId="urn:microsoft.com/office/officeart/2005/8/layout/arrow3"/>
    <dgm:cxn modelId="{0F5CC79B-1269-404F-AD80-4A3F5133C4AB}" type="presParOf" srcId="{03484986-6349-4B1F-A822-F398261040A6}" destId="{64605268-70DD-4DB7-944E-21CFBBEB4F17}" srcOrd="1" destOrd="0" presId="urn:microsoft.com/office/officeart/2005/8/layout/arrow3"/>
    <dgm:cxn modelId="{5B07465E-61E2-454E-9B49-4D9B704C00A6}" type="presParOf" srcId="{03484986-6349-4B1F-A822-F398261040A6}" destId="{B7B76CBE-569A-4356-825D-91CA28DA9D93}" srcOrd="2" destOrd="0" presId="urn:microsoft.com/office/officeart/2005/8/layout/arrow3"/>
    <dgm:cxn modelId="{CFB39477-7286-4683-A205-4AA98691EC3A}" type="presParOf" srcId="{03484986-6349-4B1F-A822-F398261040A6}" destId="{8766A507-AADC-4DCA-858A-9B7189F3512F}" srcOrd="3" destOrd="0" presId="urn:microsoft.com/office/officeart/2005/8/layout/arrow3"/>
    <dgm:cxn modelId="{3E6E1D7F-26C2-49D8-B0D8-79BD82873E9A}" type="presParOf" srcId="{03484986-6349-4B1F-A822-F398261040A6}" destId="{FD6B6153-4F75-4D82-B29A-AB0F7513B72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43964-4673-439B-9987-D9CED48BF015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B3F96317-9235-4DE2-9ED8-F3F53B357404}">
      <dgm:prSet phldrT="[Text]" custT="1"/>
      <dgm:spPr/>
      <dgm:t>
        <a:bodyPr/>
        <a:lstStyle/>
        <a:p>
          <a:r>
            <a:rPr lang="th-TH" sz="3200" dirty="0">
              <a:latin typeface="Angsana New" panose="02020603050405020304" pitchFamily="18" charset="-34"/>
              <a:cs typeface="Angsana New" panose="02020603050405020304" pitchFamily="18" charset="-34"/>
            </a:rPr>
            <a:t>2. มิติขอบเขตของนโยบาย (</a:t>
          </a:r>
          <a:r>
            <a:rPr lang="en-US" sz="3200" dirty="0">
              <a:latin typeface="Angsana New" panose="02020603050405020304" pitchFamily="18" charset="-34"/>
              <a:cs typeface="Angsana New" panose="02020603050405020304" pitchFamily="18" charset="-34"/>
            </a:rPr>
            <a:t>Policy area)</a:t>
          </a:r>
        </a:p>
        <a:p>
          <a:endParaRPr lang="th-TH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C36C74-0037-4EA1-B0A6-39CF0CD7FC2F}" type="parTrans" cxnId="{7ED4DC85-44AB-4D5F-A9DC-9ECE24005EC2}">
      <dgm:prSet/>
      <dgm:spPr/>
      <dgm:t>
        <a:bodyPr/>
        <a:lstStyle/>
        <a:p>
          <a:endParaRPr lang="th-TH"/>
        </a:p>
      </dgm:t>
    </dgm:pt>
    <dgm:pt modelId="{99C93516-1972-4E0B-81A3-EB3AF278C5B5}" type="sibTrans" cxnId="{7ED4DC85-44AB-4D5F-A9DC-9ECE24005EC2}">
      <dgm:prSet/>
      <dgm:spPr/>
      <dgm:t>
        <a:bodyPr/>
        <a:lstStyle/>
        <a:p>
          <a:endParaRPr lang="th-TH"/>
        </a:p>
      </dgm:t>
    </dgm:pt>
    <dgm:pt modelId="{ECFE64A0-469D-4D33-860C-778B6EDBEDB1}">
      <dgm:prSet phldrT="[Text]" custT="1"/>
      <dgm:spPr/>
      <dgm:t>
        <a:bodyPr/>
        <a:lstStyle/>
        <a:p>
          <a:r>
            <a:rPr lang="th-TH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3. มิติกระบวนการของนโยบาย (</a:t>
          </a:r>
          <a:r>
            <a:rPr lang="en-US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Policy process)</a:t>
          </a:r>
          <a:endParaRPr lang="th-TH" sz="2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FEB05D6-4718-480E-8AB9-F9B88FD9B2F8}" type="parTrans" cxnId="{1F2933A5-FAD4-4AB3-BAAB-9A15AE53DD72}">
      <dgm:prSet/>
      <dgm:spPr/>
      <dgm:t>
        <a:bodyPr/>
        <a:lstStyle/>
        <a:p>
          <a:endParaRPr lang="th-TH"/>
        </a:p>
      </dgm:t>
    </dgm:pt>
    <dgm:pt modelId="{BA486377-80FF-4DD7-836E-1927ADB611CF}" type="sibTrans" cxnId="{1F2933A5-FAD4-4AB3-BAAB-9A15AE53DD72}">
      <dgm:prSet/>
      <dgm:spPr/>
      <dgm:t>
        <a:bodyPr/>
        <a:lstStyle/>
        <a:p>
          <a:endParaRPr lang="th-TH"/>
        </a:p>
      </dgm:t>
    </dgm:pt>
    <dgm:pt modelId="{0D88320B-8848-4139-A5C0-F7D804CE64ED}">
      <dgm:prSet phldrT="[Text]" custT="1"/>
      <dgm:spPr/>
      <dgm:t>
        <a:bodyPr/>
        <a:lstStyle/>
        <a:p>
          <a:r>
            <a:rPr lang="th-TH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1. มิติทฤษฎีหรือตัวแบบของนโยบาย (</a:t>
          </a:r>
          <a:r>
            <a:rPr lang="en-US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Policy theory or model)</a:t>
          </a:r>
          <a:endParaRPr lang="th-TH" sz="2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739F2B4-E5A1-401C-8B71-8BA779554936}" type="parTrans" cxnId="{C4768289-DFA6-4C46-A485-6974F341D2EF}">
      <dgm:prSet/>
      <dgm:spPr/>
      <dgm:t>
        <a:bodyPr/>
        <a:lstStyle/>
        <a:p>
          <a:endParaRPr lang="th-TH"/>
        </a:p>
      </dgm:t>
    </dgm:pt>
    <dgm:pt modelId="{16C16D9C-8242-4008-852C-84F08B973536}" type="sibTrans" cxnId="{C4768289-DFA6-4C46-A485-6974F341D2EF}">
      <dgm:prSet/>
      <dgm:spPr/>
      <dgm:t>
        <a:bodyPr/>
        <a:lstStyle/>
        <a:p>
          <a:endParaRPr lang="th-TH"/>
        </a:p>
      </dgm:t>
    </dgm:pt>
    <dgm:pt modelId="{46D33618-4FC1-4B5E-810F-02484A9E7892}" type="pres">
      <dgm:prSet presAssocID="{37243964-4673-439B-9987-D9CED48BF015}" presName="compositeShape" presStyleCnt="0">
        <dgm:presLayoutVars>
          <dgm:chMax val="7"/>
          <dgm:dir/>
          <dgm:resizeHandles val="exact"/>
        </dgm:presLayoutVars>
      </dgm:prSet>
      <dgm:spPr/>
    </dgm:pt>
    <dgm:pt modelId="{C605BBB1-0C4E-4127-88CB-BE780EFC89B2}" type="pres">
      <dgm:prSet presAssocID="{37243964-4673-439B-9987-D9CED48BF015}" presName="wedge1" presStyleLbl="node1" presStyleIdx="0" presStyleCnt="3"/>
      <dgm:spPr/>
    </dgm:pt>
    <dgm:pt modelId="{4E0178D8-A367-4A8D-B809-143C889C8C99}" type="pres">
      <dgm:prSet presAssocID="{37243964-4673-439B-9987-D9CED48BF015}" presName="dummy1a" presStyleCnt="0"/>
      <dgm:spPr/>
    </dgm:pt>
    <dgm:pt modelId="{15E02944-28E4-4D7A-A839-B65167AF4CB6}" type="pres">
      <dgm:prSet presAssocID="{37243964-4673-439B-9987-D9CED48BF015}" presName="dummy1b" presStyleCnt="0"/>
      <dgm:spPr/>
    </dgm:pt>
    <dgm:pt modelId="{C18276B3-9872-4AB3-B8FC-1BA6CA54DBFE}" type="pres">
      <dgm:prSet presAssocID="{37243964-4673-439B-9987-D9CED48BF01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97825A7-FED3-4F1F-A12F-FE388AF15B27}" type="pres">
      <dgm:prSet presAssocID="{37243964-4673-439B-9987-D9CED48BF015}" presName="wedge2" presStyleLbl="node1" presStyleIdx="1" presStyleCnt="3"/>
      <dgm:spPr/>
    </dgm:pt>
    <dgm:pt modelId="{C5F22D34-9277-427E-B0F6-3FD8A7762EDE}" type="pres">
      <dgm:prSet presAssocID="{37243964-4673-439B-9987-D9CED48BF015}" presName="dummy2a" presStyleCnt="0"/>
      <dgm:spPr/>
    </dgm:pt>
    <dgm:pt modelId="{11699E83-8EC5-450C-9537-A4DA18D75AA1}" type="pres">
      <dgm:prSet presAssocID="{37243964-4673-439B-9987-D9CED48BF015}" presName="dummy2b" presStyleCnt="0"/>
      <dgm:spPr/>
    </dgm:pt>
    <dgm:pt modelId="{6B9DF34B-61EC-4125-B01A-D11407994F87}" type="pres">
      <dgm:prSet presAssocID="{37243964-4673-439B-9987-D9CED48BF01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05861D0-D4B5-45B6-8C08-1C60BE09E662}" type="pres">
      <dgm:prSet presAssocID="{37243964-4673-439B-9987-D9CED48BF015}" presName="wedge3" presStyleLbl="node1" presStyleIdx="2" presStyleCnt="3"/>
      <dgm:spPr/>
    </dgm:pt>
    <dgm:pt modelId="{6FA0A562-54F1-448E-B4E1-8FD43EAF3D27}" type="pres">
      <dgm:prSet presAssocID="{37243964-4673-439B-9987-D9CED48BF015}" presName="dummy3a" presStyleCnt="0"/>
      <dgm:spPr/>
    </dgm:pt>
    <dgm:pt modelId="{4FA2589C-A205-4636-A3F8-FFA7D9B8BF65}" type="pres">
      <dgm:prSet presAssocID="{37243964-4673-439B-9987-D9CED48BF015}" presName="dummy3b" presStyleCnt="0"/>
      <dgm:spPr/>
    </dgm:pt>
    <dgm:pt modelId="{437E7DA4-484E-4FE8-B713-FB7AC8D40FEE}" type="pres">
      <dgm:prSet presAssocID="{37243964-4673-439B-9987-D9CED48BF01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ECCB4BA-24D4-476C-B215-61A5ED719A9E}" type="pres">
      <dgm:prSet presAssocID="{99C93516-1972-4E0B-81A3-EB3AF278C5B5}" presName="arrowWedge1" presStyleLbl="fgSibTrans2D1" presStyleIdx="0" presStyleCnt="3"/>
      <dgm:spPr/>
    </dgm:pt>
    <dgm:pt modelId="{355C9F31-8EB1-49C9-B210-FE7A47395E1A}" type="pres">
      <dgm:prSet presAssocID="{BA486377-80FF-4DD7-836E-1927ADB611CF}" presName="arrowWedge2" presStyleLbl="fgSibTrans2D1" presStyleIdx="1" presStyleCnt="3"/>
      <dgm:spPr/>
    </dgm:pt>
    <dgm:pt modelId="{98315105-A68B-4759-9063-6D076F10F4E8}" type="pres">
      <dgm:prSet presAssocID="{16C16D9C-8242-4008-852C-84F08B973536}" presName="arrowWedge3" presStyleLbl="fgSibTrans2D1" presStyleIdx="2" presStyleCnt="3"/>
      <dgm:spPr/>
    </dgm:pt>
  </dgm:ptLst>
  <dgm:cxnLst>
    <dgm:cxn modelId="{19BC3102-7AC3-4714-BD9D-FC2E0D621402}" type="presOf" srcId="{0D88320B-8848-4139-A5C0-F7D804CE64ED}" destId="{437E7DA4-484E-4FE8-B713-FB7AC8D40FEE}" srcOrd="1" destOrd="0" presId="urn:microsoft.com/office/officeart/2005/8/layout/cycle8"/>
    <dgm:cxn modelId="{2BC3DB0F-0D16-4C6E-9164-7C9A1DBDBC0D}" type="presOf" srcId="{B3F96317-9235-4DE2-9ED8-F3F53B357404}" destId="{C605BBB1-0C4E-4127-88CB-BE780EFC89B2}" srcOrd="0" destOrd="0" presId="urn:microsoft.com/office/officeart/2005/8/layout/cycle8"/>
    <dgm:cxn modelId="{F9CFCB64-FCA9-46E4-9502-5B3953F72DFD}" type="presOf" srcId="{0D88320B-8848-4139-A5C0-F7D804CE64ED}" destId="{805861D0-D4B5-45B6-8C08-1C60BE09E662}" srcOrd="0" destOrd="0" presId="urn:microsoft.com/office/officeart/2005/8/layout/cycle8"/>
    <dgm:cxn modelId="{96499770-E324-4E54-8DF0-3BF33D7247A8}" type="presOf" srcId="{ECFE64A0-469D-4D33-860C-778B6EDBEDB1}" destId="{797825A7-FED3-4F1F-A12F-FE388AF15B27}" srcOrd="0" destOrd="0" presId="urn:microsoft.com/office/officeart/2005/8/layout/cycle8"/>
    <dgm:cxn modelId="{C1B60982-8EC2-4A32-8211-526D0F28E06A}" type="presOf" srcId="{B3F96317-9235-4DE2-9ED8-F3F53B357404}" destId="{C18276B3-9872-4AB3-B8FC-1BA6CA54DBFE}" srcOrd="1" destOrd="0" presId="urn:microsoft.com/office/officeart/2005/8/layout/cycle8"/>
    <dgm:cxn modelId="{7ED4DC85-44AB-4D5F-A9DC-9ECE24005EC2}" srcId="{37243964-4673-439B-9987-D9CED48BF015}" destId="{B3F96317-9235-4DE2-9ED8-F3F53B357404}" srcOrd="0" destOrd="0" parTransId="{D9C36C74-0037-4EA1-B0A6-39CF0CD7FC2F}" sibTransId="{99C93516-1972-4E0B-81A3-EB3AF278C5B5}"/>
    <dgm:cxn modelId="{C4768289-DFA6-4C46-A485-6974F341D2EF}" srcId="{37243964-4673-439B-9987-D9CED48BF015}" destId="{0D88320B-8848-4139-A5C0-F7D804CE64ED}" srcOrd="2" destOrd="0" parTransId="{8739F2B4-E5A1-401C-8B71-8BA779554936}" sibTransId="{16C16D9C-8242-4008-852C-84F08B973536}"/>
    <dgm:cxn modelId="{1F2933A5-FAD4-4AB3-BAAB-9A15AE53DD72}" srcId="{37243964-4673-439B-9987-D9CED48BF015}" destId="{ECFE64A0-469D-4D33-860C-778B6EDBEDB1}" srcOrd="1" destOrd="0" parTransId="{EFEB05D6-4718-480E-8AB9-F9B88FD9B2F8}" sibTransId="{BA486377-80FF-4DD7-836E-1927ADB611CF}"/>
    <dgm:cxn modelId="{578F9CBB-BB43-445D-B0F9-EE2E459200F2}" type="presOf" srcId="{37243964-4673-439B-9987-D9CED48BF015}" destId="{46D33618-4FC1-4B5E-810F-02484A9E7892}" srcOrd="0" destOrd="0" presId="urn:microsoft.com/office/officeart/2005/8/layout/cycle8"/>
    <dgm:cxn modelId="{DE5582C0-B502-4AA8-BBDD-74D257E17C17}" type="presOf" srcId="{ECFE64A0-469D-4D33-860C-778B6EDBEDB1}" destId="{6B9DF34B-61EC-4125-B01A-D11407994F87}" srcOrd="1" destOrd="0" presId="urn:microsoft.com/office/officeart/2005/8/layout/cycle8"/>
    <dgm:cxn modelId="{245136F2-4655-4049-8E95-1060BDB0B04B}" type="presParOf" srcId="{46D33618-4FC1-4B5E-810F-02484A9E7892}" destId="{C605BBB1-0C4E-4127-88CB-BE780EFC89B2}" srcOrd="0" destOrd="0" presId="urn:microsoft.com/office/officeart/2005/8/layout/cycle8"/>
    <dgm:cxn modelId="{13149FD7-E359-4F41-B170-7218AD98ABBC}" type="presParOf" srcId="{46D33618-4FC1-4B5E-810F-02484A9E7892}" destId="{4E0178D8-A367-4A8D-B809-143C889C8C99}" srcOrd="1" destOrd="0" presId="urn:microsoft.com/office/officeart/2005/8/layout/cycle8"/>
    <dgm:cxn modelId="{E4571A87-5DA7-4F33-8A71-5963E5B97537}" type="presParOf" srcId="{46D33618-4FC1-4B5E-810F-02484A9E7892}" destId="{15E02944-28E4-4D7A-A839-B65167AF4CB6}" srcOrd="2" destOrd="0" presId="urn:microsoft.com/office/officeart/2005/8/layout/cycle8"/>
    <dgm:cxn modelId="{137C886F-625D-4289-8856-6F9F2250BDBD}" type="presParOf" srcId="{46D33618-4FC1-4B5E-810F-02484A9E7892}" destId="{C18276B3-9872-4AB3-B8FC-1BA6CA54DBFE}" srcOrd="3" destOrd="0" presId="urn:microsoft.com/office/officeart/2005/8/layout/cycle8"/>
    <dgm:cxn modelId="{D7C057B5-2D83-4C1F-BEF3-0B53CBCBC9A9}" type="presParOf" srcId="{46D33618-4FC1-4B5E-810F-02484A9E7892}" destId="{797825A7-FED3-4F1F-A12F-FE388AF15B27}" srcOrd="4" destOrd="0" presId="urn:microsoft.com/office/officeart/2005/8/layout/cycle8"/>
    <dgm:cxn modelId="{71C46DFF-B17D-41BF-9F92-850FFB5E9D24}" type="presParOf" srcId="{46D33618-4FC1-4B5E-810F-02484A9E7892}" destId="{C5F22D34-9277-427E-B0F6-3FD8A7762EDE}" srcOrd="5" destOrd="0" presId="urn:microsoft.com/office/officeart/2005/8/layout/cycle8"/>
    <dgm:cxn modelId="{03349692-1417-403B-BBBE-359B01A38B72}" type="presParOf" srcId="{46D33618-4FC1-4B5E-810F-02484A9E7892}" destId="{11699E83-8EC5-450C-9537-A4DA18D75AA1}" srcOrd="6" destOrd="0" presId="urn:microsoft.com/office/officeart/2005/8/layout/cycle8"/>
    <dgm:cxn modelId="{15DDA755-D1C6-4A4F-8830-4DB983A09522}" type="presParOf" srcId="{46D33618-4FC1-4B5E-810F-02484A9E7892}" destId="{6B9DF34B-61EC-4125-B01A-D11407994F87}" srcOrd="7" destOrd="0" presId="urn:microsoft.com/office/officeart/2005/8/layout/cycle8"/>
    <dgm:cxn modelId="{0D897B66-67C7-4DAE-974E-8D903459F63E}" type="presParOf" srcId="{46D33618-4FC1-4B5E-810F-02484A9E7892}" destId="{805861D0-D4B5-45B6-8C08-1C60BE09E662}" srcOrd="8" destOrd="0" presId="urn:microsoft.com/office/officeart/2005/8/layout/cycle8"/>
    <dgm:cxn modelId="{309140E2-7BFE-415F-BFAA-2359F52D22E3}" type="presParOf" srcId="{46D33618-4FC1-4B5E-810F-02484A9E7892}" destId="{6FA0A562-54F1-448E-B4E1-8FD43EAF3D27}" srcOrd="9" destOrd="0" presId="urn:microsoft.com/office/officeart/2005/8/layout/cycle8"/>
    <dgm:cxn modelId="{AB5D9AB7-7651-4B88-9D9F-A55D78FFD309}" type="presParOf" srcId="{46D33618-4FC1-4B5E-810F-02484A9E7892}" destId="{4FA2589C-A205-4636-A3F8-FFA7D9B8BF65}" srcOrd="10" destOrd="0" presId="urn:microsoft.com/office/officeart/2005/8/layout/cycle8"/>
    <dgm:cxn modelId="{A9885358-7DB6-4A6F-8734-D0589D5BEDC1}" type="presParOf" srcId="{46D33618-4FC1-4B5E-810F-02484A9E7892}" destId="{437E7DA4-484E-4FE8-B713-FB7AC8D40FEE}" srcOrd="11" destOrd="0" presId="urn:microsoft.com/office/officeart/2005/8/layout/cycle8"/>
    <dgm:cxn modelId="{FDEA7AE5-C1B2-47D6-8084-63E6EFFFB7D6}" type="presParOf" srcId="{46D33618-4FC1-4B5E-810F-02484A9E7892}" destId="{4ECCB4BA-24D4-476C-B215-61A5ED719A9E}" srcOrd="12" destOrd="0" presId="urn:microsoft.com/office/officeart/2005/8/layout/cycle8"/>
    <dgm:cxn modelId="{251E92C2-05F6-4ECE-AC9C-2848B14AA97F}" type="presParOf" srcId="{46D33618-4FC1-4B5E-810F-02484A9E7892}" destId="{355C9F31-8EB1-49C9-B210-FE7A47395E1A}" srcOrd="13" destOrd="0" presId="urn:microsoft.com/office/officeart/2005/8/layout/cycle8"/>
    <dgm:cxn modelId="{75CF0068-E6CB-449A-AD56-BE83341E1C74}" type="presParOf" srcId="{46D33618-4FC1-4B5E-810F-02484A9E7892}" destId="{98315105-A68B-4759-9063-6D076F10F4E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8CACE1-8DE8-4FC9-A40C-4AF6F67D9BAF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E2103BEC-E0E7-4D85-943B-F68B79C954F1}">
      <dgm:prSet phldrT="[Text]" custT="1"/>
      <dgm:spPr/>
      <dgm:t>
        <a:bodyPr/>
        <a:lstStyle/>
        <a:p>
          <a:r>
            <a:rPr lang="th-TH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การก่อตัวนโยบาย (</a:t>
          </a:r>
          <a:r>
            <a: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Formation) </a:t>
          </a:r>
          <a:endParaRPr lang="th-TH" sz="32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19F21B9-3D30-4C08-B877-5DB5F88AD502}" type="parTrans" cxnId="{72DC4190-8095-4061-B32B-9E270A9DBD3C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86B0C48-32F6-4DB4-9857-438CE04A512A}" type="sibTrans" cxnId="{72DC4190-8095-4061-B32B-9E270A9DBD3C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5BC2161-80B8-44E1-ADF2-FB8E7A0F9C4D}">
      <dgm:prSet phldrT="[Text]" custT="1"/>
      <dgm:spPr/>
      <dgm:t>
        <a:bodyPr/>
        <a:lstStyle/>
        <a:p>
          <a:r>
            <a:rPr lang="th-TH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การกำหนดนโยบาย (</a:t>
          </a:r>
          <a:r>
            <a: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Formulation) </a:t>
          </a:r>
          <a:endParaRPr lang="th-TH" sz="32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0FFA48A-360B-470A-864C-A9EDDE7C6337}" type="parTrans" cxnId="{837E5CC6-8973-499D-8656-CE53D24947B8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DF6B966-D0ED-4254-AD97-1D30142ED940}" type="sibTrans" cxnId="{837E5CC6-8973-499D-8656-CE53D24947B8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35C93B4-F231-4314-A0A9-4D9209C1FE06}">
      <dgm:prSet phldrT="[Text]" custT="1"/>
      <dgm:spPr/>
      <dgm:t>
        <a:bodyPr/>
        <a:lstStyle/>
        <a:p>
          <a:r>
            <a:rPr lang="th-TH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การตัดสินนโยบาย (</a:t>
          </a:r>
          <a:r>
            <a: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Decision)</a:t>
          </a:r>
          <a:endParaRPr lang="th-TH" sz="32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B528DAC-3A88-4AB3-BDE2-4DF849EB23D1}" type="parTrans" cxnId="{005740B8-104D-4D6B-919F-2142A2ABFE61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568E155-6BF6-442D-A708-C7C8A11FC2C7}" type="sibTrans" cxnId="{005740B8-104D-4D6B-919F-2142A2ABFE61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ECB488A-2F9F-4992-8A81-3AC9A619819B}">
      <dgm:prSet phldrT="[Text]" custT="1"/>
      <dgm:spPr/>
      <dgm:t>
        <a:bodyPr/>
        <a:lstStyle/>
        <a:p>
          <a:r>
            <a:rPr lang="th-TH" sz="3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การนำนโยบายไปปฏิบัติ (</a:t>
          </a:r>
          <a:r>
            <a:rPr lang="en-US" sz="3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Implementation) </a:t>
          </a:r>
          <a:endParaRPr lang="th-TH" sz="30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B93ECD8-1851-409F-B3A6-CA33EBC5CC48}" type="parTrans" cxnId="{B6CF7728-A642-42EF-93CB-88757B3827BA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2EA27CB-7B14-44EF-871F-0D6E440058D5}" type="sibTrans" cxnId="{B6CF7728-A642-42EF-93CB-88757B3827BA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B0CCC1E-8A16-4CCF-B0EA-87D62BDC809C}">
      <dgm:prSet phldrT="[Text]" custT="1"/>
      <dgm:spPr/>
      <dgm:t>
        <a:bodyPr/>
        <a:lstStyle/>
        <a:p>
          <a:r>
            <a:rPr lang="th-TH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การประเมินผลนโยบาย (</a:t>
          </a:r>
          <a:r>
            <a: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Evaluation)</a:t>
          </a:r>
          <a:endParaRPr lang="th-TH" sz="32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903FDA1-28C6-4000-B0CD-8595420C908D}" type="parTrans" cxnId="{966C9CC7-FCF9-485D-B4ED-277F4B03F165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FCEB9A4-286A-4193-98C8-216A4B3F93BA}" type="sibTrans" cxnId="{966C9CC7-FCF9-485D-B4ED-277F4B03F165}">
      <dgm:prSet/>
      <dgm:spPr/>
      <dgm:t>
        <a:bodyPr/>
        <a:lstStyle/>
        <a:p>
          <a:endParaRPr lang="th-TH" sz="32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4D3A2C6-CC47-47C9-9F05-6F142DF65988}" type="pres">
      <dgm:prSet presAssocID="{D28CACE1-8DE8-4FC9-A40C-4AF6F67D9BAF}" presName="Name0" presStyleCnt="0">
        <dgm:presLayoutVars>
          <dgm:dir/>
          <dgm:resizeHandles val="exact"/>
        </dgm:presLayoutVars>
      </dgm:prSet>
      <dgm:spPr/>
    </dgm:pt>
    <dgm:pt modelId="{75476C0F-3062-4710-BD0E-88BE9823EC95}" type="pres">
      <dgm:prSet presAssocID="{D28CACE1-8DE8-4FC9-A40C-4AF6F67D9BAF}" presName="cycle" presStyleCnt="0"/>
      <dgm:spPr/>
    </dgm:pt>
    <dgm:pt modelId="{B8012F48-621A-42B3-81FC-30F58739C148}" type="pres">
      <dgm:prSet presAssocID="{E2103BEC-E0E7-4D85-943B-F68B79C954F1}" presName="nodeFirstNode" presStyleLbl="node1" presStyleIdx="0" presStyleCnt="5">
        <dgm:presLayoutVars>
          <dgm:bulletEnabled val="1"/>
        </dgm:presLayoutVars>
      </dgm:prSet>
      <dgm:spPr/>
    </dgm:pt>
    <dgm:pt modelId="{78F279D2-4BE8-4979-807B-36F54D820B77}" type="pres">
      <dgm:prSet presAssocID="{D86B0C48-32F6-4DB4-9857-438CE04A512A}" presName="sibTransFirstNode" presStyleLbl="bgShp" presStyleIdx="0" presStyleCnt="1"/>
      <dgm:spPr/>
    </dgm:pt>
    <dgm:pt modelId="{949410E5-CFE7-4AB9-B1D8-385EAE4F8A18}" type="pres">
      <dgm:prSet presAssocID="{C5BC2161-80B8-44E1-ADF2-FB8E7A0F9C4D}" presName="nodeFollowingNodes" presStyleLbl="node1" presStyleIdx="1" presStyleCnt="5">
        <dgm:presLayoutVars>
          <dgm:bulletEnabled val="1"/>
        </dgm:presLayoutVars>
      </dgm:prSet>
      <dgm:spPr/>
    </dgm:pt>
    <dgm:pt modelId="{AD30AABA-D5D3-4D50-9D2C-98DC51F8A3E5}" type="pres">
      <dgm:prSet presAssocID="{A35C93B4-F231-4314-A0A9-4D9209C1FE06}" presName="nodeFollowingNodes" presStyleLbl="node1" presStyleIdx="2" presStyleCnt="5">
        <dgm:presLayoutVars>
          <dgm:bulletEnabled val="1"/>
        </dgm:presLayoutVars>
      </dgm:prSet>
      <dgm:spPr/>
    </dgm:pt>
    <dgm:pt modelId="{2CEDC619-9E67-44BA-8712-A68D93355C48}" type="pres">
      <dgm:prSet presAssocID="{1ECB488A-2F9F-4992-8A81-3AC9A619819B}" presName="nodeFollowingNodes" presStyleLbl="node1" presStyleIdx="3" presStyleCnt="5">
        <dgm:presLayoutVars>
          <dgm:bulletEnabled val="1"/>
        </dgm:presLayoutVars>
      </dgm:prSet>
      <dgm:spPr/>
    </dgm:pt>
    <dgm:pt modelId="{D2E154B4-C031-4124-B42A-E8238A92B31F}" type="pres">
      <dgm:prSet presAssocID="{FB0CCC1E-8A16-4CCF-B0EA-87D62BDC809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6CF7728-A642-42EF-93CB-88757B3827BA}" srcId="{D28CACE1-8DE8-4FC9-A40C-4AF6F67D9BAF}" destId="{1ECB488A-2F9F-4992-8A81-3AC9A619819B}" srcOrd="3" destOrd="0" parTransId="{0B93ECD8-1851-409F-B3A6-CA33EBC5CC48}" sibTransId="{92EA27CB-7B14-44EF-871F-0D6E440058D5}"/>
    <dgm:cxn modelId="{E471AD2A-5195-481E-A84A-BA2D9829B76A}" type="presOf" srcId="{D28CACE1-8DE8-4FC9-A40C-4AF6F67D9BAF}" destId="{84D3A2C6-CC47-47C9-9F05-6F142DF65988}" srcOrd="0" destOrd="0" presId="urn:microsoft.com/office/officeart/2005/8/layout/cycle3"/>
    <dgm:cxn modelId="{1D4CC034-588A-42E7-9E7F-0FDA4F2113C3}" type="presOf" srcId="{C5BC2161-80B8-44E1-ADF2-FB8E7A0F9C4D}" destId="{949410E5-CFE7-4AB9-B1D8-385EAE4F8A18}" srcOrd="0" destOrd="0" presId="urn:microsoft.com/office/officeart/2005/8/layout/cycle3"/>
    <dgm:cxn modelId="{4898CC4B-91D7-4619-9410-F55D01E257CE}" type="presOf" srcId="{1ECB488A-2F9F-4992-8A81-3AC9A619819B}" destId="{2CEDC619-9E67-44BA-8712-A68D93355C48}" srcOrd="0" destOrd="0" presId="urn:microsoft.com/office/officeart/2005/8/layout/cycle3"/>
    <dgm:cxn modelId="{2E8E0775-FEFC-4EE2-A49F-2EB6BD622F09}" type="presOf" srcId="{A35C93B4-F231-4314-A0A9-4D9209C1FE06}" destId="{AD30AABA-D5D3-4D50-9D2C-98DC51F8A3E5}" srcOrd="0" destOrd="0" presId="urn:microsoft.com/office/officeart/2005/8/layout/cycle3"/>
    <dgm:cxn modelId="{72DC4190-8095-4061-B32B-9E270A9DBD3C}" srcId="{D28CACE1-8DE8-4FC9-A40C-4AF6F67D9BAF}" destId="{E2103BEC-E0E7-4D85-943B-F68B79C954F1}" srcOrd="0" destOrd="0" parTransId="{919F21B9-3D30-4C08-B877-5DB5F88AD502}" sibTransId="{D86B0C48-32F6-4DB4-9857-438CE04A512A}"/>
    <dgm:cxn modelId="{1F5DB69E-0060-42C7-B48B-09590DB8584D}" type="presOf" srcId="{D86B0C48-32F6-4DB4-9857-438CE04A512A}" destId="{78F279D2-4BE8-4979-807B-36F54D820B77}" srcOrd="0" destOrd="0" presId="urn:microsoft.com/office/officeart/2005/8/layout/cycle3"/>
    <dgm:cxn modelId="{005740B8-104D-4D6B-919F-2142A2ABFE61}" srcId="{D28CACE1-8DE8-4FC9-A40C-4AF6F67D9BAF}" destId="{A35C93B4-F231-4314-A0A9-4D9209C1FE06}" srcOrd="2" destOrd="0" parTransId="{BB528DAC-3A88-4AB3-BDE2-4DF849EB23D1}" sibTransId="{0568E155-6BF6-442D-A708-C7C8A11FC2C7}"/>
    <dgm:cxn modelId="{837E5CC6-8973-499D-8656-CE53D24947B8}" srcId="{D28CACE1-8DE8-4FC9-A40C-4AF6F67D9BAF}" destId="{C5BC2161-80B8-44E1-ADF2-FB8E7A0F9C4D}" srcOrd="1" destOrd="0" parTransId="{C0FFA48A-360B-470A-864C-A9EDDE7C6337}" sibTransId="{CDF6B966-D0ED-4254-AD97-1D30142ED940}"/>
    <dgm:cxn modelId="{966C9CC7-FCF9-485D-B4ED-277F4B03F165}" srcId="{D28CACE1-8DE8-4FC9-A40C-4AF6F67D9BAF}" destId="{FB0CCC1E-8A16-4CCF-B0EA-87D62BDC809C}" srcOrd="4" destOrd="0" parTransId="{D903FDA1-28C6-4000-B0CD-8595420C908D}" sibTransId="{DFCEB9A4-286A-4193-98C8-216A4B3F93BA}"/>
    <dgm:cxn modelId="{7BF570EE-A229-4427-9674-E025AA5D5510}" type="presOf" srcId="{FB0CCC1E-8A16-4CCF-B0EA-87D62BDC809C}" destId="{D2E154B4-C031-4124-B42A-E8238A92B31F}" srcOrd="0" destOrd="0" presId="urn:microsoft.com/office/officeart/2005/8/layout/cycle3"/>
    <dgm:cxn modelId="{DBFF66F4-582B-48E6-B23A-1D655B93118A}" type="presOf" srcId="{E2103BEC-E0E7-4D85-943B-F68B79C954F1}" destId="{B8012F48-621A-42B3-81FC-30F58739C148}" srcOrd="0" destOrd="0" presId="urn:microsoft.com/office/officeart/2005/8/layout/cycle3"/>
    <dgm:cxn modelId="{BB2C7CF4-9BE8-4397-9FBA-FE17469C8624}" type="presParOf" srcId="{84D3A2C6-CC47-47C9-9F05-6F142DF65988}" destId="{75476C0F-3062-4710-BD0E-88BE9823EC95}" srcOrd="0" destOrd="0" presId="urn:microsoft.com/office/officeart/2005/8/layout/cycle3"/>
    <dgm:cxn modelId="{B7FEFF3E-84C0-44B0-940F-1038A8DF92A5}" type="presParOf" srcId="{75476C0F-3062-4710-BD0E-88BE9823EC95}" destId="{B8012F48-621A-42B3-81FC-30F58739C148}" srcOrd="0" destOrd="0" presId="urn:microsoft.com/office/officeart/2005/8/layout/cycle3"/>
    <dgm:cxn modelId="{C8F474FB-3242-40A8-BD32-50C8105EC168}" type="presParOf" srcId="{75476C0F-3062-4710-BD0E-88BE9823EC95}" destId="{78F279D2-4BE8-4979-807B-36F54D820B77}" srcOrd="1" destOrd="0" presId="urn:microsoft.com/office/officeart/2005/8/layout/cycle3"/>
    <dgm:cxn modelId="{7D7B4D7A-B55C-46F5-A4B1-C2048F9ADFD1}" type="presParOf" srcId="{75476C0F-3062-4710-BD0E-88BE9823EC95}" destId="{949410E5-CFE7-4AB9-B1D8-385EAE4F8A18}" srcOrd="2" destOrd="0" presId="urn:microsoft.com/office/officeart/2005/8/layout/cycle3"/>
    <dgm:cxn modelId="{E2453FE2-4159-40E3-B60A-E7927050499E}" type="presParOf" srcId="{75476C0F-3062-4710-BD0E-88BE9823EC95}" destId="{AD30AABA-D5D3-4D50-9D2C-98DC51F8A3E5}" srcOrd="3" destOrd="0" presId="urn:microsoft.com/office/officeart/2005/8/layout/cycle3"/>
    <dgm:cxn modelId="{482CB0CE-C427-4438-92A8-157EBDD77AD6}" type="presParOf" srcId="{75476C0F-3062-4710-BD0E-88BE9823EC95}" destId="{2CEDC619-9E67-44BA-8712-A68D93355C48}" srcOrd="4" destOrd="0" presId="urn:microsoft.com/office/officeart/2005/8/layout/cycle3"/>
    <dgm:cxn modelId="{4E2A1F1E-F355-45D3-96D3-1DC713096470}" type="presParOf" srcId="{75476C0F-3062-4710-BD0E-88BE9823EC95}" destId="{D2E154B4-C031-4124-B42A-E8238A92B31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75F06F-A57F-4B44-8AFF-E7F3A4A29D5C}" type="doc">
      <dgm:prSet loTypeId="urn:microsoft.com/office/officeart/2005/8/layout/cycle6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h-TH"/>
        </a:p>
      </dgm:t>
    </dgm:pt>
    <dgm:pt modelId="{A4855D97-FC9C-41F8-B5C3-54B82C677587}">
      <dgm:prSet phldrT="[Text]" custT="1"/>
      <dgm:spPr/>
      <dgm:t>
        <a:bodyPr/>
        <a:lstStyle/>
        <a:p>
          <a:r>
            <a:rPr lang="en-US" sz="2400" b="1" i="0" u="none" strike="noStrike" baseline="0">
              <a:latin typeface="Angsana New" panose="02020603050405020304" pitchFamily="18" charset="-34"/>
              <a:cs typeface="Angsana New" panose="02020603050405020304" pitchFamily="18" charset="-34"/>
            </a:rPr>
            <a:t>Effectiveness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7B4B3B1-1993-4FEE-80E1-E57D2DE9F571}" type="parTrans" cxnId="{A41DF0F9-9B3F-41DD-BECA-0DDF0F8E8FA3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FCAFF6D-5633-4A72-8A56-EA7C2FEA6AB8}" type="sibTrans" cxnId="{A41DF0F9-9B3F-41DD-BECA-0DDF0F8E8FA3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B3917FC-0E3E-4AC2-9EAF-622690DF1082}">
      <dgm:prSet phldrT="[Text]" custT="1"/>
      <dgm:spPr/>
      <dgm:t>
        <a:bodyPr/>
        <a:lstStyle/>
        <a:p>
          <a:r>
            <a:rPr lang="en-US" sz="2400" b="1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rPr>
            <a:t>Efficiency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F17E06D-A46E-400C-B131-FC8CE035983B}" type="parTrans" cxnId="{A1683C9F-E57A-42E8-8902-E1D614F6E37F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053EB58-CC89-4508-BDCA-7E7E6259FB5B}" type="sibTrans" cxnId="{A1683C9F-E57A-42E8-8902-E1D614F6E37F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7D00D22-BCF6-414D-95E3-45EEE1459A21}">
      <dgm:prSet phldrT="[Text]" custT="1"/>
      <dgm:spPr/>
      <dgm:t>
        <a:bodyPr/>
        <a:lstStyle/>
        <a:p>
          <a:r>
            <a:rPr lang="en-US" sz="2400" b="1" i="0" u="none" strike="noStrike" baseline="0">
              <a:latin typeface="Angsana New" panose="02020603050405020304" pitchFamily="18" charset="-34"/>
              <a:cs typeface="Angsana New" panose="02020603050405020304" pitchFamily="18" charset="-34"/>
            </a:rPr>
            <a:t>Adequacy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438F56DF-9EA4-49BE-8F16-90388069AF2E}" type="parTrans" cxnId="{043E3CFE-C8DC-42BE-A567-200E5B726CA8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A19223A-2FD0-498E-BACF-D30EE8722663}" type="sibTrans" cxnId="{043E3CFE-C8DC-42BE-A567-200E5B726CA8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FEB907A-9678-4094-B9BB-E9900C81D1DA}">
      <dgm:prSet phldrT="[Text]" custT="1"/>
      <dgm:spPr/>
      <dgm:t>
        <a:bodyPr/>
        <a:lstStyle/>
        <a:p>
          <a:r>
            <a:rPr lang="en-US" sz="2400" b="1" i="0" u="none" strike="noStrike" baseline="0">
              <a:latin typeface="Angsana New" panose="02020603050405020304" pitchFamily="18" charset="-34"/>
              <a:cs typeface="Angsana New" panose="02020603050405020304" pitchFamily="18" charset="-34"/>
            </a:rPr>
            <a:t>Equity 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F13A4A3-A4A5-4DF7-8BA3-482CDABD68F6}" type="parTrans" cxnId="{278A45A0-D9DB-4A24-9C58-CDB64B51EFE2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662CECE-48E6-4526-8C49-12EF09D43A29}" type="sibTrans" cxnId="{278A45A0-D9DB-4A24-9C58-CDB64B51EFE2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56A0352-249E-4ABC-9EE0-95EAADC9FD99}">
      <dgm:prSet phldrT="[Text]" custT="1"/>
      <dgm:spPr/>
      <dgm:t>
        <a:bodyPr/>
        <a:lstStyle/>
        <a:p>
          <a:r>
            <a:rPr lang="en-US" sz="2400" b="1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rPr>
            <a:t>Responsiveness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7CF601EC-400B-47CB-B689-BE121C89F962}" type="parTrans" cxnId="{2BA40DB5-EDE1-4330-958A-CEE63C3FF0F7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0FEBE68-7046-4C64-9F4A-E6CF63F44CD4}" type="sibTrans" cxnId="{2BA40DB5-EDE1-4330-958A-CEE63C3FF0F7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EB20495-AD30-49C5-8DAF-E9BE4559ED1D}">
      <dgm:prSet phldrT="[Text]" custT="1"/>
      <dgm:spPr/>
      <dgm:t>
        <a:bodyPr/>
        <a:lstStyle/>
        <a:p>
          <a:r>
            <a:rPr lang="en-US" sz="2400" b="1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rPr>
            <a:t>Appropriateness</a:t>
          </a:r>
          <a:endParaRPr lang="th-TH" sz="24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B95646B-86D7-4506-970B-85E8117079B3}" type="parTrans" cxnId="{224D056A-C9BB-46E8-8714-75B431511644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1083E3C-F954-42D8-A83A-961E02A0DB8B}" type="sibTrans" cxnId="{224D056A-C9BB-46E8-8714-75B431511644}">
      <dgm:prSet/>
      <dgm:spPr/>
      <dgm:t>
        <a:bodyPr/>
        <a:lstStyle/>
        <a:p>
          <a:endParaRPr lang="th-TH" sz="2400" b="1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A2A5954-AC04-4040-9246-9CA1B501CE1F}" type="pres">
      <dgm:prSet presAssocID="{8475F06F-A57F-4B44-8AFF-E7F3A4A29D5C}" presName="cycle" presStyleCnt="0">
        <dgm:presLayoutVars>
          <dgm:dir/>
          <dgm:resizeHandles val="exact"/>
        </dgm:presLayoutVars>
      </dgm:prSet>
      <dgm:spPr/>
    </dgm:pt>
    <dgm:pt modelId="{A48F7590-E302-4605-8766-92E30573B809}" type="pres">
      <dgm:prSet presAssocID="{A4855D97-FC9C-41F8-B5C3-54B82C677587}" presName="node" presStyleLbl="node1" presStyleIdx="0" presStyleCnt="6" custScaleX="112166">
        <dgm:presLayoutVars>
          <dgm:bulletEnabled val="1"/>
        </dgm:presLayoutVars>
      </dgm:prSet>
      <dgm:spPr/>
    </dgm:pt>
    <dgm:pt modelId="{A72372B7-AD41-44E0-8D84-C09D61D150E5}" type="pres">
      <dgm:prSet presAssocID="{A4855D97-FC9C-41F8-B5C3-54B82C677587}" presName="spNode" presStyleCnt="0"/>
      <dgm:spPr/>
    </dgm:pt>
    <dgm:pt modelId="{2A87CDA8-0617-4D5D-B1E7-41C76E9516C2}" type="pres">
      <dgm:prSet presAssocID="{BFCAFF6D-5633-4A72-8A56-EA7C2FEA6AB8}" presName="sibTrans" presStyleLbl="sibTrans1D1" presStyleIdx="0" presStyleCnt="6"/>
      <dgm:spPr/>
    </dgm:pt>
    <dgm:pt modelId="{67361937-5760-46E1-B720-4B5A5E393D1E}" type="pres">
      <dgm:prSet presAssocID="{1B3917FC-0E3E-4AC2-9EAF-622690DF1082}" presName="node" presStyleLbl="node1" presStyleIdx="1" presStyleCnt="6">
        <dgm:presLayoutVars>
          <dgm:bulletEnabled val="1"/>
        </dgm:presLayoutVars>
      </dgm:prSet>
      <dgm:spPr/>
    </dgm:pt>
    <dgm:pt modelId="{3B9494D1-8C86-4BFF-8B15-1D5F6D4CEE2E}" type="pres">
      <dgm:prSet presAssocID="{1B3917FC-0E3E-4AC2-9EAF-622690DF1082}" presName="spNode" presStyleCnt="0"/>
      <dgm:spPr/>
    </dgm:pt>
    <dgm:pt modelId="{0E4C032C-4A72-4C67-91A7-2D83270F46B2}" type="pres">
      <dgm:prSet presAssocID="{0053EB58-CC89-4508-BDCA-7E7E6259FB5B}" presName="sibTrans" presStyleLbl="sibTrans1D1" presStyleIdx="1" presStyleCnt="6"/>
      <dgm:spPr/>
    </dgm:pt>
    <dgm:pt modelId="{49FCD10B-5CDC-4D5E-96A7-653C56BEFC8E}" type="pres">
      <dgm:prSet presAssocID="{A7D00D22-BCF6-414D-95E3-45EEE1459A21}" presName="node" presStyleLbl="node1" presStyleIdx="2" presStyleCnt="6">
        <dgm:presLayoutVars>
          <dgm:bulletEnabled val="1"/>
        </dgm:presLayoutVars>
      </dgm:prSet>
      <dgm:spPr/>
    </dgm:pt>
    <dgm:pt modelId="{D4C26B36-37DE-4055-8911-05A37D8289BD}" type="pres">
      <dgm:prSet presAssocID="{A7D00D22-BCF6-414D-95E3-45EEE1459A21}" presName="spNode" presStyleCnt="0"/>
      <dgm:spPr/>
    </dgm:pt>
    <dgm:pt modelId="{E0EAD554-4B0D-4F31-ABDE-1DF39727F5CC}" type="pres">
      <dgm:prSet presAssocID="{6A19223A-2FD0-498E-BACF-D30EE8722663}" presName="sibTrans" presStyleLbl="sibTrans1D1" presStyleIdx="2" presStyleCnt="6"/>
      <dgm:spPr/>
    </dgm:pt>
    <dgm:pt modelId="{5FD75B4C-D57B-4585-BFE0-3581D5FC0E9D}" type="pres">
      <dgm:prSet presAssocID="{1FEB907A-9678-4094-B9BB-E9900C81D1DA}" presName="node" presStyleLbl="node1" presStyleIdx="3" presStyleCnt="6">
        <dgm:presLayoutVars>
          <dgm:bulletEnabled val="1"/>
        </dgm:presLayoutVars>
      </dgm:prSet>
      <dgm:spPr/>
    </dgm:pt>
    <dgm:pt modelId="{4303DE6A-A1B1-4A2C-8FEE-013D93C5FDED}" type="pres">
      <dgm:prSet presAssocID="{1FEB907A-9678-4094-B9BB-E9900C81D1DA}" presName="spNode" presStyleCnt="0"/>
      <dgm:spPr/>
    </dgm:pt>
    <dgm:pt modelId="{5C6598C2-4606-45DD-95E4-95128F1B4805}" type="pres">
      <dgm:prSet presAssocID="{5662CECE-48E6-4526-8C49-12EF09D43A29}" presName="sibTrans" presStyleLbl="sibTrans1D1" presStyleIdx="3" presStyleCnt="6"/>
      <dgm:spPr/>
    </dgm:pt>
    <dgm:pt modelId="{3E6FB42D-5345-45AF-A6FC-609FFE43D4DE}" type="pres">
      <dgm:prSet presAssocID="{B56A0352-249E-4ABC-9EE0-95EAADC9FD99}" presName="node" presStyleLbl="node1" presStyleIdx="4" presStyleCnt="6" custScaleX="132568">
        <dgm:presLayoutVars>
          <dgm:bulletEnabled val="1"/>
        </dgm:presLayoutVars>
      </dgm:prSet>
      <dgm:spPr/>
    </dgm:pt>
    <dgm:pt modelId="{39B19254-CF5B-48CF-BB9B-FB9CB95A8A37}" type="pres">
      <dgm:prSet presAssocID="{B56A0352-249E-4ABC-9EE0-95EAADC9FD99}" presName="spNode" presStyleCnt="0"/>
      <dgm:spPr/>
    </dgm:pt>
    <dgm:pt modelId="{76AC08A2-2C80-48DC-9729-DDBF7399936E}" type="pres">
      <dgm:prSet presAssocID="{E0FEBE68-7046-4C64-9F4A-E6CF63F44CD4}" presName="sibTrans" presStyleLbl="sibTrans1D1" presStyleIdx="4" presStyleCnt="6"/>
      <dgm:spPr/>
    </dgm:pt>
    <dgm:pt modelId="{82910F27-7B30-44C9-9E0D-25233C31B7BE}" type="pres">
      <dgm:prSet presAssocID="{FEB20495-AD30-49C5-8DAF-E9BE4559ED1D}" presName="node" presStyleLbl="node1" presStyleIdx="5" presStyleCnt="6" custScaleX="127825">
        <dgm:presLayoutVars>
          <dgm:bulletEnabled val="1"/>
        </dgm:presLayoutVars>
      </dgm:prSet>
      <dgm:spPr/>
    </dgm:pt>
    <dgm:pt modelId="{91FEFC0C-02D9-4470-AE92-378CA7CAA784}" type="pres">
      <dgm:prSet presAssocID="{FEB20495-AD30-49C5-8DAF-E9BE4559ED1D}" presName="spNode" presStyleCnt="0"/>
      <dgm:spPr/>
    </dgm:pt>
    <dgm:pt modelId="{76CF8870-0B07-4CA7-B383-4700CB94377D}" type="pres">
      <dgm:prSet presAssocID="{E1083E3C-F954-42D8-A83A-961E02A0DB8B}" presName="sibTrans" presStyleLbl="sibTrans1D1" presStyleIdx="5" presStyleCnt="6"/>
      <dgm:spPr/>
    </dgm:pt>
  </dgm:ptLst>
  <dgm:cxnLst>
    <dgm:cxn modelId="{1B947D09-9089-44B0-9400-779DA4CCB01E}" type="presOf" srcId="{E1083E3C-F954-42D8-A83A-961E02A0DB8B}" destId="{76CF8870-0B07-4CA7-B383-4700CB94377D}" srcOrd="0" destOrd="0" presId="urn:microsoft.com/office/officeart/2005/8/layout/cycle6"/>
    <dgm:cxn modelId="{6834B819-B345-43B2-9A2B-0D088B1CF554}" type="presOf" srcId="{BFCAFF6D-5633-4A72-8A56-EA7C2FEA6AB8}" destId="{2A87CDA8-0617-4D5D-B1E7-41C76E9516C2}" srcOrd="0" destOrd="0" presId="urn:microsoft.com/office/officeart/2005/8/layout/cycle6"/>
    <dgm:cxn modelId="{FB3B022A-B356-4503-B8F4-6C215C663B18}" type="presOf" srcId="{5662CECE-48E6-4526-8C49-12EF09D43A29}" destId="{5C6598C2-4606-45DD-95E4-95128F1B4805}" srcOrd="0" destOrd="0" presId="urn:microsoft.com/office/officeart/2005/8/layout/cycle6"/>
    <dgm:cxn modelId="{5F61032E-1362-4FF3-B661-3FB3A70E4E85}" type="presOf" srcId="{E0FEBE68-7046-4C64-9F4A-E6CF63F44CD4}" destId="{76AC08A2-2C80-48DC-9729-DDBF7399936E}" srcOrd="0" destOrd="0" presId="urn:microsoft.com/office/officeart/2005/8/layout/cycle6"/>
    <dgm:cxn modelId="{224D056A-C9BB-46E8-8714-75B431511644}" srcId="{8475F06F-A57F-4B44-8AFF-E7F3A4A29D5C}" destId="{FEB20495-AD30-49C5-8DAF-E9BE4559ED1D}" srcOrd="5" destOrd="0" parTransId="{9B95646B-86D7-4506-970B-85E8117079B3}" sibTransId="{E1083E3C-F954-42D8-A83A-961E02A0DB8B}"/>
    <dgm:cxn modelId="{E008986D-0703-414A-A36F-3AC929AFC561}" type="presOf" srcId="{0053EB58-CC89-4508-BDCA-7E7E6259FB5B}" destId="{0E4C032C-4A72-4C67-91A7-2D83270F46B2}" srcOrd="0" destOrd="0" presId="urn:microsoft.com/office/officeart/2005/8/layout/cycle6"/>
    <dgm:cxn modelId="{B1B2758F-580D-41A4-B1AB-B41242B43A99}" type="presOf" srcId="{B56A0352-249E-4ABC-9EE0-95EAADC9FD99}" destId="{3E6FB42D-5345-45AF-A6FC-609FFE43D4DE}" srcOrd="0" destOrd="0" presId="urn:microsoft.com/office/officeart/2005/8/layout/cycle6"/>
    <dgm:cxn modelId="{5A7B9C8F-7046-432B-94FA-7CCAB8E17FE7}" type="presOf" srcId="{1FEB907A-9678-4094-B9BB-E9900C81D1DA}" destId="{5FD75B4C-D57B-4585-BFE0-3581D5FC0E9D}" srcOrd="0" destOrd="0" presId="urn:microsoft.com/office/officeart/2005/8/layout/cycle6"/>
    <dgm:cxn modelId="{A1683C9F-E57A-42E8-8902-E1D614F6E37F}" srcId="{8475F06F-A57F-4B44-8AFF-E7F3A4A29D5C}" destId="{1B3917FC-0E3E-4AC2-9EAF-622690DF1082}" srcOrd="1" destOrd="0" parTransId="{3F17E06D-A46E-400C-B131-FC8CE035983B}" sibTransId="{0053EB58-CC89-4508-BDCA-7E7E6259FB5B}"/>
    <dgm:cxn modelId="{278A45A0-D9DB-4A24-9C58-CDB64B51EFE2}" srcId="{8475F06F-A57F-4B44-8AFF-E7F3A4A29D5C}" destId="{1FEB907A-9678-4094-B9BB-E9900C81D1DA}" srcOrd="3" destOrd="0" parTransId="{0F13A4A3-A4A5-4DF7-8BA3-482CDABD68F6}" sibTransId="{5662CECE-48E6-4526-8C49-12EF09D43A29}"/>
    <dgm:cxn modelId="{D53754A7-A541-4F08-B6FD-A8062621B513}" type="presOf" srcId="{A4855D97-FC9C-41F8-B5C3-54B82C677587}" destId="{A48F7590-E302-4605-8766-92E30573B809}" srcOrd="0" destOrd="0" presId="urn:microsoft.com/office/officeart/2005/8/layout/cycle6"/>
    <dgm:cxn modelId="{43DFDAB0-400D-407B-AB6C-D54A1702C273}" type="presOf" srcId="{6A19223A-2FD0-498E-BACF-D30EE8722663}" destId="{E0EAD554-4B0D-4F31-ABDE-1DF39727F5CC}" srcOrd="0" destOrd="0" presId="urn:microsoft.com/office/officeart/2005/8/layout/cycle6"/>
    <dgm:cxn modelId="{247E25B3-2637-455C-86D2-7D6DB42265D1}" type="presOf" srcId="{8475F06F-A57F-4B44-8AFF-E7F3A4A29D5C}" destId="{CA2A5954-AC04-4040-9246-9CA1B501CE1F}" srcOrd="0" destOrd="0" presId="urn:microsoft.com/office/officeart/2005/8/layout/cycle6"/>
    <dgm:cxn modelId="{2BA40DB5-EDE1-4330-958A-CEE63C3FF0F7}" srcId="{8475F06F-A57F-4B44-8AFF-E7F3A4A29D5C}" destId="{B56A0352-249E-4ABC-9EE0-95EAADC9FD99}" srcOrd="4" destOrd="0" parTransId="{7CF601EC-400B-47CB-B689-BE121C89F962}" sibTransId="{E0FEBE68-7046-4C64-9F4A-E6CF63F44CD4}"/>
    <dgm:cxn modelId="{2B1AEACF-E405-497D-A082-797A06D6CFC7}" type="presOf" srcId="{1B3917FC-0E3E-4AC2-9EAF-622690DF1082}" destId="{67361937-5760-46E1-B720-4B5A5E393D1E}" srcOrd="0" destOrd="0" presId="urn:microsoft.com/office/officeart/2005/8/layout/cycle6"/>
    <dgm:cxn modelId="{639A5BE0-9D26-4807-B875-6161BA165F9D}" type="presOf" srcId="{FEB20495-AD30-49C5-8DAF-E9BE4559ED1D}" destId="{82910F27-7B30-44C9-9E0D-25233C31B7BE}" srcOrd="0" destOrd="0" presId="urn:microsoft.com/office/officeart/2005/8/layout/cycle6"/>
    <dgm:cxn modelId="{DDCCB1E1-1101-4AA8-B011-1D5F8DC725CD}" type="presOf" srcId="{A7D00D22-BCF6-414D-95E3-45EEE1459A21}" destId="{49FCD10B-5CDC-4D5E-96A7-653C56BEFC8E}" srcOrd="0" destOrd="0" presId="urn:microsoft.com/office/officeart/2005/8/layout/cycle6"/>
    <dgm:cxn modelId="{A41DF0F9-9B3F-41DD-BECA-0DDF0F8E8FA3}" srcId="{8475F06F-A57F-4B44-8AFF-E7F3A4A29D5C}" destId="{A4855D97-FC9C-41F8-B5C3-54B82C677587}" srcOrd="0" destOrd="0" parTransId="{D7B4B3B1-1993-4FEE-80E1-E57D2DE9F571}" sibTransId="{BFCAFF6D-5633-4A72-8A56-EA7C2FEA6AB8}"/>
    <dgm:cxn modelId="{043E3CFE-C8DC-42BE-A567-200E5B726CA8}" srcId="{8475F06F-A57F-4B44-8AFF-E7F3A4A29D5C}" destId="{A7D00D22-BCF6-414D-95E3-45EEE1459A21}" srcOrd="2" destOrd="0" parTransId="{438F56DF-9EA4-49BE-8F16-90388069AF2E}" sibTransId="{6A19223A-2FD0-498E-BACF-D30EE8722663}"/>
    <dgm:cxn modelId="{3BDB1A5F-00EB-404B-A913-5721DB106E2F}" type="presParOf" srcId="{CA2A5954-AC04-4040-9246-9CA1B501CE1F}" destId="{A48F7590-E302-4605-8766-92E30573B809}" srcOrd="0" destOrd="0" presId="urn:microsoft.com/office/officeart/2005/8/layout/cycle6"/>
    <dgm:cxn modelId="{B0EA64B4-13BD-427F-A5F3-F2A90310219A}" type="presParOf" srcId="{CA2A5954-AC04-4040-9246-9CA1B501CE1F}" destId="{A72372B7-AD41-44E0-8D84-C09D61D150E5}" srcOrd="1" destOrd="0" presId="urn:microsoft.com/office/officeart/2005/8/layout/cycle6"/>
    <dgm:cxn modelId="{FD4376CA-9738-436B-98D4-9B0D1556E926}" type="presParOf" srcId="{CA2A5954-AC04-4040-9246-9CA1B501CE1F}" destId="{2A87CDA8-0617-4D5D-B1E7-41C76E9516C2}" srcOrd="2" destOrd="0" presId="urn:microsoft.com/office/officeart/2005/8/layout/cycle6"/>
    <dgm:cxn modelId="{74127B02-9F71-4AB6-8924-FDFD3502335D}" type="presParOf" srcId="{CA2A5954-AC04-4040-9246-9CA1B501CE1F}" destId="{67361937-5760-46E1-B720-4B5A5E393D1E}" srcOrd="3" destOrd="0" presId="urn:microsoft.com/office/officeart/2005/8/layout/cycle6"/>
    <dgm:cxn modelId="{2A2E90A0-23EA-4DBC-ABA1-55D49652DC3E}" type="presParOf" srcId="{CA2A5954-AC04-4040-9246-9CA1B501CE1F}" destId="{3B9494D1-8C86-4BFF-8B15-1D5F6D4CEE2E}" srcOrd="4" destOrd="0" presId="urn:microsoft.com/office/officeart/2005/8/layout/cycle6"/>
    <dgm:cxn modelId="{071EA171-FEE5-49F6-9CD4-659D0C09820A}" type="presParOf" srcId="{CA2A5954-AC04-4040-9246-9CA1B501CE1F}" destId="{0E4C032C-4A72-4C67-91A7-2D83270F46B2}" srcOrd="5" destOrd="0" presId="urn:microsoft.com/office/officeart/2005/8/layout/cycle6"/>
    <dgm:cxn modelId="{FBC74A44-6308-4F93-BC89-9B2ACC70E3B7}" type="presParOf" srcId="{CA2A5954-AC04-4040-9246-9CA1B501CE1F}" destId="{49FCD10B-5CDC-4D5E-96A7-653C56BEFC8E}" srcOrd="6" destOrd="0" presId="urn:microsoft.com/office/officeart/2005/8/layout/cycle6"/>
    <dgm:cxn modelId="{BDAF7152-B3AD-48D6-BA40-2E64703CEA5F}" type="presParOf" srcId="{CA2A5954-AC04-4040-9246-9CA1B501CE1F}" destId="{D4C26B36-37DE-4055-8911-05A37D8289BD}" srcOrd="7" destOrd="0" presId="urn:microsoft.com/office/officeart/2005/8/layout/cycle6"/>
    <dgm:cxn modelId="{E0D9051B-25E6-4D0E-AF06-CBD677DDB4CE}" type="presParOf" srcId="{CA2A5954-AC04-4040-9246-9CA1B501CE1F}" destId="{E0EAD554-4B0D-4F31-ABDE-1DF39727F5CC}" srcOrd="8" destOrd="0" presId="urn:microsoft.com/office/officeart/2005/8/layout/cycle6"/>
    <dgm:cxn modelId="{C304E9AB-0722-4FA4-97E6-AE874828737F}" type="presParOf" srcId="{CA2A5954-AC04-4040-9246-9CA1B501CE1F}" destId="{5FD75B4C-D57B-4585-BFE0-3581D5FC0E9D}" srcOrd="9" destOrd="0" presId="urn:microsoft.com/office/officeart/2005/8/layout/cycle6"/>
    <dgm:cxn modelId="{F483CCC9-BE73-44CA-B850-6FC80EE05F7F}" type="presParOf" srcId="{CA2A5954-AC04-4040-9246-9CA1B501CE1F}" destId="{4303DE6A-A1B1-4A2C-8FEE-013D93C5FDED}" srcOrd="10" destOrd="0" presId="urn:microsoft.com/office/officeart/2005/8/layout/cycle6"/>
    <dgm:cxn modelId="{BE98ECF9-0626-4AA8-85EE-A421FCBB4251}" type="presParOf" srcId="{CA2A5954-AC04-4040-9246-9CA1B501CE1F}" destId="{5C6598C2-4606-45DD-95E4-95128F1B4805}" srcOrd="11" destOrd="0" presId="urn:microsoft.com/office/officeart/2005/8/layout/cycle6"/>
    <dgm:cxn modelId="{38A4B230-7807-405F-BEC6-58537A92C19E}" type="presParOf" srcId="{CA2A5954-AC04-4040-9246-9CA1B501CE1F}" destId="{3E6FB42D-5345-45AF-A6FC-609FFE43D4DE}" srcOrd="12" destOrd="0" presId="urn:microsoft.com/office/officeart/2005/8/layout/cycle6"/>
    <dgm:cxn modelId="{CC7CAC9F-B610-405C-9C44-6BE9B9AAB310}" type="presParOf" srcId="{CA2A5954-AC04-4040-9246-9CA1B501CE1F}" destId="{39B19254-CF5B-48CF-BB9B-FB9CB95A8A37}" srcOrd="13" destOrd="0" presId="urn:microsoft.com/office/officeart/2005/8/layout/cycle6"/>
    <dgm:cxn modelId="{E697B613-6151-4ECC-B7FE-BD652F089DD3}" type="presParOf" srcId="{CA2A5954-AC04-4040-9246-9CA1B501CE1F}" destId="{76AC08A2-2C80-48DC-9729-DDBF7399936E}" srcOrd="14" destOrd="0" presId="urn:microsoft.com/office/officeart/2005/8/layout/cycle6"/>
    <dgm:cxn modelId="{7E8BA8AB-958C-4B67-B586-3BFA5A4D42C9}" type="presParOf" srcId="{CA2A5954-AC04-4040-9246-9CA1B501CE1F}" destId="{82910F27-7B30-44C9-9E0D-25233C31B7BE}" srcOrd="15" destOrd="0" presId="urn:microsoft.com/office/officeart/2005/8/layout/cycle6"/>
    <dgm:cxn modelId="{BB6F6C92-13D1-4158-8880-1725B3B41022}" type="presParOf" srcId="{CA2A5954-AC04-4040-9246-9CA1B501CE1F}" destId="{91FEFC0C-02D9-4470-AE92-378CA7CAA784}" srcOrd="16" destOrd="0" presId="urn:microsoft.com/office/officeart/2005/8/layout/cycle6"/>
    <dgm:cxn modelId="{E715B94F-7C15-4AEB-B563-E0FAC7EA2153}" type="presParOf" srcId="{CA2A5954-AC04-4040-9246-9CA1B501CE1F}" destId="{76CF8870-0B07-4CA7-B383-4700CB94377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50D5D1-2EB0-4B86-B755-8E486FF6745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6D97A028-BFBE-41BE-B6B4-B437E7473EF7}">
      <dgm:prSet phldrT="[Text]" custT="1"/>
      <dgm:spPr/>
      <dgm:t>
        <a:bodyPr/>
        <a:lstStyle/>
        <a:p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OEDC </a:t>
          </a:r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ของธนาคารโลก</a:t>
          </a:r>
        </a:p>
      </dgm:t>
    </dgm:pt>
    <dgm:pt modelId="{8536308B-8D17-4FF1-9C50-504C92B423DA}" type="parTrans" cxnId="{679962C4-D19E-4B52-BB24-CDAB0B921F25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A540860-BD17-49BC-8E97-0BEB95267ED6}" type="sibTrans" cxnId="{679962C4-D19E-4B52-BB24-CDAB0B921F25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314E72D-2832-4938-A69A-51FD8D84CC3B}">
      <dgm:prSet phldrT="[Text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ประสิทธิผล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Effectiveness</a:t>
          </a: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)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ประสิทธิภาพ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Efficiency) </a:t>
          </a:r>
          <a:b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ความพอเพียง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Adequacy) </a:t>
          </a:r>
          <a:b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ความเป็นธรรม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Equity) </a:t>
          </a:r>
          <a:b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การตอบสนอง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Responsiveness) </a:t>
          </a: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ความเหมาะสม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Appropriateness)</a:t>
          </a:r>
          <a:endParaRPr lang="th-TH" sz="24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E421AB2-0A1F-498B-BD9E-82C37A727321}" type="parTrans" cxnId="{27C033F3-BF06-4D6F-9A8A-EFF40EBAF5C8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6D7AF5BF-6CF3-4535-918A-0BD746058A04}" type="sibTrans" cxnId="{27C033F3-BF06-4D6F-9A8A-EFF40EBAF5C8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B205D8C-732F-4F35-B8F5-2649CAA4B477}">
      <dgm:prSet phldrT="[Text]" custT="1"/>
      <dgm:spPr/>
      <dgm:t>
        <a:bodyPr/>
        <a:lstStyle/>
        <a:p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Balance Scored- card </a:t>
          </a:r>
          <a:r>
            <a:rPr lang="th-TH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หรือ </a:t>
          </a:r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BSC</a:t>
          </a:r>
          <a:endParaRPr lang="th-TH" sz="32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E4A2AC0-A2EE-4ADE-BE16-64AB15AAA9F9}" type="parTrans" cxnId="{AF184C46-ABED-4378-A0DC-2353B60BE68B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8D27025-8565-4B86-8C44-F48389149CF8}" type="sibTrans" cxnId="{AF184C46-ABED-4378-A0DC-2353B60BE68B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2021A7E6-F4EC-48BA-A4C2-590739B0F196}">
      <dgm:prSet phldrT="[Text]" custT="1"/>
      <dgm:spPr/>
      <dgm:t>
        <a:bodyPr/>
        <a:lstStyle/>
        <a:p>
          <a:r>
            <a:rPr lang="th-TH" sz="2200" dirty="0">
              <a:latin typeface="Angsana New" panose="02020603050405020304" pitchFamily="18" charset="-34"/>
              <a:cs typeface="Angsana New" panose="02020603050405020304" pitchFamily="18" charset="-34"/>
            </a:rPr>
            <a:t>มิติด้านการเงิน, ลูกค้า, กระบวนการภายใน และการเรียนรู้และ</a:t>
          </a:r>
          <a:br>
            <a:rPr lang="th-TH" sz="22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dirty="0">
              <a:latin typeface="Angsana New" panose="02020603050405020304" pitchFamily="18" charset="-34"/>
              <a:cs typeface="Angsana New" panose="02020603050405020304" pitchFamily="18" charset="-34"/>
            </a:rPr>
            <a:t>การเจริญเติบโต ปัจจุบันหน่วยราชการใช้เป็นแนวทางในการกำหนดตัวชี้วัดในการประเมินผลการปฏิบัติงานของหน่วยงาน โดยมีมุมมอง 4 มิติ ได้แก่ ประสิทธิผล, ประสิทธิภาพ, คุณภาพการให้บริการ และการพัฒนาองค์กร</a:t>
          </a:r>
        </a:p>
      </dgm:t>
    </dgm:pt>
    <dgm:pt modelId="{DDCD225B-23EE-4F6A-AE94-FAE0E1CF5E1D}" type="parTrans" cxnId="{29AB2FE3-F120-406F-B062-1815C2434834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75DAC80-D121-4F42-BDB2-B2C44EC4FFE2}" type="sibTrans" cxnId="{29AB2FE3-F120-406F-B062-1815C2434834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CA20771-7788-40F1-987C-E537413CB824}">
      <dgm:prSet phldrT="[Text]" custT="1"/>
      <dgm:spPr/>
      <dgm:t>
        <a:bodyPr/>
        <a:lstStyle/>
        <a:p>
          <a:r>
            <a:rPr lang="en-US" sz="3200" b="1" dirty="0">
              <a:latin typeface="Angsana New" panose="02020603050405020304" pitchFamily="18" charset="-34"/>
              <a:cs typeface="Angsana New" panose="02020603050405020304" pitchFamily="18" charset="-34"/>
            </a:rPr>
            <a:t>CIPP Model</a:t>
          </a:r>
          <a:endParaRPr lang="th-TH" sz="32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1C6E50E-3BB8-4888-95FF-B2496938A781}" type="parTrans" cxnId="{AE476946-20F4-48CA-9C30-C938C057AB41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F1E543DE-CB07-4331-A338-0F61BD2E0219}" type="sibTrans" cxnId="{AE476946-20F4-48CA-9C30-C938C057AB41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9372F9C-C61A-4DE4-9CB9-F3F210384BCA}">
      <dgm:prSet phldrT="[Text]" custT="1"/>
      <dgm:spPr/>
      <dgm:t>
        <a:bodyPr/>
        <a:lstStyle/>
        <a:p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การประเมินด้านบริบท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Context </a:t>
          </a: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การประเมินปัจจัยนำเข้า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Input) </a:t>
          </a: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การประเมินกระบวนการ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Process) </a:t>
          </a: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การประเมินผลผลิต (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Product)</a:t>
          </a:r>
          <a:endParaRPr lang="th-TH" sz="2400" dirty="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D4B66A3E-77F8-4206-9FB8-A9DE1BEF792C}" type="parTrans" cxnId="{E8F34869-72E2-4A37-A29B-A5467EA907A0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25CCBE8-AB96-4498-AD75-EA17A06B75A9}" type="sibTrans" cxnId="{E8F34869-72E2-4A37-A29B-A5467EA907A0}">
      <dgm:prSet/>
      <dgm:spPr/>
      <dgm:t>
        <a:bodyPr/>
        <a:lstStyle/>
        <a:p>
          <a:endParaRPr lang="th-TH" sz="3200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1B2D61E1-7720-45FE-A8FB-CA622E99F190}" type="pres">
      <dgm:prSet presAssocID="{8150D5D1-2EB0-4B86-B755-8E486FF6745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6DE50AE-C3DC-44F2-97AA-A58FA0B7ECB4}" type="pres">
      <dgm:prSet presAssocID="{6D97A028-BFBE-41BE-B6B4-B437E7473EF7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DE17067E-7B56-4E06-AAF9-592A977FCC96}" type="pres">
      <dgm:prSet presAssocID="{6D97A028-BFBE-41BE-B6B4-B437E7473EF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FD6831D9-6501-4C35-927E-08E13E473A74}" type="pres">
      <dgm:prSet presAssocID="{FB205D8C-732F-4F35-B8F5-2649CAA4B477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9E12903-23DE-4169-9BF0-13D84EA56684}" type="pres">
      <dgm:prSet presAssocID="{FB205D8C-732F-4F35-B8F5-2649CAA4B47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3268C5A7-8983-404C-AB16-DCC29F460DF8}" type="pres">
      <dgm:prSet presAssocID="{CCA20771-7788-40F1-987C-E537413CB824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F07D0C45-3320-4E23-BC4D-EB34B4A43E5B}" type="pres">
      <dgm:prSet presAssocID="{CCA20771-7788-40F1-987C-E537413CB824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5E9F21F-EB83-4FAD-B7E2-2250AF503AFC}" type="presOf" srcId="{CCA20771-7788-40F1-987C-E537413CB824}" destId="{3268C5A7-8983-404C-AB16-DCC29F460DF8}" srcOrd="0" destOrd="0" presId="urn:microsoft.com/office/officeart/2009/3/layout/IncreasingArrowsProcess"/>
    <dgm:cxn modelId="{FB527239-E3C4-4D38-92D0-156FBB0907F9}" type="presOf" srcId="{39372F9C-C61A-4DE4-9CB9-F3F210384BCA}" destId="{F07D0C45-3320-4E23-BC4D-EB34B4A43E5B}" srcOrd="0" destOrd="0" presId="urn:microsoft.com/office/officeart/2009/3/layout/IncreasingArrowsProcess"/>
    <dgm:cxn modelId="{DB53B15F-C964-42F0-8CEA-19F817C56F1F}" type="presOf" srcId="{9314E72D-2832-4938-A69A-51FD8D84CC3B}" destId="{DE17067E-7B56-4E06-AAF9-592A977FCC96}" srcOrd="0" destOrd="0" presId="urn:microsoft.com/office/officeart/2009/3/layout/IncreasingArrowsProcess"/>
    <dgm:cxn modelId="{AE476946-20F4-48CA-9C30-C938C057AB41}" srcId="{8150D5D1-2EB0-4B86-B755-8E486FF67452}" destId="{CCA20771-7788-40F1-987C-E537413CB824}" srcOrd="2" destOrd="0" parTransId="{F1C6E50E-3BB8-4888-95FF-B2496938A781}" sibTransId="{F1E543DE-CB07-4331-A338-0F61BD2E0219}"/>
    <dgm:cxn modelId="{AF184C46-ABED-4378-A0DC-2353B60BE68B}" srcId="{8150D5D1-2EB0-4B86-B755-8E486FF67452}" destId="{FB205D8C-732F-4F35-B8F5-2649CAA4B477}" srcOrd="1" destOrd="0" parTransId="{FE4A2AC0-A2EE-4ADE-BE16-64AB15AAA9F9}" sibTransId="{88D27025-8565-4B86-8C44-F48389149CF8}"/>
    <dgm:cxn modelId="{E8F34869-72E2-4A37-A29B-A5467EA907A0}" srcId="{CCA20771-7788-40F1-987C-E537413CB824}" destId="{39372F9C-C61A-4DE4-9CB9-F3F210384BCA}" srcOrd="0" destOrd="0" parTransId="{D4B66A3E-77F8-4206-9FB8-A9DE1BEF792C}" sibTransId="{925CCBE8-AB96-4498-AD75-EA17A06B75A9}"/>
    <dgm:cxn modelId="{378ADC88-83AF-4B75-B09C-618233D82649}" type="presOf" srcId="{FB205D8C-732F-4F35-B8F5-2649CAA4B477}" destId="{FD6831D9-6501-4C35-927E-08E13E473A74}" srcOrd="0" destOrd="0" presId="urn:microsoft.com/office/officeart/2009/3/layout/IncreasingArrowsProcess"/>
    <dgm:cxn modelId="{FD2EE088-F032-47C3-B496-40A818113222}" type="presOf" srcId="{8150D5D1-2EB0-4B86-B755-8E486FF67452}" destId="{1B2D61E1-7720-45FE-A8FB-CA622E99F190}" srcOrd="0" destOrd="0" presId="urn:microsoft.com/office/officeart/2009/3/layout/IncreasingArrowsProcess"/>
    <dgm:cxn modelId="{679962C4-D19E-4B52-BB24-CDAB0B921F25}" srcId="{8150D5D1-2EB0-4B86-B755-8E486FF67452}" destId="{6D97A028-BFBE-41BE-B6B4-B437E7473EF7}" srcOrd="0" destOrd="0" parTransId="{8536308B-8D17-4FF1-9C50-504C92B423DA}" sibTransId="{EA540860-BD17-49BC-8E97-0BEB95267ED6}"/>
    <dgm:cxn modelId="{29AB2FE3-F120-406F-B062-1815C2434834}" srcId="{FB205D8C-732F-4F35-B8F5-2649CAA4B477}" destId="{2021A7E6-F4EC-48BA-A4C2-590739B0F196}" srcOrd="0" destOrd="0" parTransId="{DDCD225B-23EE-4F6A-AE94-FAE0E1CF5E1D}" sibTransId="{E75DAC80-D121-4F42-BDB2-B2C44EC4FFE2}"/>
    <dgm:cxn modelId="{BF3C3EE9-1C50-4158-8FD5-839BD4299FF4}" type="presOf" srcId="{6D97A028-BFBE-41BE-B6B4-B437E7473EF7}" destId="{F6DE50AE-C3DC-44F2-97AA-A58FA0B7ECB4}" srcOrd="0" destOrd="0" presId="urn:microsoft.com/office/officeart/2009/3/layout/IncreasingArrowsProcess"/>
    <dgm:cxn modelId="{27C033F3-BF06-4D6F-9A8A-EFF40EBAF5C8}" srcId="{6D97A028-BFBE-41BE-B6B4-B437E7473EF7}" destId="{9314E72D-2832-4938-A69A-51FD8D84CC3B}" srcOrd="0" destOrd="0" parTransId="{EE421AB2-0A1F-498B-BD9E-82C37A727321}" sibTransId="{6D7AF5BF-6CF3-4535-918A-0BD746058A04}"/>
    <dgm:cxn modelId="{B1BB32F5-FB8A-4DBF-A0E1-E828CEB87305}" type="presOf" srcId="{2021A7E6-F4EC-48BA-A4C2-590739B0F196}" destId="{39E12903-23DE-4169-9BF0-13D84EA56684}" srcOrd="0" destOrd="0" presId="urn:microsoft.com/office/officeart/2009/3/layout/IncreasingArrowsProcess"/>
    <dgm:cxn modelId="{54715D5C-6F8A-4308-90E1-F5564CAF8D1D}" type="presParOf" srcId="{1B2D61E1-7720-45FE-A8FB-CA622E99F190}" destId="{F6DE50AE-C3DC-44F2-97AA-A58FA0B7ECB4}" srcOrd="0" destOrd="0" presId="urn:microsoft.com/office/officeart/2009/3/layout/IncreasingArrowsProcess"/>
    <dgm:cxn modelId="{62DEBD18-F5AB-4F1F-BB52-6A41330423C8}" type="presParOf" srcId="{1B2D61E1-7720-45FE-A8FB-CA622E99F190}" destId="{DE17067E-7B56-4E06-AAF9-592A977FCC96}" srcOrd="1" destOrd="0" presId="urn:microsoft.com/office/officeart/2009/3/layout/IncreasingArrowsProcess"/>
    <dgm:cxn modelId="{6CF10DB5-CC99-4DF9-BF4D-9B25CEEAF1E5}" type="presParOf" srcId="{1B2D61E1-7720-45FE-A8FB-CA622E99F190}" destId="{FD6831D9-6501-4C35-927E-08E13E473A74}" srcOrd="2" destOrd="0" presId="urn:microsoft.com/office/officeart/2009/3/layout/IncreasingArrowsProcess"/>
    <dgm:cxn modelId="{C0A53DF4-93BE-4FB2-8BFD-094A896B9B12}" type="presParOf" srcId="{1B2D61E1-7720-45FE-A8FB-CA622E99F190}" destId="{39E12903-23DE-4169-9BF0-13D84EA56684}" srcOrd="3" destOrd="0" presId="urn:microsoft.com/office/officeart/2009/3/layout/IncreasingArrowsProcess"/>
    <dgm:cxn modelId="{03541CEA-DAEB-486A-8DC1-F002328247F0}" type="presParOf" srcId="{1B2D61E1-7720-45FE-A8FB-CA622E99F190}" destId="{3268C5A7-8983-404C-AB16-DCC29F460DF8}" srcOrd="4" destOrd="0" presId="urn:microsoft.com/office/officeart/2009/3/layout/IncreasingArrowsProcess"/>
    <dgm:cxn modelId="{881EA7FA-77F1-49F3-81A3-A4EC7B5D1D5A}" type="presParOf" srcId="{1B2D61E1-7720-45FE-A8FB-CA622E99F190}" destId="{F07D0C45-3320-4E23-BC4D-EB34B4A43E5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0A591-D7A2-4A0C-BCC6-8BE6F29B381D}">
      <dsp:nvSpPr>
        <dsp:cNvPr id="0" name=""/>
        <dsp:cNvSpPr/>
      </dsp:nvSpPr>
      <dsp:spPr>
        <a:xfrm>
          <a:off x="3295017" y="1122"/>
          <a:ext cx="2941315" cy="14706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1. กิจกรรมหรือ</a:t>
          </a:r>
          <a:b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การกระทำของรัฐบาล  </a:t>
          </a:r>
        </a:p>
      </dsp:txBody>
      <dsp:txXfrm>
        <a:off x="3338091" y="44196"/>
        <a:ext cx="2855167" cy="1384509"/>
      </dsp:txXfrm>
    </dsp:sp>
    <dsp:sp modelId="{D3FAAEE2-9A4B-47AF-BB1E-326D3162F1A7}">
      <dsp:nvSpPr>
        <dsp:cNvPr id="0" name=""/>
        <dsp:cNvSpPr/>
      </dsp:nvSpPr>
      <dsp:spPr>
        <a:xfrm rot="3600000">
          <a:off x="5214140" y="2580816"/>
          <a:ext cx="1529937" cy="5147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368559" y="2683762"/>
        <a:ext cx="1221099" cy="308838"/>
      </dsp:txXfrm>
    </dsp:sp>
    <dsp:sp modelId="{03A0B7E4-D8E0-48A0-BD7D-25F19FB652A3}">
      <dsp:nvSpPr>
        <dsp:cNvPr id="0" name=""/>
        <dsp:cNvSpPr/>
      </dsp:nvSpPr>
      <dsp:spPr>
        <a:xfrm>
          <a:off x="5721886" y="4204582"/>
          <a:ext cx="2941315" cy="1470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2. แนวทางเลือกตัดสินใจของรัฐบาล </a:t>
          </a:r>
        </a:p>
      </dsp:txBody>
      <dsp:txXfrm>
        <a:off x="5764960" y="4247656"/>
        <a:ext cx="2855167" cy="1384509"/>
      </dsp:txXfrm>
    </dsp:sp>
    <dsp:sp modelId="{88226CBD-6AE9-4756-A139-54F314C2870F}">
      <dsp:nvSpPr>
        <dsp:cNvPr id="0" name=""/>
        <dsp:cNvSpPr/>
      </dsp:nvSpPr>
      <dsp:spPr>
        <a:xfrm rot="10800000">
          <a:off x="4000706" y="4682546"/>
          <a:ext cx="1529937" cy="5147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4155125" y="4785492"/>
        <a:ext cx="1221099" cy="308838"/>
      </dsp:txXfrm>
    </dsp:sp>
    <dsp:sp modelId="{7580C2D7-045E-42CD-8E42-95F6893E23D7}">
      <dsp:nvSpPr>
        <dsp:cNvPr id="0" name=""/>
        <dsp:cNvSpPr/>
      </dsp:nvSpPr>
      <dsp:spPr>
        <a:xfrm>
          <a:off x="868148" y="4204582"/>
          <a:ext cx="2941315" cy="1470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3. แนวทางหรือหนทางในการกระทำของรัฐบาล </a:t>
          </a:r>
        </a:p>
      </dsp:txBody>
      <dsp:txXfrm>
        <a:off x="911222" y="4247656"/>
        <a:ext cx="2855167" cy="1384509"/>
      </dsp:txXfrm>
    </dsp:sp>
    <dsp:sp modelId="{08923A3E-A1F0-4D30-A306-3B0CC3E5B9A7}">
      <dsp:nvSpPr>
        <dsp:cNvPr id="0" name=""/>
        <dsp:cNvSpPr/>
      </dsp:nvSpPr>
      <dsp:spPr>
        <a:xfrm rot="18000000">
          <a:off x="2787271" y="2580816"/>
          <a:ext cx="1529937" cy="5147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2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941690" y="2683762"/>
        <a:ext cx="1221099" cy="3088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908A9-030F-4605-93CE-467FBCB2E796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1) ปัญหาที่มีโครงสร้างชัดเจนแน่นอน (</a:t>
          </a:r>
          <a:r>
            <a:rPr lang="en-US" sz="21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Well-Structured Problem)</a:t>
          </a:r>
          <a:endParaRPr lang="th-TH" sz="21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80746" y="1316736"/>
        <a:ext cx="1625600" cy="1354666"/>
      </dsp:txXfrm>
    </dsp:sp>
    <dsp:sp modelId="{AA5C790B-5F5C-4948-BC4A-81ED35FABEC6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2) ปัญหาที่มีโครงสร้างไม่ชัดเจน (</a:t>
          </a:r>
          <a:r>
            <a:rPr lang="en-US" sz="23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ill or non-Structured Problem)</a:t>
          </a:r>
          <a:endParaRPr lang="th-TH" sz="23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871893" y="3467946"/>
        <a:ext cx="2438400" cy="1192106"/>
      </dsp:txXfrm>
    </dsp:sp>
    <dsp:sp modelId="{DE6C0B10-20E5-48D7-8997-F79B9AE505FA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3) ปัญหาที่มีโครงสร้างปานกลาง (</a:t>
          </a:r>
          <a:r>
            <a:rPr lang="en-US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Moderately-Structured Problem)</a:t>
          </a:r>
          <a:endParaRPr lang="th-TH" sz="20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221653" y="1316736"/>
        <a:ext cx="1625600" cy="1354666"/>
      </dsp:txXfrm>
    </dsp:sp>
    <dsp:sp modelId="{5B62AC7C-A34F-4C9D-852C-6F8FB56B2C37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29829-4A28-461B-89B5-B5EF0C69D66D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11897-633D-40DA-B0C5-C519F859D54B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308F0-A778-4012-BCED-BC5148779BAB}">
      <dsp:nvSpPr>
        <dsp:cNvPr id="0" name=""/>
        <dsp:cNvSpPr/>
      </dsp:nvSpPr>
      <dsp:spPr>
        <a:xfrm>
          <a:off x="643532" y="0"/>
          <a:ext cx="7293372" cy="50768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29744-AA85-4440-ACC9-AB640DF24A62}">
      <dsp:nvSpPr>
        <dsp:cNvPr id="0" name=""/>
        <dsp:cNvSpPr/>
      </dsp:nvSpPr>
      <dsp:spPr>
        <a:xfrm>
          <a:off x="290762" y="1523047"/>
          <a:ext cx="2574131" cy="2030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การคัดเลือกข้อเสนอนโยบาย</a:t>
          </a:r>
        </a:p>
      </dsp:txBody>
      <dsp:txXfrm>
        <a:off x="389894" y="1622179"/>
        <a:ext cx="2375867" cy="1832466"/>
      </dsp:txXfrm>
    </dsp:sp>
    <dsp:sp modelId="{1C2D18C2-909C-462A-BF35-87E0D0CACC82}">
      <dsp:nvSpPr>
        <dsp:cNvPr id="0" name=""/>
        <dsp:cNvSpPr/>
      </dsp:nvSpPr>
      <dsp:spPr>
        <a:xfrm>
          <a:off x="3003153" y="1523047"/>
          <a:ext cx="2574131" cy="2030730"/>
        </a:xfrm>
        <a:prstGeom prst="roundRect">
          <a:avLst/>
        </a:prstGeom>
        <a:solidFill>
          <a:schemeClr val="accent2">
            <a:hueOff val="-2908232"/>
            <a:satOff val="0"/>
            <a:lumOff val="-1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การสร้างเสียงสนับสนุนทางการเมือง</a:t>
          </a:r>
        </a:p>
      </dsp:txBody>
      <dsp:txXfrm>
        <a:off x="3102285" y="1622179"/>
        <a:ext cx="2375867" cy="1832466"/>
      </dsp:txXfrm>
    </dsp:sp>
    <dsp:sp modelId="{64EB9AA8-0444-45EC-A106-AF1F2F014E83}">
      <dsp:nvSpPr>
        <dsp:cNvPr id="0" name=""/>
        <dsp:cNvSpPr/>
      </dsp:nvSpPr>
      <dsp:spPr>
        <a:xfrm>
          <a:off x="5715543" y="1523047"/>
          <a:ext cx="2574131" cy="2030730"/>
        </a:xfrm>
        <a:prstGeom prst="roundRect">
          <a:avLst/>
        </a:prstGeom>
        <a:solidFill>
          <a:schemeClr val="accent2">
            <a:hueOff val="-5816464"/>
            <a:satOff val="0"/>
            <a:lumOff val="-2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การประกาศใช้นโยบายสาธารณะ</a:t>
          </a:r>
        </a:p>
      </dsp:txBody>
      <dsp:txXfrm>
        <a:off x="5814675" y="1622179"/>
        <a:ext cx="2375867" cy="1832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63A86-147F-4619-AF7C-203CAC1ADED2}">
      <dsp:nvSpPr>
        <dsp:cNvPr id="0" name=""/>
        <dsp:cNvSpPr/>
      </dsp:nvSpPr>
      <dsp:spPr>
        <a:xfrm>
          <a:off x="2419618" y="0"/>
          <a:ext cx="6381211" cy="63812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รัฐบาล</a:t>
          </a:r>
        </a:p>
      </dsp:txBody>
      <dsp:txXfrm>
        <a:off x="4718131" y="319060"/>
        <a:ext cx="1784186" cy="957181"/>
      </dsp:txXfrm>
    </dsp:sp>
    <dsp:sp modelId="{07DA98B4-6026-4727-81B1-EA1CC74202F2}">
      <dsp:nvSpPr>
        <dsp:cNvPr id="0" name=""/>
        <dsp:cNvSpPr/>
      </dsp:nvSpPr>
      <dsp:spPr>
        <a:xfrm>
          <a:off x="3057739" y="1276242"/>
          <a:ext cx="5104969" cy="510496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ข้าราชการ</a:t>
          </a:r>
        </a:p>
      </dsp:txBody>
      <dsp:txXfrm>
        <a:off x="4718131" y="1582540"/>
        <a:ext cx="1784186" cy="918894"/>
      </dsp:txXfrm>
    </dsp:sp>
    <dsp:sp modelId="{441CF0E6-CCB4-4286-847D-B2045B92CA5D}">
      <dsp:nvSpPr>
        <dsp:cNvPr id="0" name=""/>
        <dsp:cNvSpPr/>
      </dsp:nvSpPr>
      <dsp:spPr>
        <a:xfrm>
          <a:off x="3695860" y="2552484"/>
          <a:ext cx="3828727" cy="38287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ประชาชน</a:t>
          </a:r>
        </a:p>
      </dsp:txBody>
      <dsp:txXfrm>
        <a:off x="4718131" y="2839639"/>
        <a:ext cx="1784186" cy="861463"/>
      </dsp:txXfrm>
    </dsp:sp>
    <dsp:sp modelId="{BCE083FE-7447-4FC7-9FB4-97A7A7EF8277}">
      <dsp:nvSpPr>
        <dsp:cNvPr id="0" name=""/>
        <dsp:cNvSpPr/>
      </dsp:nvSpPr>
      <dsp:spPr>
        <a:xfrm>
          <a:off x="4333982" y="3828727"/>
          <a:ext cx="2552484" cy="25524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6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ผู้ศึกษานโยบาย</a:t>
          </a:r>
        </a:p>
      </dsp:txBody>
      <dsp:txXfrm>
        <a:off x="4707784" y="4466848"/>
        <a:ext cx="1804879" cy="1276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F976E-ABEA-44BB-825B-AF93915DF461}">
      <dsp:nvSpPr>
        <dsp:cNvPr id="0" name=""/>
        <dsp:cNvSpPr/>
      </dsp:nvSpPr>
      <dsp:spPr>
        <a:xfrm>
          <a:off x="4499842" y="3522"/>
          <a:ext cx="2174219" cy="14132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1. รัฐบาล</a:t>
          </a:r>
        </a:p>
      </dsp:txBody>
      <dsp:txXfrm>
        <a:off x="4568831" y="72511"/>
        <a:ext cx="2036241" cy="1275264"/>
      </dsp:txXfrm>
    </dsp:sp>
    <dsp:sp modelId="{BD35E380-4FDA-4206-97FC-8109F56CD856}">
      <dsp:nvSpPr>
        <dsp:cNvPr id="0" name=""/>
        <dsp:cNvSpPr/>
      </dsp:nvSpPr>
      <dsp:spPr>
        <a:xfrm>
          <a:off x="3252269" y="710143"/>
          <a:ext cx="4669364" cy="4669364"/>
        </a:xfrm>
        <a:custGeom>
          <a:avLst/>
          <a:gdLst/>
          <a:ahLst/>
          <a:cxnLst/>
          <a:rect l="0" t="0" r="0" b="0"/>
          <a:pathLst>
            <a:path>
              <a:moveTo>
                <a:pt x="3721882" y="456807"/>
              </a:moveTo>
              <a:arcTo wR="2334682" hR="2334682" stAng="18387214" swAng="163359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8133C-5A53-4D54-B15E-F3088A7F5BCC}">
      <dsp:nvSpPr>
        <dsp:cNvPr id="0" name=""/>
        <dsp:cNvSpPr/>
      </dsp:nvSpPr>
      <dsp:spPr>
        <a:xfrm>
          <a:off x="6834524" y="2338204"/>
          <a:ext cx="2174219" cy="14132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2. ระบบราชการ</a:t>
          </a:r>
        </a:p>
      </dsp:txBody>
      <dsp:txXfrm>
        <a:off x="6903513" y="2407193"/>
        <a:ext cx="2036241" cy="1275264"/>
      </dsp:txXfrm>
    </dsp:sp>
    <dsp:sp modelId="{16D0610A-9187-4F6B-A168-DEB04D510BE9}">
      <dsp:nvSpPr>
        <dsp:cNvPr id="0" name=""/>
        <dsp:cNvSpPr/>
      </dsp:nvSpPr>
      <dsp:spPr>
        <a:xfrm>
          <a:off x="3252269" y="710143"/>
          <a:ext cx="4669364" cy="4669364"/>
        </a:xfrm>
        <a:custGeom>
          <a:avLst/>
          <a:gdLst/>
          <a:ahLst/>
          <a:cxnLst/>
          <a:rect l="0" t="0" r="0" b="0"/>
          <a:pathLst>
            <a:path>
              <a:moveTo>
                <a:pt x="4427334" y="3369837"/>
              </a:moveTo>
              <a:arcTo wR="2334682" hR="2334682" stAng="1579191" swAng="163359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AB6A3-5A30-488D-A5CE-8AF1F132E3F5}">
      <dsp:nvSpPr>
        <dsp:cNvPr id="0" name=""/>
        <dsp:cNvSpPr/>
      </dsp:nvSpPr>
      <dsp:spPr>
        <a:xfrm>
          <a:off x="4499842" y="4672886"/>
          <a:ext cx="2174219" cy="14132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3. กลุ่มผลประโยชน์</a:t>
          </a:r>
        </a:p>
      </dsp:txBody>
      <dsp:txXfrm>
        <a:off x="4568831" y="4741875"/>
        <a:ext cx="2036241" cy="1275264"/>
      </dsp:txXfrm>
    </dsp:sp>
    <dsp:sp modelId="{37E5E3AD-2897-4554-8C8A-A5D1D2D18152}">
      <dsp:nvSpPr>
        <dsp:cNvPr id="0" name=""/>
        <dsp:cNvSpPr/>
      </dsp:nvSpPr>
      <dsp:spPr>
        <a:xfrm>
          <a:off x="3252269" y="710143"/>
          <a:ext cx="4669364" cy="4669364"/>
        </a:xfrm>
        <a:custGeom>
          <a:avLst/>
          <a:gdLst/>
          <a:ahLst/>
          <a:cxnLst/>
          <a:rect l="0" t="0" r="0" b="0"/>
          <a:pathLst>
            <a:path>
              <a:moveTo>
                <a:pt x="947481" y="4212557"/>
              </a:moveTo>
              <a:arcTo wR="2334682" hR="2334682" stAng="7587214" swAng="1633595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E2341-BD22-4CE6-815D-A2DF477BE434}">
      <dsp:nvSpPr>
        <dsp:cNvPr id="0" name=""/>
        <dsp:cNvSpPr/>
      </dsp:nvSpPr>
      <dsp:spPr>
        <a:xfrm>
          <a:off x="2165160" y="2338204"/>
          <a:ext cx="2174219" cy="14132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4. ตัวแสดงระหว่างประเทศ </a:t>
          </a:r>
        </a:p>
      </dsp:txBody>
      <dsp:txXfrm>
        <a:off x="2234149" y="2407193"/>
        <a:ext cx="2036241" cy="1275264"/>
      </dsp:txXfrm>
    </dsp:sp>
    <dsp:sp modelId="{85584D53-6A11-4F24-A6EF-78679506C88B}">
      <dsp:nvSpPr>
        <dsp:cNvPr id="0" name=""/>
        <dsp:cNvSpPr/>
      </dsp:nvSpPr>
      <dsp:spPr>
        <a:xfrm>
          <a:off x="3252269" y="710143"/>
          <a:ext cx="4669364" cy="4669364"/>
        </a:xfrm>
        <a:custGeom>
          <a:avLst/>
          <a:gdLst/>
          <a:ahLst/>
          <a:cxnLst/>
          <a:rect l="0" t="0" r="0" b="0"/>
          <a:pathLst>
            <a:path>
              <a:moveTo>
                <a:pt x="242029" y="1299526"/>
              </a:moveTo>
              <a:arcTo wR="2334682" hR="2334682" stAng="12379191" swAng="163359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879C-BD3F-48E2-96CE-D4B54D7F5D80}">
      <dsp:nvSpPr>
        <dsp:cNvPr id="0" name=""/>
        <dsp:cNvSpPr/>
      </dsp:nvSpPr>
      <dsp:spPr>
        <a:xfrm>
          <a:off x="374097" y="0"/>
          <a:ext cx="3610836" cy="361127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1. </a:t>
          </a: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ปัญหาด้านประสิทธิภาพในการกำหนดนโยบายของรัฐบาล</a:t>
          </a:r>
          <a:endParaRPr lang="th-TH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902892" y="528859"/>
        <a:ext cx="2553246" cy="2553560"/>
      </dsp:txXfrm>
    </dsp:sp>
    <dsp:sp modelId="{182ADD19-3070-4EA6-851D-F2933967EB34}">
      <dsp:nvSpPr>
        <dsp:cNvPr id="0" name=""/>
        <dsp:cNvSpPr/>
      </dsp:nvSpPr>
      <dsp:spPr>
        <a:xfrm>
          <a:off x="2231859" y="2408521"/>
          <a:ext cx="3610836" cy="3611278"/>
        </a:xfrm>
        <a:prstGeom prst="ellipse">
          <a:avLst/>
        </a:prstGeom>
        <a:solidFill>
          <a:schemeClr val="accent5">
            <a:alpha val="50000"/>
            <a:hueOff val="-5616301"/>
            <a:satOff val="0"/>
            <a:lumOff val="5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2. </a:t>
          </a: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ปัญหาทางด้านเศรษฐกิจ</a:t>
          </a:r>
          <a:endParaRPr lang="th-TH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760654" y="2937380"/>
        <a:ext cx="2553246" cy="2553560"/>
      </dsp:txXfrm>
    </dsp:sp>
    <dsp:sp modelId="{EF1EE901-FE7C-4898-B5BD-5BFB1C7DBAF5}">
      <dsp:nvSpPr>
        <dsp:cNvPr id="0" name=""/>
        <dsp:cNvSpPr/>
      </dsp:nvSpPr>
      <dsp:spPr>
        <a:xfrm>
          <a:off x="4088703" y="0"/>
          <a:ext cx="3610836" cy="3611278"/>
        </a:xfrm>
        <a:prstGeom prst="ellipse">
          <a:avLst/>
        </a:prstGeom>
        <a:solidFill>
          <a:schemeClr val="accent5">
            <a:alpha val="50000"/>
            <a:hueOff val="-11232601"/>
            <a:satOff val="0"/>
            <a:lumOff val="10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3. </a:t>
          </a: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ปัญหาของสภาพแวดล้อมของสังคมประเทศ</a:t>
          </a:r>
          <a:endParaRPr lang="th-TH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617498" y="528859"/>
        <a:ext cx="2553246" cy="2553560"/>
      </dsp:txXfrm>
    </dsp:sp>
    <dsp:sp modelId="{F091CCDC-0C0B-44D1-A2E9-679B42B8CEDD}">
      <dsp:nvSpPr>
        <dsp:cNvPr id="0" name=""/>
        <dsp:cNvSpPr/>
      </dsp:nvSpPr>
      <dsp:spPr>
        <a:xfrm>
          <a:off x="5946466" y="2408521"/>
          <a:ext cx="3610836" cy="3611278"/>
        </a:xfrm>
        <a:prstGeom prst="ellipse">
          <a:avLst/>
        </a:prstGeom>
        <a:solidFill>
          <a:schemeClr val="accent5">
            <a:alpha val="50000"/>
            <a:hueOff val="-16848902"/>
            <a:satOff val="0"/>
            <a:lumOff val="1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4. </a:t>
          </a: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ปัญหาการกำหนดนโยบายของรัฐที่ไม่สอดคล้องกับสภาพความจริงของสังคม</a:t>
          </a:r>
          <a:endParaRPr lang="th-TH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475261" y="2937380"/>
        <a:ext cx="2553246" cy="25535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13CAB-C98D-4069-8BD3-5918AC241230}">
      <dsp:nvSpPr>
        <dsp:cNvPr id="0" name=""/>
        <dsp:cNvSpPr/>
      </dsp:nvSpPr>
      <dsp:spPr>
        <a:xfrm rot="21300000">
          <a:off x="24942" y="2246800"/>
          <a:ext cx="8078114" cy="925066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05268-70DD-4DB7-944E-21CFBBEB4F17}">
      <dsp:nvSpPr>
        <dsp:cNvPr id="0" name=""/>
        <dsp:cNvSpPr/>
      </dsp:nvSpPr>
      <dsp:spPr>
        <a:xfrm>
          <a:off x="975360" y="270933"/>
          <a:ext cx="2438400" cy="2167466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76CBE-569A-4356-825D-91CA28DA9D93}">
      <dsp:nvSpPr>
        <dsp:cNvPr id="0" name=""/>
        <dsp:cNvSpPr/>
      </dsp:nvSpPr>
      <dsp:spPr>
        <a:xfrm>
          <a:off x="4009392" y="0"/>
          <a:ext cx="3197854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1. การศึกษานโยบายสาธารณะเชิงพรรณนา (</a:t>
          </a: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Descriptive Approach) </a:t>
          </a:r>
          <a:endParaRPr lang="th-TH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009392" y="0"/>
        <a:ext cx="3197854" cy="2275840"/>
      </dsp:txXfrm>
    </dsp:sp>
    <dsp:sp modelId="{8766A507-AADC-4DCA-858A-9B7189F3512F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chemeClr val="accent3">
            <a:hueOff val="-5545935"/>
            <a:satOff val="0"/>
            <a:lumOff val="1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B6153-4F75-4D82-B29A-AB0F7513B72C}">
      <dsp:nvSpPr>
        <dsp:cNvPr id="0" name=""/>
        <dsp:cNvSpPr/>
      </dsp:nvSpPr>
      <dsp:spPr>
        <a:xfrm>
          <a:off x="939804" y="3142826"/>
          <a:ext cx="315975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2. การศึกษานโยบายเชิงเสนอแนะ (</a:t>
          </a: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Prescriptive Approach) </a:t>
          </a:r>
          <a:endParaRPr lang="th-TH" sz="32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939804" y="3142826"/>
        <a:ext cx="3159750" cy="2275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5BBB1-0C4E-4127-88CB-BE780EFC89B2}">
      <dsp:nvSpPr>
        <dsp:cNvPr id="0" name=""/>
        <dsp:cNvSpPr/>
      </dsp:nvSpPr>
      <dsp:spPr>
        <a:xfrm>
          <a:off x="1961356" y="427534"/>
          <a:ext cx="5525065" cy="552506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2. มิติขอบเขตของนโยบาย (</a:t>
          </a:r>
          <a:r>
            <a:rPr lang="en-US" sz="3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Policy area)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873197" y="1598322"/>
        <a:ext cx="1973237" cy="1644364"/>
      </dsp:txXfrm>
    </dsp:sp>
    <dsp:sp modelId="{797825A7-FED3-4F1F-A12F-FE388AF15B27}">
      <dsp:nvSpPr>
        <dsp:cNvPr id="0" name=""/>
        <dsp:cNvSpPr/>
      </dsp:nvSpPr>
      <dsp:spPr>
        <a:xfrm>
          <a:off x="1847566" y="624858"/>
          <a:ext cx="5525065" cy="552506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3. มิติกระบวนการของนโยบาย (</a:t>
          </a:r>
          <a:r>
            <a:rPr lang="en-US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Policy process)</a:t>
          </a:r>
          <a:endParaRPr lang="th-TH" sz="28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163058" y="4209573"/>
        <a:ext cx="2959856" cy="1447040"/>
      </dsp:txXfrm>
    </dsp:sp>
    <dsp:sp modelId="{805861D0-D4B5-45B6-8C08-1C60BE09E662}">
      <dsp:nvSpPr>
        <dsp:cNvPr id="0" name=""/>
        <dsp:cNvSpPr/>
      </dsp:nvSpPr>
      <dsp:spPr>
        <a:xfrm>
          <a:off x="1733776" y="427534"/>
          <a:ext cx="5525065" cy="5525065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1. มิติทฤษฎีหรือตัวแบบของนโยบาย (</a:t>
          </a:r>
          <a:r>
            <a:rPr lang="en-US" sz="28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Policy theory or model)</a:t>
          </a:r>
          <a:endParaRPr lang="th-TH" sz="28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373763" y="1598322"/>
        <a:ext cx="1973237" cy="1644364"/>
      </dsp:txXfrm>
    </dsp:sp>
    <dsp:sp modelId="{4ECCB4BA-24D4-476C-B215-61A5ED719A9E}">
      <dsp:nvSpPr>
        <dsp:cNvPr id="0" name=""/>
        <dsp:cNvSpPr/>
      </dsp:nvSpPr>
      <dsp:spPr>
        <a:xfrm>
          <a:off x="1619784" y="85506"/>
          <a:ext cx="6209121" cy="62091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C9F31-8EB1-49C9-B210-FE7A47395E1A}">
      <dsp:nvSpPr>
        <dsp:cNvPr id="0" name=""/>
        <dsp:cNvSpPr/>
      </dsp:nvSpPr>
      <dsp:spPr>
        <a:xfrm>
          <a:off x="1505538" y="282481"/>
          <a:ext cx="6209121" cy="62091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15105-A68B-4759-9063-6D076F10F4E8}">
      <dsp:nvSpPr>
        <dsp:cNvPr id="0" name=""/>
        <dsp:cNvSpPr/>
      </dsp:nvSpPr>
      <dsp:spPr>
        <a:xfrm>
          <a:off x="1391292" y="85506"/>
          <a:ext cx="6209121" cy="62091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279D2-4BE8-4979-807B-36F54D820B77}">
      <dsp:nvSpPr>
        <dsp:cNvPr id="0" name=""/>
        <dsp:cNvSpPr/>
      </dsp:nvSpPr>
      <dsp:spPr>
        <a:xfrm>
          <a:off x="1670211" y="-35097"/>
          <a:ext cx="5724201" cy="5724201"/>
        </a:xfrm>
        <a:prstGeom prst="circularArrow">
          <a:avLst>
            <a:gd name="adj1" fmla="val 5544"/>
            <a:gd name="adj2" fmla="val 330680"/>
            <a:gd name="adj3" fmla="val 13755215"/>
            <a:gd name="adj4" fmla="val 1739858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012F48-621A-42B3-81FC-30F58739C148}">
      <dsp:nvSpPr>
        <dsp:cNvPr id="0" name=""/>
        <dsp:cNvSpPr/>
      </dsp:nvSpPr>
      <dsp:spPr>
        <a:xfrm>
          <a:off x="3180143" y="2324"/>
          <a:ext cx="2704338" cy="13521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การก่อตัวนโยบาย (</a:t>
          </a:r>
          <a:r>
            <a:rPr lang="en-US" sz="32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Formation) </a:t>
          </a:r>
          <a:endParaRPr lang="th-TH" sz="32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246150" y="68331"/>
        <a:ext cx="2572324" cy="1220155"/>
      </dsp:txXfrm>
    </dsp:sp>
    <dsp:sp modelId="{949410E5-CFE7-4AB9-B1D8-385EAE4F8A18}">
      <dsp:nvSpPr>
        <dsp:cNvPr id="0" name=""/>
        <dsp:cNvSpPr/>
      </dsp:nvSpPr>
      <dsp:spPr>
        <a:xfrm>
          <a:off x="5501694" y="1689030"/>
          <a:ext cx="2704338" cy="135216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การกำหนดนโยบาย (</a:t>
          </a:r>
          <a:r>
            <a:rPr lang="en-US" sz="32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Formulation) </a:t>
          </a:r>
          <a:endParaRPr lang="th-TH" sz="32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567701" y="1755037"/>
        <a:ext cx="2572324" cy="1220155"/>
      </dsp:txXfrm>
    </dsp:sp>
    <dsp:sp modelId="{AD30AABA-D5D3-4D50-9D2C-98DC51F8A3E5}">
      <dsp:nvSpPr>
        <dsp:cNvPr id="0" name=""/>
        <dsp:cNvSpPr/>
      </dsp:nvSpPr>
      <dsp:spPr>
        <a:xfrm>
          <a:off x="4614940" y="4418178"/>
          <a:ext cx="2704338" cy="135216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การตัดสินนโยบาย (</a:t>
          </a:r>
          <a:r>
            <a:rPr lang="en-US" sz="32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Decision)</a:t>
          </a:r>
          <a:endParaRPr lang="th-TH" sz="32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680947" y="4484185"/>
        <a:ext cx="2572324" cy="1220155"/>
      </dsp:txXfrm>
    </dsp:sp>
    <dsp:sp modelId="{2CEDC619-9E67-44BA-8712-A68D93355C48}">
      <dsp:nvSpPr>
        <dsp:cNvPr id="0" name=""/>
        <dsp:cNvSpPr/>
      </dsp:nvSpPr>
      <dsp:spPr>
        <a:xfrm>
          <a:off x="1745345" y="4418178"/>
          <a:ext cx="2704338" cy="13521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การนำนโยบายไปปฏิบัติ (</a:t>
          </a:r>
          <a:r>
            <a:rPr lang="en-US" sz="30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Implementation) </a:t>
          </a:r>
          <a:endParaRPr lang="th-TH" sz="30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1811352" y="4484185"/>
        <a:ext cx="2572324" cy="1220155"/>
      </dsp:txXfrm>
    </dsp:sp>
    <dsp:sp modelId="{D2E154B4-C031-4124-B42A-E8238A92B31F}">
      <dsp:nvSpPr>
        <dsp:cNvPr id="0" name=""/>
        <dsp:cNvSpPr/>
      </dsp:nvSpPr>
      <dsp:spPr>
        <a:xfrm>
          <a:off x="858591" y="1689030"/>
          <a:ext cx="2704338" cy="135216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การประเมินผลนโยบาย (</a:t>
          </a:r>
          <a:r>
            <a:rPr lang="en-US" sz="3200" kern="1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rPr>
            <a:t>Policy Evaluation)</a:t>
          </a:r>
          <a:endParaRPr lang="th-TH" sz="32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924598" y="1755037"/>
        <a:ext cx="2572324" cy="12201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F7590-E302-4605-8766-92E30573B809}">
      <dsp:nvSpPr>
        <dsp:cNvPr id="0" name=""/>
        <dsp:cNvSpPr/>
      </dsp:nvSpPr>
      <dsp:spPr>
        <a:xfrm>
          <a:off x="4238800" y="1636"/>
          <a:ext cx="1776574" cy="10295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>
              <a:latin typeface="Angsana New" panose="02020603050405020304" pitchFamily="18" charset="-34"/>
              <a:cs typeface="Angsana New" panose="02020603050405020304" pitchFamily="18" charset="-34"/>
            </a:rPr>
            <a:t>Effectiveness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89057" y="51893"/>
        <a:ext cx="1676060" cy="929007"/>
      </dsp:txXfrm>
    </dsp:sp>
    <dsp:sp modelId="{2A87CDA8-0617-4D5D-B1E7-41C76E9516C2}">
      <dsp:nvSpPr>
        <dsp:cNvPr id="0" name=""/>
        <dsp:cNvSpPr/>
      </dsp:nvSpPr>
      <dsp:spPr>
        <a:xfrm>
          <a:off x="2702383" y="516396"/>
          <a:ext cx="4849407" cy="4849407"/>
        </a:xfrm>
        <a:custGeom>
          <a:avLst/>
          <a:gdLst/>
          <a:ahLst/>
          <a:cxnLst/>
          <a:rect l="0" t="0" r="0" b="0"/>
          <a:pathLst>
            <a:path>
              <a:moveTo>
                <a:pt x="3322013" y="172144"/>
              </a:moveTo>
              <a:arcTo wR="2424703" hR="2424703" stAng="17503195" swAng="135771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61937-5760-46E1-B720-4B5A5E393D1E}">
      <dsp:nvSpPr>
        <dsp:cNvPr id="0" name=""/>
        <dsp:cNvSpPr/>
      </dsp:nvSpPr>
      <dsp:spPr>
        <a:xfrm>
          <a:off x="6435002" y="1213987"/>
          <a:ext cx="1583879" cy="10295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 dirty="0">
              <a:latin typeface="Angsana New" panose="02020603050405020304" pitchFamily="18" charset="-34"/>
              <a:cs typeface="Angsana New" panose="02020603050405020304" pitchFamily="18" charset="-34"/>
            </a:rPr>
            <a:t>Efficiency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485259" y="1264244"/>
        <a:ext cx="1483365" cy="929007"/>
      </dsp:txXfrm>
    </dsp:sp>
    <dsp:sp modelId="{0E4C032C-4A72-4C67-91A7-2D83270F46B2}">
      <dsp:nvSpPr>
        <dsp:cNvPr id="0" name=""/>
        <dsp:cNvSpPr/>
      </dsp:nvSpPr>
      <dsp:spPr>
        <a:xfrm>
          <a:off x="2702383" y="516396"/>
          <a:ext cx="4849407" cy="4849407"/>
        </a:xfrm>
        <a:custGeom>
          <a:avLst/>
          <a:gdLst/>
          <a:ahLst/>
          <a:cxnLst/>
          <a:rect l="0" t="0" r="0" b="0"/>
          <a:pathLst>
            <a:path>
              <a:moveTo>
                <a:pt x="4750866" y="1740486"/>
              </a:moveTo>
              <a:arcTo wR="2424703" hR="2424703" stAng="20616557" swAng="196688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CD10B-5CDC-4D5E-96A7-653C56BEFC8E}">
      <dsp:nvSpPr>
        <dsp:cNvPr id="0" name=""/>
        <dsp:cNvSpPr/>
      </dsp:nvSpPr>
      <dsp:spPr>
        <a:xfrm>
          <a:off x="6435002" y="3638691"/>
          <a:ext cx="1583879" cy="10295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>
              <a:latin typeface="Angsana New" panose="02020603050405020304" pitchFamily="18" charset="-34"/>
              <a:cs typeface="Angsana New" panose="02020603050405020304" pitchFamily="18" charset="-34"/>
            </a:rPr>
            <a:t>Adequacy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485259" y="3688948"/>
        <a:ext cx="1483365" cy="929007"/>
      </dsp:txXfrm>
    </dsp:sp>
    <dsp:sp modelId="{E0EAD554-4B0D-4F31-ABDE-1DF39727F5CC}">
      <dsp:nvSpPr>
        <dsp:cNvPr id="0" name=""/>
        <dsp:cNvSpPr/>
      </dsp:nvSpPr>
      <dsp:spPr>
        <a:xfrm>
          <a:off x="2702383" y="516396"/>
          <a:ext cx="4849407" cy="4849407"/>
        </a:xfrm>
        <a:custGeom>
          <a:avLst/>
          <a:gdLst/>
          <a:ahLst/>
          <a:cxnLst/>
          <a:rect l="0" t="0" r="0" b="0"/>
          <a:pathLst>
            <a:path>
              <a:moveTo>
                <a:pt x="4118902" y="4159315"/>
              </a:moveTo>
              <a:arcTo wR="2424703" hR="2424703" stAng="2740516" swAng="150050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75B4C-D57B-4585-BFE0-3581D5FC0E9D}">
      <dsp:nvSpPr>
        <dsp:cNvPr id="0" name=""/>
        <dsp:cNvSpPr/>
      </dsp:nvSpPr>
      <dsp:spPr>
        <a:xfrm>
          <a:off x="4335147" y="4851043"/>
          <a:ext cx="1583879" cy="10295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>
              <a:latin typeface="Angsana New" panose="02020603050405020304" pitchFamily="18" charset="-34"/>
              <a:cs typeface="Angsana New" panose="02020603050405020304" pitchFamily="18" charset="-34"/>
            </a:rPr>
            <a:t>Equity 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385404" y="4901300"/>
        <a:ext cx="1483365" cy="929007"/>
      </dsp:txXfrm>
    </dsp:sp>
    <dsp:sp modelId="{5C6598C2-4606-45DD-95E4-95128F1B4805}">
      <dsp:nvSpPr>
        <dsp:cNvPr id="0" name=""/>
        <dsp:cNvSpPr/>
      </dsp:nvSpPr>
      <dsp:spPr>
        <a:xfrm>
          <a:off x="2702383" y="516396"/>
          <a:ext cx="4849407" cy="4849407"/>
        </a:xfrm>
        <a:custGeom>
          <a:avLst/>
          <a:gdLst/>
          <a:ahLst/>
          <a:cxnLst/>
          <a:rect l="0" t="0" r="0" b="0"/>
          <a:pathLst>
            <a:path>
              <a:moveTo>
                <a:pt x="1622650" y="4712912"/>
              </a:moveTo>
              <a:arcTo wR="2424703" hR="2424703" stAng="6558982" swAng="150050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FB42D-5345-45AF-A6FC-609FFE43D4DE}">
      <dsp:nvSpPr>
        <dsp:cNvPr id="0" name=""/>
        <dsp:cNvSpPr/>
      </dsp:nvSpPr>
      <dsp:spPr>
        <a:xfrm>
          <a:off x="1977373" y="3638691"/>
          <a:ext cx="2099717" cy="10295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 dirty="0">
              <a:latin typeface="Angsana New" panose="02020603050405020304" pitchFamily="18" charset="-34"/>
              <a:cs typeface="Angsana New" panose="02020603050405020304" pitchFamily="18" charset="-34"/>
            </a:rPr>
            <a:t>Responsiveness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027630" y="3688948"/>
        <a:ext cx="1999203" cy="929007"/>
      </dsp:txXfrm>
    </dsp:sp>
    <dsp:sp modelId="{76AC08A2-2C80-48DC-9729-DDBF7399936E}">
      <dsp:nvSpPr>
        <dsp:cNvPr id="0" name=""/>
        <dsp:cNvSpPr/>
      </dsp:nvSpPr>
      <dsp:spPr>
        <a:xfrm>
          <a:off x="2702383" y="516396"/>
          <a:ext cx="4849407" cy="4849407"/>
        </a:xfrm>
        <a:custGeom>
          <a:avLst/>
          <a:gdLst/>
          <a:ahLst/>
          <a:cxnLst/>
          <a:rect l="0" t="0" r="0" b="0"/>
          <a:pathLst>
            <a:path>
              <a:moveTo>
                <a:pt x="98540" y="3108921"/>
              </a:moveTo>
              <a:arcTo wR="2424703" hR="2424703" stAng="9816557" swAng="1966886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10F27-7B30-44C9-9E0D-25233C31B7BE}">
      <dsp:nvSpPr>
        <dsp:cNvPr id="0" name=""/>
        <dsp:cNvSpPr/>
      </dsp:nvSpPr>
      <dsp:spPr>
        <a:xfrm>
          <a:off x="2014935" y="1213987"/>
          <a:ext cx="2024593" cy="10295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strike="noStrike" kern="1200" baseline="0" dirty="0">
              <a:latin typeface="Angsana New" panose="02020603050405020304" pitchFamily="18" charset="-34"/>
              <a:cs typeface="Angsana New" panose="02020603050405020304" pitchFamily="18" charset="-34"/>
            </a:rPr>
            <a:t>Appropriateness</a:t>
          </a:r>
          <a:endParaRPr lang="th-TH" sz="24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065192" y="1264244"/>
        <a:ext cx="1924079" cy="929007"/>
      </dsp:txXfrm>
    </dsp:sp>
    <dsp:sp modelId="{76CF8870-0B07-4CA7-B383-4700CB94377D}">
      <dsp:nvSpPr>
        <dsp:cNvPr id="0" name=""/>
        <dsp:cNvSpPr/>
      </dsp:nvSpPr>
      <dsp:spPr>
        <a:xfrm>
          <a:off x="2702383" y="516396"/>
          <a:ext cx="4849407" cy="4849407"/>
        </a:xfrm>
        <a:custGeom>
          <a:avLst/>
          <a:gdLst/>
          <a:ahLst/>
          <a:cxnLst/>
          <a:rect l="0" t="0" r="0" b="0"/>
          <a:pathLst>
            <a:path>
              <a:moveTo>
                <a:pt x="729786" y="690793"/>
              </a:moveTo>
              <a:arcTo wR="2424703" hR="2424703" stAng="13539093" swAng="135771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E50AE-C3DC-44F2-97AA-A58FA0B7ECB4}">
      <dsp:nvSpPr>
        <dsp:cNvPr id="0" name=""/>
        <dsp:cNvSpPr/>
      </dsp:nvSpPr>
      <dsp:spPr>
        <a:xfrm>
          <a:off x="28273" y="561002"/>
          <a:ext cx="9749332" cy="1419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25405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OEDC </a:t>
          </a: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ของธนาคารโลก</a:t>
          </a:r>
        </a:p>
      </dsp:txBody>
      <dsp:txXfrm>
        <a:off x="28273" y="915971"/>
        <a:ext cx="9394364" cy="709937"/>
      </dsp:txXfrm>
    </dsp:sp>
    <dsp:sp modelId="{DE17067E-7B56-4E06-AAF9-592A977FCC96}">
      <dsp:nvSpPr>
        <dsp:cNvPr id="0" name=""/>
        <dsp:cNvSpPr/>
      </dsp:nvSpPr>
      <dsp:spPr>
        <a:xfrm>
          <a:off x="28273" y="1655930"/>
          <a:ext cx="3002794" cy="273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ประสิทธิผล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Effectiveness</a:t>
          </a: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)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 </a:t>
          </a: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ประสิทธิภาพ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Efficiency) </a:t>
          </a:r>
          <a:b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ความพอเพียง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Adequacy) </a:t>
          </a:r>
          <a:b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ความเป็นธรรม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Equity) </a:t>
          </a:r>
          <a:b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การตอบสนอง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Responsiveness) </a:t>
          </a: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ความเหมาะสม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Appropriateness)</a:t>
          </a:r>
          <a:endParaRPr lang="th-TH" sz="24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28273" y="1655930"/>
        <a:ext cx="3002794" cy="2735200"/>
      </dsp:txXfrm>
    </dsp:sp>
    <dsp:sp modelId="{FD6831D9-6501-4C35-927E-08E13E473A74}">
      <dsp:nvSpPr>
        <dsp:cNvPr id="0" name=""/>
        <dsp:cNvSpPr/>
      </dsp:nvSpPr>
      <dsp:spPr>
        <a:xfrm>
          <a:off x="3031067" y="1034293"/>
          <a:ext cx="6746538" cy="1419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9397419"/>
            <a:satOff val="0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25405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Balance Scored- card </a:t>
          </a:r>
          <a:r>
            <a:rPr lang="th-TH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หรือ </a:t>
          </a: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BSC</a:t>
          </a:r>
          <a:endParaRPr lang="th-TH" sz="32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3031067" y="1389262"/>
        <a:ext cx="6391570" cy="709937"/>
      </dsp:txXfrm>
    </dsp:sp>
    <dsp:sp modelId="{39E12903-23DE-4169-9BF0-13D84EA56684}">
      <dsp:nvSpPr>
        <dsp:cNvPr id="0" name=""/>
        <dsp:cNvSpPr/>
      </dsp:nvSpPr>
      <dsp:spPr>
        <a:xfrm>
          <a:off x="3031067" y="2129221"/>
          <a:ext cx="3002794" cy="2735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397419"/>
              <a:satOff val="0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มิติด้านการเงิน, ลูกค้า, กระบวนการภายใน และการเรียนรู้และ</a:t>
          </a:r>
          <a:br>
            <a:rPr lang="th-TH" sz="2200" kern="1200" dirty="0">
              <a:latin typeface="Angsana New" panose="02020603050405020304" pitchFamily="18" charset="-34"/>
              <a:cs typeface="Angsana New" panose="02020603050405020304" pitchFamily="18" charset="-34"/>
            </a:rPr>
          </a:br>
          <a:r>
            <a:rPr lang="th-TH" sz="22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การเจริญเติบโต ปัจจุบันหน่วยราชการใช้เป็นแนวทางในการกำหนดตัวชี้วัดในการประเมินผลการปฏิบัติงานของหน่วยงาน โดยมีมุมมอง 4 มิติ ได้แก่ ประสิทธิผล, ประสิทธิภาพ, คุณภาพการให้บริการ และการพัฒนาองค์กร</a:t>
          </a:r>
        </a:p>
      </dsp:txBody>
      <dsp:txXfrm>
        <a:off x="3031067" y="2129221"/>
        <a:ext cx="3002794" cy="2735200"/>
      </dsp:txXfrm>
    </dsp:sp>
    <dsp:sp modelId="{3268C5A7-8983-404C-AB16-DCC29F460DF8}">
      <dsp:nvSpPr>
        <dsp:cNvPr id="0" name=""/>
        <dsp:cNvSpPr/>
      </dsp:nvSpPr>
      <dsp:spPr>
        <a:xfrm>
          <a:off x="6033862" y="1507585"/>
          <a:ext cx="3743743" cy="141987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18794837"/>
            <a:satOff val="0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25405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CIPP Model</a:t>
          </a:r>
          <a:endParaRPr lang="th-TH" sz="3200" b="1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033862" y="1862554"/>
        <a:ext cx="3388775" cy="709937"/>
      </dsp:txXfrm>
    </dsp:sp>
    <dsp:sp modelId="{F07D0C45-3320-4E23-BC4D-EB34B4A43E5B}">
      <dsp:nvSpPr>
        <dsp:cNvPr id="0" name=""/>
        <dsp:cNvSpPr/>
      </dsp:nvSpPr>
      <dsp:spPr>
        <a:xfrm>
          <a:off x="6033862" y="2602513"/>
          <a:ext cx="3002794" cy="26951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794837"/>
              <a:satOff val="0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การประเมินด้านบริบท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Context </a:t>
          </a: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การประเมินปัจจัยนำเข้า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Input) </a:t>
          </a: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การประเมินกระบวนการ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Process) </a:t>
          </a:r>
          <a:r>
            <a:rPr lang="th-TH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การประเมินผลผลิต (</a:t>
          </a:r>
          <a:r>
            <a:rPr lang="en-US" sz="2400" kern="1200" dirty="0">
              <a:latin typeface="Angsana New" panose="02020603050405020304" pitchFamily="18" charset="-34"/>
              <a:cs typeface="Angsana New" panose="02020603050405020304" pitchFamily="18" charset="-34"/>
            </a:rPr>
            <a:t>Product)</a:t>
          </a:r>
          <a:endParaRPr lang="th-TH" sz="2400" kern="1200" dirty="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6033862" y="2602513"/>
        <a:ext cx="3002794" cy="2695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FA9168-1AA0-4330-93C8-8A2BC786DA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761D6-F269-4E92-99D5-40AC843D86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0DD2-AAFF-40FB-B1D5-B76D6B9F63F5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D8426-202C-4385-BEF1-8D0C15BC74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91F5F-CE2D-4C59-9BE8-D5C9660BC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E420-31C0-4FAB-9C47-370244A3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A7A3-4278-43C6-8774-F62FA0274339}" type="datetimeFigureOut">
              <a:rPr lang="en-US" smtClean="0"/>
              <a:t>8/30/2024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DF500-FE05-4D50-AB42-37EDEB80A6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2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A1ED5E-125E-4828-9BC6-A73A2C8B88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31828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305275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FB3C-F5CB-4FF4-9626-146326B1E467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28977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39663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267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145" y="2138878"/>
            <a:ext cx="4361941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65D4-BE98-46E3-A6B7-4F34A5E5D254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5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316701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083026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60C0-AC53-4D64-ABD7-4A55C0A77859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A71E-3FCF-4E9F-9CE1-57411851763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864D1B-05AA-49BC-BA1A-52FAC02DA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2781919"/>
            <a:ext cx="10515600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8800" y="4548244"/>
            <a:ext cx="10515600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C66F-F4C2-4254-902A-540C5FFDD766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800" y="6159402"/>
            <a:ext cx="2919886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687289" y="3186000"/>
            <a:ext cx="7200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068863" y="4405945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956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8820" y="4537309"/>
            <a:ext cx="9384760" cy="915873"/>
          </a:xfrm>
        </p:spPr>
        <p:txBody>
          <a:bodyPr anchor="b">
            <a:norm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BAA4CC-3D2B-49F9-B077-001CA4738B89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53F6-9CD2-44E4-BBC5-2899F0ED8F61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819" y="6159402"/>
            <a:ext cx="2616158" cy="38420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B5B0FB-5693-42A3-BD99-CA01387F8DF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2523DB2-F162-4E92-B6E1-B5E87D5D8ACF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16CC9B7-E806-4C95-96A5-EEEEBB4E99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98820" y="5702936"/>
            <a:ext cx="9384760" cy="52693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5F7760-B839-4F89-B618-3371C8B08414}"/>
              </a:ext>
            </a:extLst>
          </p:cNvPr>
          <p:cNvCxnSpPr/>
          <p:nvPr userDrawn="1"/>
        </p:nvCxnSpPr>
        <p:spPr>
          <a:xfrm>
            <a:off x="1838883" y="5560637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7245BE-F984-498B-9CBB-C4DDD775060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F6DA-C141-44B8-A3D2-B717A87A8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0" y="2316701"/>
            <a:ext cx="9556063" cy="150018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DD7E2-5C7F-4027-B814-C7CC0E8D95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7520" y="4083026"/>
            <a:ext cx="9556064" cy="77032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2D73-8A0A-45AB-A4F6-F8D00BF2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9AD0-5F22-4AC8-A079-4E7FF62CE0BA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D5BA-639F-449E-A055-BE79772A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626F1-D33A-4FC7-A75F-B53331D9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CAE552-11D7-45BF-8B66-071AE054F7B4}"/>
              </a:ext>
            </a:extLst>
          </p:cNvPr>
          <p:cNvSpPr/>
          <p:nvPr userDrawn="1"/>
        </p:nvSpPr>
        <p:spPr>
          <a:xfrm>
            <a:off x="1285167" y="255684"/>
            <a:ext cx="72000" cy="341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F7723-8043-4A0B-B2AB-BCF5A44ED246}"/>
              </a:ext>
            </a:extLst>
          </p:cNvPr>
          <p:cNvCxnSpPr/>
          <p:nvPr userDrawn="1"/>
        </p:nvCxnSpPr>
        <p:spPr>
          <a:xfrm>
            <a:off x="1666742" y="3940727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E0C289-2BC1-4B83-96F5-C1B9E010D02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F65E082-5015-4DA2-9655-AE200511FD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760C4-08C1-4929-A6AE-568F678838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9AE345-7CB6-4F86-99E6-C8B881714A2B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40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FA05-2726-422B-A595-CD6EE4C03A22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9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700327"/>
            <a:ext cx="4143555" cy="1536580"/>
          </a:xfr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DIVIDER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830-91D4-4D76-B486-41F29E6EE30C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313915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279799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29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7A75830-97F6-4D74-A47F-8CD50EFD37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55260-6F71-4500-AA56-E197C8A5E92E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D988384-E3A4-482D-94EF-A8F8894AA50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059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A30FC14-A5B3-4B00-8DE8-B6E28CF32743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D9244-253B-4F61-9F15-81C783E03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015247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DAC08-B52B-4DCC-9D22-E4E54E711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4" y="3386142"/>
            <a:ext cx="5183188" cy="2015247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1007-55FE-4B9E-99B0-5FCA5C63BEEE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9" y="0"/>
            <a:ext cx="72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0FF488-85D0-4162-BF82-7F9DAA427094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26B73F3-1DAC-413E-B204-D9A6E14725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8574EA-1B80-4D53-A1C5-929097CBD6A1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DDB37A-C70A-4701-A519-6A882408133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27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BFDD45-3FE7-46CA-9142-8DBABF181C2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95AFA-7DE7-4BBC-AE6C-B5FAE8A37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72419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FDAC-3A23-4F5B-B2BE-CDF8D1AF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27200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5450-4B24-4A6B-9987-1F3CF67B4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744" y="227200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3D5824-9ACF-4E5F-AC80-9ACD7B67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1A2B-ADE3-40A2-A02A-09FC8B80F731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28EAD-9FFC-4EDD-96C6-CDAF179BA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156D5-5DCA-446B-8C31-2251F7EC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CE474-0060-44FE-B47E-DA6AF06C369C}"/>
              </a:ext>
            </a:extLst>
          </p:cNvPr>
          <p:cNvSpPr/>
          <p:nvPr userDrawn="1"/>
        </p:nvSpPr>
        <p:spPr>
          <a:xfrm>
            <a:off x="687288" y="255684"/>
            <a:ext cx="72000" cy="157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D813-3D7D-4166-A729-7E883823CD5E}"/>
              </a:ext>
            </a:extLst>
          </p:cNvPr>
          <p:cNvCxnSpPr/>
          <p:nvPr userDrawn="1"/>
        </p:nvCxnSpPr>
        <p:spPr>
          <a:xfrm>
            <a:off x="1068863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CC230C-5438-4284-8FAA-05E533A44A5C}"/>
              </a:ext>
            </a:extLst>
          </p:cNvPr>
          <p:cNvCxnSpPr/>
          <p:nvPr userDrawn="1"/>
        </p:nvCxnSpPr>
        <p:spPr>
          <a:xfrm>
            <a:off x="641224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8791ED-1F60-48B9-B73C-7835714E670D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968FAF7-548C-4383-BE8C-5A194EC21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EDEE03-9903-44CE-8EB8-22B19F5E8D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E8DF3E-FD5B-4215-B847-DFFB761C21A4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2B73E5D-AD65-4FEE-89DE-2E2643A3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10D0906-57D4-410E-823B-3BAD416949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10145" y="3386142"/>
            <a:ext cx="5157787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9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74AC-6E10-46E9-BC4A-4E3A595D534E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1597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874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3913D-DE21-4303-8F9D-A21ACDBC3B69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57A12BA-9C40-44B2-BB42-FE7A1F89A0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527519" y="3386142"/>
            <a:ext cx="4783074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16A390F6-1520-488F-97A9-78F0B211900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911271" y="3386142"/>
            <a:ext cx="4783075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267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TWO 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E45D-B5D1-4EF4-9967-78E83BC898CC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227200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0E9747C-D5E4-4606-9D3D-103BF578726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527519" y="3386142"/>
            <a:ext cx="4559068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C45F91F2-CC9B-43AA-A5DF-A0BCEB34275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911271" y="3386142"/>
            <a:ext cx="4783069" cy="2773258"/>
          </a:xfr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9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7FDF157-A493-4A5F-9B08-356A30F203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B17F-C031-4630-8FA3-EE6012C20DEF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7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DB8CD8-F2C6-48F5-8A73-E5FB643BC475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CC0F-AE50-44ED-8007-5467636E4C42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91E214-8AE6-4CA6-B994-7A8BDD0B394C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95F487E-1B8C-4FBA-95B3-043C11DA1E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912DCD-5EAD-419F-BF95-02B45172EDB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59525"/>
            <a:ext cx="12192000" cy="3872910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5C7F29-6151-4F91-80D1-C96C51C06795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1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0F2065-1E46-45F4-8B82-40AFF3B380E4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ED56-F1B1-4DBE-9DF3-13C23A2BE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282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 SLIDE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93C86-ABD2-4554-A6DC-88EB2556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BCE4A-56A6-49EC-A673-D7F2D2D770DB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5015-FD92-48FC-8C28-ACCBC8BA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07E4C-515F-4DA3-9B83-5C6CE5B9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F59C3-73BF-4D90-B580-4014C2B27C2C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570BBF0-DF30-4898-89DD-8E929C0AD0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000" y="1659525"/>
            <a:ext cx="11700000" cy="4517136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8BD2B-1B9B-49E6-8C1A-77F7A60420D7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A17DA84B-7C7B-413F-9A4E-88B7975E1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C73EB-9DF5-425B-B9EA-BADEC34670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9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90DA0444-D1E1-48F5-9158-243679F7B6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67439"/>
            <a:ext cx="12192000" cy="4009222"/>
          </a:xfrm>
          <a:solidFill>
            <a:schemeClr val="bg1">
              <a:alpha val="5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2B0D-49A2-441C-B800-8DA3FF9758CE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39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an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7" y="4435638"/>
            <a:ext cx="8807116" cy="157135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5FDB-2FE7-44AD-B9BD-8BEF95F41952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311598-88E6-4CCA-AFD4-E5D87D3AAF1D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8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9B2A5FC-034D-4F4C-833F-A3DDC66E3E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FB07-8F96-4A12-BC7E-21F8E0954886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40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A48C424-A3E8-45D9-A344-780A64F65F99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0E14-8D81-41DD-8E4A-1160D6D337E4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9" y="0"/>
            <a:ext cx="72000" cy="1289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01715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2931545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E7B492-C944-422B-9779-A95207B000CF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A18CA1-13F1-4B77-BA9C-71FAF3AEE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6915A3-52A7-4C8C-B8EC-41071CB1A90B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8B84D4-EC6A-481E-87B5-0AA6E59A5C12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561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0540321-6794-45E5-A403-F840A499D67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226BC7-E49E-4871-8B90-93766E659C8E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FD1F1BF-3901-435E-A225-44921D7097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349A95-A047-4A05-83FB-F32C3818143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2C5870-C68D-4A7D-82BB-410BAD394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47005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 SLIDE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6F3ED-82D9-4642-A435-86170B89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738-C96E-44D6-94FE-78EC73B11312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2C020-7618-45BB-AF25-CD2F3A57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FB5F8-C1DD-4F45-9C62-6669B348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8A3A2-B6A3-4735-BBC9-E721BA710C9B}"/>
              </a:ext>
            </a:extLst>
          </p:cNvPr>
          <p:cNvSpPr/>
          <p:nvPr userDrawn="1"/>
        </p:nvSpPr>
        <p:spPr>
          <a:xfrm>
            <a:off x="687288" y="255842"/>
            <a:ext cx="72000" cy="1033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DDF5A7-229B-4731-9A6F-9DE095F66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00" y="2316979"/>
            <a:ext cx="5157787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31A72C0-870A-4F64-AE16-6B1FA2C61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800" y="3431112"/>
            <a:ext cx="5157787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62AFC0-1C35-4CF7-B15A-469738360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784" y="140258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A1EF39B-44B4-41E9-B813-11A664255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4784" y="2516716"/>
            <a:ext cx="5183188" cy="3687653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13CA67-E267-486C-8B01-B07C27F7D30A}"/>
              </a:ext>
            </a:extLst>
          </p:cNvPr>
          <p:cNvCxnSpPr/>
          <p:nvPr userDrawn="1"/>
        </p:nvCxnSpPr>
        <p:spPr>
          <a:xfrm>
            <a:off x="1068863" y="327193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51A0EC-216D-492E-A209-7CD61B5343CC}"/>
              </a:ext>
            </a:extLst>
          </p:cNvPr>
          <p:cNvCxnSpPr/>
          <p:nvPr userDrawn="1"/>
        </p:nvCxnSpPr>
        <p:spPr>
          <a:xfrm>
            <a:off x="6352281" y="2357538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F95BF2-B52F-4059-BC20-4B61F5F92FC3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8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58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49257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798-9F8A-4555-A128-691FDFB38DA9}" type="datetime1">
              <a:rPr lang="en-US" noProof="0" smtClean="0"/>
              <a:t>8/30/2024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79420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13969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12447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8" y="2272009"/>
            <a:ext cx="4759643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9398F-A7F5-4300-AD8D-F2211496F365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8" y="3386142"/>
            <a:ext cx="4759643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67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CD2376-834B-4EE0-BA14-A9AEA213561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589D6B-831D-4563-A99C-EBE25640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5329" y="2272009"/>
            <a:ext cx="4540672" cy="823912"/>
          </a:xfrm>
        </p:spPr>
        <p:txBody>
          <a:bodyPr anchor="b"/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630859"/>
            <a:ext cx="4143555" cy="153658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CHART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69A2-DE74-4722-929F-847049DD6A45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B530EAF-CF53-49F1-B6C8-C2B60A5F6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5329" y="3386142"/>
            <a:ext cx="4540672" cy="277325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3B77664-6718-4048-AA03-DCFB4D6D8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11272" y="1414759"/>
            <a:ext cx="4783083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7E62B55-2C81-4D0C-82F0-D765EFB74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1272" y="2528891"/>
            <a:ext cx="4783083" cy="3630507"/>
          </a:xfrm>
        </p:spPr>
        <p:txBody>
          <a:bodyPr>
            <a:normAutofit/>
          </a:bodyPr>
          <a:lstStyle>
            <a:lvl1pPr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6ECB7AA-A238-4E2E-8A06-0B7C8B62A61D}"/>
              </a:ext>
            </a:extLst>
          </p:cNvPr>
          <p:cNvCxnSpPr>
            <a:cxnSpLocks/>
          </p:cNvCxnSpPr>
          <p:nvPr userDrawn="1"/>
        </p:nvCxnSpPr>
        <p:spPr>
          <a:xfrm>
            <a:off x="1695391" y="3226963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34F3080-CEDC-41FB-BA9C-9C93575A8C71}"/>
              </a:ext>
            </a:extLst>
          </p:cNvPr>
          <p:cNvCxnSpPr>
            <a:cxnSpLocks/>
          </p:cNvCxnSpPr>
          <p:nvPr userDrawn="1"/>
        </p:nvCxnSpPr>
        <p:spPr>
          <a:xfrm>
            <a:off x="7038769" y="2369713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51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D192-6800-47D0-90F1-7D91FE57976D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9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D1F5F9-2E42-493E-906D-AA9F7D5F0880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47703"/>
            <a:ext cx="6291150" cy="1328497"/>
          </a:xfrm>
        </p:spPr>
        <p:txBody>
          <a:bodyPr anchor="b">
            <a:noAutofit/>
          </a:bodyPr>
          <a:lstStyle>
            <a:lvl1pPr>
              <a:defRPr sz="400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PICTURE WITH</a:t>
            </a:r>
            <a:br>
              <a:rPr lang="en-US" dirty="0"/>
            </a:br>
            <a:r>
              <a:rPr lang="en-US" dirty="0"/>
              <a:t>CAPTION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950934"/>
            <a:ext cx="12192000" cy="2581498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2216910"/>
            <a:ext cx="6291150" cy="654726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C1E2-BCC4-44B2-A3D7-036C18CBFA1C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1723" cy="181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2102969"/>
            <a:ext cx="630936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707FDA-D4BE-43FA-91CD-CBA55EB8CA17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753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1289E2-E0FB-4100-99AE-FC48AB519EE0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52069"/>
            <a:ext cx="3932237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255600"/>
            <a:ext cx="5231567" cy="6346800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8800" y="328371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9723-4BF4-48A4-B5CD-B482435A8942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687289" y="0"/>
            <a:ext cx="720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06886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50E9D-E2D8-41FB-816D-829494C06AD8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C17ED7B-D5EA-4FB8-8E1B-F04BFE982E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92C28-7C5F-479C-A649-564EFD0EE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1F0C21-A9B5-47E2-93F8-6226D37312FC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3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FC33DF7-D0A2-49E4-BF1D-6DC097E62D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F872A-3B4F-4F8E-9C76-EEF7A4FEA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1" y="652069"/>
            <a:ext cx="3490800" cy="2390931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PICTURE</a:t>
            </a:r>
            <a:br>
              <a:rPr lang="en-US" dirty="0"/>
            </a:br>
            <a:r>
              <a:rPr lang="en-US" dirty="0"/>
              <a:t>WITH</a:t>
            </a:r>
            <a:br>
              <a:rPr lang="en-US" dirty="0"/>
            </a:br>
            <a:r>
              <a:rPr lang="en-US" dirty="0"/>
              <a:t>CAPTION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5F378-E3B6-430E-A0C8-CEF68EC34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1566" y="0"/>
            <a:ext cx="5231567" cy="6857999"/>
          </a:xfrm>
          <a:solidFill>
            <a:schemeClr val="bg1">
              <a:alpha val="3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9A766-AE6E-4EE0-BBA9-267550F4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9351" y="3283710"/>
            <a:ext cx="3490800" cy="2439988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FA4ED-DF34-437A-A3DD-C590456A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F4EC-7DDE-4C95-9956-59513BFBB065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E8EAD-D127-4320-BE56-300A2412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D6BD1-5229-4162-9050-A799C112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1F678A-2BA4-4866-BA2B-804BAFA272E6}"/>
              </a:ext>
            </a:extLst>
          </p:cNvPr>
          <p:cNvSpPr/>
          <p:nvPr userDrawn="1"/>
        </p:nvSpPr>
        <p:spPr>
          <a:xfrm>
            <a:off x="1277838" y="837332"/>
            <a:ext cx="72843" cy="20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7F503C-8741-4170-AB97-2F028D895E60}"/>
              </a:ext>
            </a:extLst>
          </p:cNvPr>
          <p:cNvCxnSpPr/>
          <p:nvPr userDrawn="1"/>
        </p:nvCxnSpPr>
        <p:spPr>
          <a:xfrm>
            <a:off x="1659413" y="316976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339F42-187E-423E-888A-A223C1B2E02E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156C8BB-DCB4-4A6F-9463-81442ECFAE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3ED311-FC15-4C06-8B1C-5C57F3F9A786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6941A3-2F65-4CFA-8EEF-AB50FBB666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20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FC6DCA8-CFF5-4F20-A410-C3EA0873D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4251153"/>
          </a:xfrm>
          <a:custGeom>
            <a:avLst/>
            <a:gdLst>
              <a:gd name="connsiteX0" fmla="*/ 0 w 12191999"/>
              <a:gd name="connsiteY0" fmla="*/ 0 h 4251153"/>
              <a:gd name="connsiteX1" fmla="*/ 12191999 w 12191999"/>
              <a:gd name="connsiteY1" fmla="*/ 0 h 4251153"/>
              <a:gd name="connsiteX2" fmla="*/ 12191999 w 12191999"/>
              <a:gd name="connsiteY2" fmla="*/ 795243 h 4251153"/>
              <a:gd name="connsiteX3" fmla="*/ 11190767 w 12191999"/>
              <a:gd name="connsiteY3" fmla="*/ 795243 h 4251153"/>
              <a:gd name="connsiteX4" fmla="*/ 11190767 w 12191999"/>
              <a:gd name="connsiteY4" fmla="*/ 802443 h 4251153"/>
              <a:gd name="connsiteX5" fmla="*/ 12191999 w 12191999"/>
              <a:gd name="connsiteY5" fmla="*/ 802443 h 4251153"/>
              <a:gd name="connsiteX6" fmla="*/ 12191999 w 12191999"/>
              <a:gd name="connsiteY6" fmla="*/ 4251153 h 4251153"/>
              <a:gd name="connsiteX7" fmla="*/ 0 w 12191999"/>
              <a:gd name="connsiteY7" fmla="*/ 4251153 h 4251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251153">
                <a:moveTo>
                  <a:pt x="0" y="0"/>
                </a:moveTo>
                <a:lnTo>
                  <a:pt x="12191999" y="0"/>
                </a:lnTo>
                <a:lnTo>
                  <a:pt x="12191999" y="795243"/>
                </a:lnTo>
                <a:lnTo>
                  <a:pt x="11190767" y="795243"/>
                </a:lnTo>
                <a:lnTo>
                  <a:pt x="11190767" y="802443"/>
                </a:lnTo>
                <a:lnTo>
                  <a:pt x="12191999" y="802443"/>
                </a:lnTo>
                <a:lnTo>
                  <a:pt x="12191999" y="4251153"/>
                </a:lnTo>
                <a:lnTo>
                  <a:pt x="0" y="425115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20892" y="5027253"/>
            <a:ext cx="5373461" cy="1132143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6A7686-9AC4-4F00-9096-A661393BEBDC}"/>
              </a:ext>
            </a:extLst>
          </p:cNvPr>
          <p:cNvCxnSpPr/>
          <p:nvPr userDrawn="1"/>
        </p:nvCxnSpPr>
        <p:spPr>
          <a:xfrm>
            <a:off x="1838883" y="607270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4226" y="4626870"/>
            <a:ext cx="4626665" cy="1389106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PICTURE</a:t>
            </a:r>
            <a:br>
              <a:rPr lang="en-US" noProof="0"/>
            </a:br>
            <a:r>
              <a:rPr lang="en-US" noProof="0"/>
              <a:t>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7C77-DBB5-4D0F-9120-27BDB5B99C32}" type="datetime1">
              <a:rPr lang="en-US" noProof="0" smtClean="0"/>
              <a:t>8/30/2024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4226" y="6159402"/>
            <a:ext cx="2154460" cy="365125"/>
          </a:xfrm>
        </p:spPr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E6B4C8-5DC5-48CB-A4AB-540F064C26C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BA6E06C-D6DA-4EDA-9A87-02C42E3144CB}"/>
              </a:ext>
            </a:extLst>
          </p:cNvPr>
          <p:cNvSpPr/>
          <p:nvPr userDrawn="1"/>
        </p:nvSpPr>
        <p:spPr>
          <a:xfrm>
            <a:off x="1283369" y="4914000"/>
            <a:ext cx="72000" cy="19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88D115-EF5A-444B-AD3E-D2EE18401B4A}"/>
              </a:ext>
            </a:extLst>
          </p:cNvPr>
          <p:cNvCxnSpPr>
            <a:cxnSpLocks/>
          </p:cNvCxnSpPr>
          <p:nvPr userDrawn="1"/>
        </p:nvCxnSpPr>
        <p:spPr>
          <a:xfrm>
            <a:off x="11184000" y="805368"/>
            <a:ext cx="1008000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9DE605B-C51B-41B7-9FCB-86CE13FFB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462494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7DDE-1A3D-4921-8DA7-F028633C78C6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706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1237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7686" y="1757980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7706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1237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47686" y="3890091"/>
            <a:ext cx="867600" cy="868680"/>
          </a:xfrm>
          <a:prstGeom prst="ellipse">
            <a:avLst/>
          </a:prstGeom>
          <a:noFill/>
          <a:ln w="19050"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01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427B840-CC27-4923-A00E-7899AF7A4460}"/>
              </a:ext>
            </a:extLst>
          </p:cNvPr>
          <p:cNvSpPr/>
          <p:nvPr userDrawn="1"/>
        </p:nvSpPr>
        <p:spPr>
          <a:xfrm>
            <a:off x="0" y="5764039"/>
            <a:ext cx="12192000" cy="109396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6B8C-51E0-4512-9EB9-DD1BB2387348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0"/>
            <a:ext cx="72000" cy="115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45270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56391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287627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498747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57510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70721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0994831-EE46-4DEA-9077-4FEBBCD60EB3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8800" y="607100"/>
            <a:ext cx="4737482" cy="697044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8801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065FF-3A74-4B0F-9624-362545A943D5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3C2BC3-19D8-497A-B742-E2E5155DEA2E}"/>
              </a:ext>
            </a:extLst>
          </p:cNvPr>
          <p:cNvSpPr/>
          <p:nvPr userDrawn="1"/>
        </p:nvSpPr>
        <p:spPr>
          <a:xfrm>
            <a:off x="687289" y="244444"/>
            <a:ext cx="72000" cy="907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7663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06525" y="26355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28801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467663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006525" y="47467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28801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67663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006525" y="30591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928801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467663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006525" y="51703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123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57654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111854" y="17579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123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7654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111854" y="38900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EC8F712-6C02-43F3-8A0A-5DCA975E7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B62D71-4318-4C96-828A-D19FFBFA7BDA}"/>
              </a:ext>
            </a:extLst>
          </p:cNvPr>
          <p:cNvCxnSpPr>
            <a:cxnSpLocks/>
          </p:cNvCxnSpPr>
          <p:nvPr userDrawn="1"/>
        </p:nvCxnSpPr>
        <p:spPr>
          <a:xfrm>
            <a:off x="10939723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12E8DD1E-B3CA-4756-A792-B476AFA9AE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32539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03F760-AD2F-4611-99B6-58C4666AEBA1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21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</a:t>
            </a:r>
            <a:br>
              <a:rPr lang="en-US" noProof="0"/>
            </a:br>
            <a:r>
              <a:rPr lang="en-US" noProof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C6A1-E569-4FC9-9D93-90A846C9C5BB}" type="datetime1">
              <a:rPr lang="en-US" noProof="0" smtClean="0"/>
              <a:t>8/30/2024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3298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625174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B35B-55DE-4D82-AAED-127142AD1F9F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AC031692-3E92-4C7E-A067-5F49BD1267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400" y="838800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45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8D5CEF0-7838-4E94-B0E2-6286757235DA}"/>
              </a:ext>
            </a:extLst>
          </p:cNvPr>
          <p:cNvSpPr/>
          <p:nvPr userDrawn="1"/>
        </p:nvSpPr>
        <p:spPr>
          <a:xfrm>
            <a:off x="4724400" y="0"/>
            <a:ext cx="74676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FD86-80D5-4520-8C38-1EDDAB17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350" y="645199"/>
            <a:ext cx="4737482" cy="1338841"/>
          </a:xfrm>
        </p:spPr>
        <p:txBody>
          <a:bodyPr anchor="b">
            <a:noAutofit/>
          </a:bodyPr>
          <a:lstStyle>
            <a:lvl1pPr>
              <a:defRPr lang="en-US" sz="4000" b="1" kern="1200" dirty="0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OVERVIEW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16C-60B5-44CB-B3D5-09EA7F61FE4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86001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1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91B-2A3F-445A-9C91-9BF78261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41BB-2CCE-42E8-8A4D-47586555D345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24CAE-7220-4370-B793-B9D4AA1A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F5915-4FF1-41EB-9C2F-1918DA85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D1AF6-056E-449E-ABB4-F42FCFF2154D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49EFE94-C72E-4FA8-9AE2-70BFB09FB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7F17BC-9B89-4B33-A693-1583A7EAEED0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2FBCB0-43B1-4129-B190-2F32EAB36A7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AF92140-8242-4A51-9463-35E60CF48BE9}"/>
              </a:ext>
            </a:extLst>
          </p:cNvPr>
          <p:cNvCxnSpPr>
            <a:cxnSpLocks/>
          </p:cNvCxnSpPr>
          <p:nvPr userDrawn="1"/>
        </p:nvCxnSpPr>
        <p:spPr>
          <a:xfrm>
            <a:off x="11192400" y="802800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D84BA3-D783-472E-AB10-C96A8DE8D0DD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3200" y="6580800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BBCA2FF-2B83-4966-811C-E9FEEB77CBE4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924863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2 Title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63E6488-61FD-4194-B014-22CF5050C2C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63725" y="3092789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3 Title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6A0643E-8E5C-4070-97FD-974351B1D00C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1386001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4 Title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4ECC130-379C-4A4E-AAC7-D84522D434E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924863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5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8C2920A-FB6F-4697-8CDD-0896EC26271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463725" y="5203994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2500" b="1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Item 6 Title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F84CD40D-D65C-419A-B22F-5633C9254F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1386001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4902ECF4-C668-49EA-AD7B-E0B3332DE4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924863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48A6F22-3F59-4E0F-BAE5-9B7E0D16D33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8463725" y="3516353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5689CAE6-6963-412E-9DAD-B7B5AFC41DC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1386001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8D9757D-1411-42F4-AABD-CC173E4A038B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4924863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0590AA6E-50BC-4492-8B87-7D8D4A8A5E76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8463725" y="5627558"/>
            <a:ext cx="3256674" cy="499493"/>
          </a:xfrm>
        </p:spPr>
        <p:txBody>
          <a:bodyPr>
            <a:normAutofit/>
          </a:bodyPr>
          <a:lstStyle>
            <a:lvl1pPr marL="0" indent="0">
              <a:buNone/>
              <a:defRPr lang="en-US" sz="1600" i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64786CCE-CCCC-4B2D-890D-9D719713DB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498434" y="2215180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B08972C-68CE-41CC-9351-3DD741E5393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3374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6347D157-8108-4656-88F3-59B693C47F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569054" y="2215180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B4548244-F89A-4EA8-9DB4-056E45B2FDF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498434" y="4347291"/>
            <a:ext cx="867600" cy="868680"/>
          </a:xfrm>
          <a:prstGeom prst="ellipse">
            <a:avLst/>
          </a:prstGeom>
          <a:ln w="19050"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6B46EEEA-383D-42CD-ABFC-86BD330E07A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03374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46">
            <a:extLst>
              <a:ext uri="{FF2B5EF4-FFF2-40B4-BE49-F238E27FC236}">
                <a16:creationId xmlns:a16="http://schemas.microsoft.com/office/drawing/2014/main" id="{DF75483C-CE05-4E90-8A93-D042444239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569054" y="4347291"/>
            <a:ext cx="867600" cy="868680"/>
          </a:xfrm>
          <a:prstGeom prst="ellipse">
            <a:avLst/>
          </a:prstGeom>
          <a:ln w="1905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2768A5-0309-41B3-94FB-AA3A2FCB638E}"/>
              </a:ext>
            </a:extLst>
          </p:cNvPr>
          <p:cNvSpPr/>
          <p:nvPr userDrawn="1"/>
        </p:nvSpPr>
        <p:spPr>
          <a:xfrm>
            <a:off x="1285167" y="871728"/>
            <a:ext cx="72000" cy="9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62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5FB182-4CCC-45D7-A2A4-A593CA00EB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E2AFE-9147-47F3-ADFE-AD251E989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4400" y="1144587"/>
            <a:ext cx="9395400" cy="1483413"/>
          </a:xfrm>
        </p:spPr>
        <p:txBody>
          <a:bodyPr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46BDE-7853-435A-80A6-D25940D1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F1A0-84E6-4AA0-9183-7CA10A278BD9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3E82-A916-403C-8BE8-252132A9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F2326-238E-4FE6-8842-680DE4A0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9D0891-2A9E-4F35-82BE-7966AECBB0F1}"/>
              </a:ext>
            </a:extLst>
          </p:cNvPr>
          <p:cNvSpPr/>
          <p:nvPr userDrawn="1"/>
        </p:nvSpPr>
        <p:spPr>
          <a:xfrm>
            <a:off x="1379621" y="0"/>
            <a:ext cx="144000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52F6420-3AFC-4D7F-A45D-56EA5EFC0D1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812758" y="3038688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C78E93-F6DF-44C7-A9BB-D035C397BFD5}"/>
              </a:ext>
            </a:extLst>
          </p:cNvPr>
          <p:cNvCxnSpPr/>
          <p:nvPr userDrawn="1"/>
        </p:nvCxnSpPr>
        <p:spPr>
          <a:xfrm>
            <a:off x="1957137" y="288364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7BFFD5-4519-4811-BDD2-3B0318780ACC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172200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4E36001-6B54-4F6D-9532-965904F3C3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5377580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5858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-1" y="0"/>
            <a:ext cx="12191989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522758"/>
            <a:ext cx="8807116" cy="2387600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257226"/>
            <a:ext cx="9144000" cy="1397991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F772-C659-4F6E-A95D-21349475745A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3438000"/>
            <a:ext cx="144000" cy="34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102179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534950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4251158"/>
            <a:ext cx="12192000" cy="260684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00332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596307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389B-1365-4D57-8640-FE32C76A82BF}" type="datetime1">
              <a:rPr lang="en-US" noProof="0" smtClean="0"/>
              <a:t>8/30/2024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878000"/>
            <a:ext cx="144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08027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632EEF-732A-4DE7-BC5A-A86C31DB6F5A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0391274" y="685801"/>
            <a:ext cx="13716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54CE062-7CDB-4AB7-B86E-461B22E7F4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16048" y="1006893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83635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D61DF5-2BE6-40B6-97DF-A161EF9520AA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2413986"/>
            <a:ext cx="7107331" cy="1838643"/>
          </a:xfrm>
        </p:spPr>
        <p:txBody>
          <a:bodyPr anchor="b">
            <a:normAutofit/>
          </a:bodyPr>
          <a:lstStyle>
            <a:lvl1pPr algn="l"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4599498"/>
            <a:ext cx="7107331" cy="966857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B306-77B6-40D8-8A71-1A24515FE48B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2740862"/>
            <a:ext cx="144000" cy="128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4444451"/>
            <a:ext cx="93044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E88EDA-C5A5-4C22-8CE4-5C7FDCF2E85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77074" y="5622756"/>
            <a:ext cx="0" cy="9842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B98974C-AC7A-4E66-AE1A-DBA5F1A1D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16048" y="5513936"/>
            <a:ext cx="1460500" cy="481013"/>
          </a:xfrm>
        </p:spPr>
        <p:txBody>
          <a:bodyPr/>
          <a:lstStyle>
            <a:lvl1pPr marL="0" indent="0" algn="r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02733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0"/>
            <a:ext cx="12192000" cy="4446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64500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43285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D3CFD-4D7A-41AC-A46D-B09F422513E8}" type="datetime1">
              <a:rPr lang="en-US" noProof="0" smtClean="0"/>
              <a:t>8/30/2024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5CBEC59-7FF9-4688-98DF-89832A0C902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75710E-5533-4BB2-A66B-352BB2B1F9CB}"/>
              </a:ext>
            </a:extLst>
          </p:cNvPr>
          <p:cNvCxnSpPr/>
          <p:nvPr userDrawn="1"/>
        </p:nvCxnSpPr>
        <p:spPr>
          <a:xfrm>
            <a:off x="1957137" y="5823067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8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F6CA0-765E-484B-B9C2-16E6A4F4986D}"/>
              </a:ext>
            </a:extLst>
          </p:cNvPr>
          <p:cNvSpPr/>
          <p:nvPr userDrawn="1"/>
        </p:nvSpPr>
        <p:spPr>
          <a:xfrm>
            <a:off x="0" y="-1"/>
            <a:ext cx="12192000" cy="446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FC0E2-CB24-439B-B95B-B8EF13A99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12758" y="4785756"/>
            <a:ext cx="8807116" cy="915873"/>
          </a:xfrm>
        </p:spPr>
        <p:txBody>
          <a:bodyPr anchor="b">
            <a:normAutofit/>
          </a:bodyPr>
          <a:lstStyle>
            <a:lvl1pPr algn="l">
              <a:defRPr sz="5500" b="1"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0698B-AFFB-41C1-AFEB-59EFD03662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2758" y="6050473"/>
            <a:ext cx="9144000" cy="601840"/>
          </a:xfrm>
        </p:spPr>
        <p:txBody>
          <a:bodyPr>
            <a:normAutofit/>
          </a:bodyPr>
          <a:lstStyle>
            <a:lvl1pPr marL="0" indent="0" algn="l">
              <a:buNone/>
              <a:defRPr sz="30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Lorem Ipsum Dolor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B92-5889-454A-83C8-E0DE513D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BC92-456B-42A9-BBF5-ADCA2050DDCF}" type="datetime1">
              <a:rPr lang="en-US" noProof="0" smtClean="0"/>
              <a:t>8/30/2024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3F66A-C669-4D83-A278-F325DE22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6560-92FA-4E92-B73B-21E2BA87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AFD9A3-66C4-4954-8678-720CFA24D244}"/>
              </a:ext>
            </a:extLst>
          </p:cNvPr>
          <p:cNvSpPr/>
          <p:nvPr userDrawn="1"/>
        </p:nvSpPr>
        <p:spPr>
          <a:xfrm>
            <a:off x="1379621" y="4950000"/>
            <a:ext cx="144000" cy="19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240730-69E4-4798-8578-D648F7A2C4C9}"/>
              </a:ext>
            </a:extLst>
          </p:cNvPr>
          <p:cNvCxnSpPr/>
          <p:nvPr userDrawn="1"/>
        </p:nvCxnSpPr>
        <p:spPr>
          <a:xfrm>
            <a:off x="1957137" y="5882423"/>
            <a:ext cx="93044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4AF3E3-F20C-4D84-A158-6DFC09B69A91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820400" y="870003"/>
            <a:ext cx="137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2342D9-9DBE-4809-840C-62844DDC03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0" y="1005185"/>
            <a:ext cx="1460500" cy="481013"/>
          </a:xfrm>
        </p:spPr>
        <p:txBody>
          <a:bodyPr/>
          <a:lstStyle>
            <a:lvl1pPr marL="0" indent="0" algn="l">
              <a:buNone/>
              <a:defRPr lang="en-US" sz="3000" b="1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861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775165"/>
            <a:ext cx="9971158" cy="2427923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99D1-A115-46CA-B10A-279193A83BBC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5532437"/>
            <a:ext cx="12192000" cy="13255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1" y="458919"/>
            <a:ext cx="9971159" cy="1325563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bg2"/>
                    </a:gs>
                    <a:gs pos="100000">
                      <a:schemeClr val="accent1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3133484"/>
            <a:ext cx="10515600" cy="2427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1783-EEF8-44D1-A300-8D20A32BB2D3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687289" y="0"/>
            <a:ext cx="72000" cy="1271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068863" y="1528464"/>
            <a:ext cx="6309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929641" y="1669110"/>
            <a:ext cx="9971158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3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CF94AF4-4F78-4DA5-8571-FD66FFA6313D}"/>
              </a:ext>
            </a:extLst>
          </p:cNvPr>
          <p:cNvSpPr/>
          <p:nvPr userDrawn="1"/>
        </p:nvSpPr>
        <p:spPr>
          <a:xfrm>
            <a:off x="120000" y="117000"/>
            <a:ext cx="11952000" cy="6624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 w="273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21" y="546844"/>
            <a:ext cx="899773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20" y="3581731"/>
            <a:ext cx="8997737" cy="22304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8C37E-76B3-4A0D-BCD1-C5A52A858D66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400" y="6159402"/>
            <a:ext cx="278816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8" y="244717"/>
            <a:ext cx="7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2" y="1616389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20" y="1757035"/>
            <a:ext cx="8997737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0938200" y="1341281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31016" y="1377655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663289" y="6300217"/>
            <a:ext cx="0" cy="31022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0265F1-E793-484F-ADC9-31450ADF8B0E}"/>
              </a:ext>
            </a:extLst>
          </p:cNvPr>
          <p:cNvCxnSpPr>
            <a:cxnSpLocks/>
          </p:cNvCxnSpPr>
          <p:nvPr userDrawn="1"/>
        </p:nvCxnSpPr>
        <p:spPr>
          <a:xfrm>
            <a:off x="256374" y="6168360"/>
            <a:ext cx="150841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CC8FE21-4B79-46A0-A2D5-AA64AFC619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85000"/>
                </a:schemeClr>
              </a:gs>
              <a:gs pos="100000">
                <a:schemeClr val="accent1">
                  <a:alpha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48368-1908-4FA2-8871-C97A5210E9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519" y="1443655"/>
            <a:ext cx="4143555" cy="15365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CONTENT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8B931-E896-4471-A71A-819D3B682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09" y="2588054"/>
            <a:ext cx="5228216" cy="31229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i="0">
                <a:solidFill>
                  <a:schemeClr val="bg1"/>
                </a:solidFill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600" i="1">
                <a:solidFill>
                  <a:schemeClr val="bg1"/>
                </a:solidFill>
              </a:defRPr>
            </a:lvl3pPr>
            <a:lvl4pPr marL="1371600" indent="0">
              <a:buNone/>
              <a:defRPr sz="1400" i="1">
                <a:solidFill>
                  <a:schemeClr val="bg1"/>
                </a:solidFill>
              </a:defRPr>
            </a:lvl4pPr>
            <a:lvl5pPr marL="1828800" indent="0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9E74E-E12F-474D-8520-0AAEE9305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2C234-967A-4CF5-82BF-1AF9EBDCBA35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68C84-3A49-4E3F-B2E7-4CE5D63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0AB7-46B3-4911-A879-10A54748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EC59-7FF9-4688-98DF-89832A0C90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751D1-0AE0-4B49-A19D-74CA71D2C096}"/>
              </a:ext>
            </a:extLst>
          </p:cNvPr>
          <p:cNvSpPr/>
          <p:nvPr userDrawn="1"/>
        </p:nvSpPr>
        <p:spPr>
          <a:xfrm>
            <a:off x="1285167" y="1684524"/>
            <a:ext cx="72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D4EAA8-8E55-45C3-BD00-531D549BB77D}"/>
              </a:ext>
            </a:extLst>
          </p:cNvPr>
          <p:cNvCxnSpPr/>
          <p:nvPr userDrawn="1"/>
        </p:nvCxnSpPr>
        <p:spPr>
          <a:xfrm>
            <a:off x="1666741" y="2882481"/>
            <a:ext cx="63093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26D1C29-9D03-4CB6-B17E-D7DC93295F2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527519" y="3023127"/>
            <a:ext cx="4143555" cy="692595"/>
          </a:xfrm>
        </p:spPr>
        <p:txBody>
          <a:bodyPr>
            <a:normAutofit/>
          </a:bodyPr>
          <a:lstStyle>
            <a:lvl1pPr marL="0" indent="0" algn="l">
              <a:buNone/>
              <a:defRPr sz="25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Subtitle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3713E2-6BCF-4CEB-A9B2-A0F540060B9B}"/>
              </a:ext>
            </a:extLst>
          </p:cNvPr>
          <p:cNvCxnSpPr>
            <a:cxnSpLocks/>
          </p:cNvCxnSpPr>
          <p:nvPr userDrawn="1"/>
        </p:nvCxnSpPr>
        <p:spPr>
          <a:xfrm>
            <a:off x="11190767" y="800959"/>
            <a:ext cx="100123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CF87C-3640-450C-B0F1-EAD2166611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3583" y="837333"/>
            <a:ext cx="610772" cy="328893"/>
          </a:xfr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2A467A-5EC5-4E43-861E-F15D1E487F6D}"/>
              </a:ext>
            </a:extLst>
          </p:cNvPr>
          <p:cNvCxnSpPr>
            <a:cxnSpLocks/>
          </p:cNvCxnSpPr>
          <p:nvPr userDrawn="1"/>
        </p:nvCxnSpPr>
        <p:spPr>
          <a:xfrm>
            <a:off x="0" y="6168360"/>
            <a:ext cx="1764792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CDC761-E078-4116-B4FD-B0C88CDEB3D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1384397" y="6579108"/>
            <a:ext cx="55778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1EAD-812A-4236-9F79-679D72C2B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4873" y="6187538"/>
            <a:ext cx="3256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38A25-0817-41BC-96A5-5012FE15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28A22-3D06-43EE-BD32-97F90FEA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AC635-0473-40DB-A82D-46D5F635B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2"/>
                </a:solidFill>
              </a:defRPr>
            </a:lvl1pPr>
          </a:lstStyle>
          <a:p>
            <a:fld id="{7E5F88F2-B164-4B6F-A4D1-FF377EA65B7F}" type="datetime1">
              <a:rPr lang="en-US" smtClean="0"/>
              <a:t>8/30/2024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12B9-96FA-4883-88FA-2071321A4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49751" y="6187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2"/>
                </a:solidFill>
              </a:defRPr>
            </a:lvl1pPr>
          </a:lstStyle>
          <a:p>
            <a:fld id="{95CBEC59-7FF9-4688-98DF-89832A0C90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51" r:id="rId11"/>
    <p:sldLayoutId id="2147483670" r:id="rId12"/>
    <p:sldLayoutId id="2147483667" r:id="rId13"/>
    <p:sldLayoutId id="2147483668" r:id="rId14"/>
    <p:sldLayoutId id="2147483671" r:id="rId15"/>
    <p:sldLayoutId id="2147483669" r:id="rId16"/>
    <p:sldLayoutId id="2147483653" r:id="rId17"/>
    <p:sldLayoutId id="2147483672" r:id="rId18"/>
    <p:sldLayoutId id="2147483673" r:id="rId19"/>
    <p:sldLayoutId id="2147483674" r:id="rId20"/>
    <p:sldLayoutId id="2147483676" r:id="rId21"/>
    <p:sldLayoutId id="2147483652" r:id="rId22"/>
    <p:sldLayoutId id="2147483677" r:id="rId23"/>
    <p:sldLayoutId id="2147483678" r:id="rId24"/>
    <p:sldLayoutId id="2147483679" r:id="rId25"/>
    <p:sldLayoutId id="2147483681" r:id="rId26"/>
    <p:sldLayoutId id="2147483654" r:id="rId27"/>
    <p:sldLayoutId id="2147483682" r:id="rId28"/>
    <p:sldLayoutId id="2147483683" r:id="rId29"/>
    <p:sldLayoutId id="2147483684" r:id="rId30"/>
    <p:sldLayoutId id="2147483685" r:id="rId31"/>
    <p:sldLayoutId id="2147483657" r:id="rId32"/>
    <p:sldLayoutId id="2147483686" r:id="rId33"/>
    <p:sldLayoutId id="2147483687" r:id="rId34"/>
    <p:sldLayoutId id="2147483688" r:id="rId35"/>
    <p:sldLayoutId id="2147483689" r:id="rId36"/>
    <p:sldLayoutId id="2147483656" r:id="rId37"/>
    <p:sldLayoutId id="2147483690" r:id="rId38"/>
    <p:sldLayoutId id="2147483691" r:id="rId39"/>
    <p:sldLayoutId id="2147483692" r:id="rId40"/>
    <p:sldLayoutId id="2147483697" r:id="rId41"/>
    <p:sldLayoutId id="2147483658" r:id="rId42"/>
    <p:sldLayoutId id="2147483693" r:id="rId43"/>
    <p:sldLayoutId id="2147483694" r:id="rId44"/>
    <p:sldLayoutId id="2147483695" r:id="rId45"/>
    <p:sldLayoutId id="2147483696" r:id="rId4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3778" y="1194324"/>
            <a:ext cx="10287506" cy="390192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Angsana New" panose="02020603050405020304" pitchFamily="18" charset="-34"/>
                <a:cs typeface="Angsana New" panose="02020603050405020304" pitchFamily="18" charset="-34"/>
              </a:rPr>
              <a:t>DAD 5305 </a:t>
            </a:r>
            <a:br>
              <a:rPr lang="th-TH" sz="66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6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รายวิชา การวิเคราะห์นโยบายสาธารณะ</a:t>
            </a:r>
            <a:br>
              <a:rPr lang="th-TH" sz="66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66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6600" dirty="0">
                <a:latin typeface="Angsana New" panose="02020603050405020304" pitchFamily="18" charset="-34"/>
                <a:cs typeface="Angsana New" panose="02020603050405020304" pitchFamily="18" charset="-34"/>
              </a:rPr>
              <a:t>Public Policy</a:t>
            </a:r>
            <a:r>
              <a:rPr lang="th-TH" sz="6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6600" dirty="0">
                <a:latin typeface="Angsana New" panose="02020603050405020304" pitchFamily="18" charset="-34"/>
                <a:cs typeface="Angsana New" panose="02020603050405020304" pitchFamily="18" charset="-34"/>
              </a:rPr>
              <a:t>Analysis</a:t>
            </a:r>
            <a:r>
              <a:rPr lang="th-TH" sz="66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br>
              <a:rPr lang="th-TH" sz="66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ประจำภาคเรียนที่ 1/2567</a:t>
            </a:r>
            <a:endParaRPr lang="en-US" sz="6600" dirty="0">
              <a:solidFill>
                <a:schemeClr val="tx2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3778" y="5416826"/>
            <a:ext cx="8230039" cy="770712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 ผู้ช่วยศาสตราจารย์ (พิเศษ) ดร.ส</a:t>
            </a:r>
            <a:r>
              <a:rPr lang="th-TH" sz="4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ชินี  ศิริวัฒนา</a:t>
            </a:r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6007" y="808621"/>
            <a:ext cx="4289630" cy="798237"/>
          </a:xfrm>
        </p:spPr>
        <p:txBody>
          <a:bodyPr>
            <a:normAutofit/>
          </a:bodyPr>
          <a:lstStyle/>
          <a:p>
            <a:r>
              <a:rPr lang="th-TH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บัณฑิตวิทยาลัย </a:t>
            </a:r>
          </a:p>
          <a:p>
            <a:r>
              <a:rPr lang="th-TH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มหาวิทยาลัยราชภัฏสวน</a:t>
            </a:r>
            <a:r>
              <a:rPr lang="th-TH" sz="1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สุนัน</a:t>
            </a:r>
            <a:r>
              <a:rPr lang="th-TH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</a:t>
            </a:r>
            <a:endParaRPr lang="en-US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306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074199" y="963722"/>
            <a:ext cx="10043602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อาร์. เจ. เอส. </a:t>
            </a:r>
            <a:r>
              <a:rPr lang="th-TH" sz="3200" b="1" dirty="0" err="1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เบ</a:t>
            </a:r>
            <a:r>
              <a:rPr lang="th-TH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เกอร์ (</a:t>
            </a: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R.J.S. Baker, 1972:15)  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กล่าวว่า  นโยบายสาธารณะ  คือ  การตัดสินใจของรัฐบาลว่าจะทำอะไร</a:t>
            </a:r>
          </a:p>
          <a:p>
            <a:pPr fontAlgn="base">
              <a:spcAft>
                <a:spcPts val="1800"/>
              </a:spcAft>
            </a:pPr>
            <a:r>
              <a:rPr lang="th-TH" sz="4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อาทิตย์  อุไรรัตน์ (2526:11) 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กล่าวว่า  นโยบายสาธารณะ  คือ  แนวทางที่รัฐบาลประเทศหนึ่ง ๆ ได้ตัดสินใจ เลือกแล้วว่าจะนำไปสู่เป้าหมายที่ต้องการได้อย่างเหมาะสมและเป็นไปได้ในสถานการณ์แวดล้อมของสังคม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49FE21B-5259-7212-FD92-CD39D691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68833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69904" y="845284"/>
            <a:ext cx="106521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3.3 การตัดสินนโยบาย (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decision)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หรือการเลือกนโยบายเป็นการเลือกวิถีทางหรือ แนวนโยบายที่เหมาะสมที่สุดที่จะสามารถบรรลุวัตถุประสงค์ได้ตามต้องการ เกณฑ์การพิจารณาตัดสินใจ เลือกนโยบาย เช่น </a:t>
            </a: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หลักประสิทธิผล (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Effectiveness) </a:t>
            </a:r>
            <a:endParaRPr lang="th-TH" sz="32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หลักประสิทธิภาพ (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Efficiency) </a:t>
            </a:r>
            <a:endParaRPr lang="th-TH" sz="32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หลักความพอเพียง (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Adequacy) </a:t>
            </a:r>
            <a:endParaRPr lang="th-TH" sz="32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หลักความเป็นธรรม (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Equity) </a:t>
            </a:r>
            <a:endParaRPr lang="th-TH" sz="32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หลักการตอบสนอง (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Responsiveness) </a:t>
            </a:r>
            <a:endParaRPr lang="th-TH" sz="32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หลักความเหมาะสม (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Appropriateness)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0FBDD71-2018-1D4F-FAA7-2F622672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88760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62238" y="538265"/>
            <a:ext cx="1090067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28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3.4 การนำนโยบายไปปฏิบัติ (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Implementation)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เป็นการศึกษาเกี่ยวกับการแสวงหา กลไกที่จะเปลี่ยนตัวนโยบายที่เป็นอักษรไปสู่การปฏิบัติหรือการกระทำให้ได้ รวมไปถึงการพิจารณาหา หน่วยงานหรือองค์กรที่จะเป็นผู้รับตัวนโยบายไปดาเนินการ บังคับใช้ หรือทำให้เกิดขึ้น ทั้งนี้การแสวงหา กลไกหรือหน่วยงานที่จะนำนโยบายไปสู่การปฏิบัติจะเกี่ยวข้องโดยตรงกับความสำเร็จหรือความล้มเหลว ของตัวนโยบาย มีขั้นตอนดังต่อไปนี้ </a:t>
            </a: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การมอบนโยบายให้กับหน่วยงานเกี่ยวข้องเพื่อนำนโยบายมา วิเคราะห์กำหนดพันธกิจ </a:t>
            </a: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 การกำหนดประเด็นยุทธศาสตร์ที่จะต้องตอบสนองนโยบายของรัฐบาล</a:t>
            </a: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(3) หน่วยงานระดับรองทำการดัดแปลงยุทธศาสตร์หน่วยงานหลัก โดยการกำหนดประเด็นยุทธศาสตร์ เป้าประสงค์ ตัวชี้วัดความสำเร็จ และกลยุทธ์</a:t>
            </a: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(4) กำหนดโครงการเพื่อตอบสนองแต่ละกลยุทธ์ที่วางไว้</a:t>
            </a:r>
            <a:endParaRPr lang="en-US" sz="44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4B6FB87-EA3B-7757-CAC4-E3D67092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12996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21766" y="874455"/>
            <a:ext cx="107484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3.5 การประเมินผลนโยบาย (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Evaluation)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พิจารณาแผนงานหรือโครงการที่สนองตอบต่อนโยบายว่าสิ่งที่ทำลงไปแล้วได้สร้างการเปลี่ยนแปลงหรือผลลัพธ์อะไรขึ้นบ้าง ตัวแบบที่มัก นิยมใช้สำหรับการประเมินผลนโยบายมี 3 ลักษณะ การประเมินความก้าวหน้าและการประเมินรวบยอด การประเมินกระบวนการและผลจากนโยบาย และ การวิเคราะห์ผลกระทบ เป็นการประเมินผลกระทบของนโยบายที่ได้นำไปปฏิบัติแล้ว ส่งผลต่อต่อเป้าหมายอย่างไร 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91ADD18-2457-E0D8-E42E-B6F7418B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5393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B503CB-C7FC-56FF-F0F8-6EC564E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37"/>
            <a:ext cx="10515600" cy="1325563"/>
          </a:xfrm>
        </p:spPr>
        <p:txBody>
          <a:bodyPr>
            <a:noAutofit/>
          </a:bodyPr>
          <a:lstStyle/>
          <a:p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กระบวนการนโยบายสาธารณะ</a:t>
            </a:r>
            <a:endParaRPr lang="th-TH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E960-B8BA-4D13-6DEB-C6374DE3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102</a:t>
            </a:r>
          </a:p>
        </p:txBody>
      </p:sp>
      <p:pic>
        <p:nvPicPr>
          <p:cNvPr id="3" name="Picture Placeholder 2" descr="รัฐบาลแห่งความเสื่อม">
            <a:extLst>
              <a:ext uri="{FF2B5EF4-FFF2-40B4-BE49-F238E27FC236}">
                <a16:creationId xmlns:a16="http://schemas.microsoft.com/office/drawing/2014/main" id="{32FDE599-1D99-5E64-9D93-3EDC902FADF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43109"/>
          <a:stretch/>
        </p:blipFill>
        <p:spPr bwMode="auto">
          <a:xfrm>
            <a:off x="0" y="1658938"/>
            <a:ext cx="12192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F456E0C-8945-4468-EF87-7142E52E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56703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854809"/>
            <a:ext cx="1050303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6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กระบวนการนโยบายสาธารณะ</a:t>
            </a:r>
            <a:endParaRPr lang="en-US" sz="36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28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นักวิชาการได้จำแนกกระบวนการนโยบายสาธารณะที่แตกต่างกันออกไป เช่น </a:t>
            </a:r>
          </a:p>
          <a:p>
            <a:pPr fontAlgn="base"/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สองกระบวนการบ้าง สามกระบวนการบ้าง หรือ สี่กระบวนการบ้าง สาหรับ </a:t>
            </a:r>
            <a:r>
              <a:rPr lang="en-US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Bullock, Anderson </a:t>
            </a:r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 </a:t>
            </a:r>
            <a:r>
              <a:rPr lang="en-US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Brady (1983 : 4-9) </a:t>
            </a:r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กำหนดขั้นตอนของกระบวนการนโยบายไว้ เป็น 5 ขั้นตอน กล่าวคือ วงจรนโยบายสาธารณะ (</a:t>
            </a:r>
            <a:r>
              <a:rPr lang="en-US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Public Policy Process/ Public Policy Cycle) </a:t>
            </a:r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ประกอบด้วยขั้นตอนดังต่อไปนี้ </a:t>
            </a:r>
            <a:r>
              <a:rPr lang="th-TH" sz="2800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endParaRPr lang="en-US" sz="28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C16ADE2-A99B-0023-E44B-EC244A69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06658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104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BA8D4DC-8A45-9852-6811-9FF857599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717417"/>
              </p:ext>
            </p:extLst>
          </p:nvPr>
        </p:nvGraphicFramePr>
        <p:xfrm>
          <a:off x="1563687" y="414866"/>
          <a:ext cx="9064625" cy="5772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1CC3575-7A88-E1F0-BC43-B2F99BDB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02191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3" y="683359"/>
            <a:ext cx="1093794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การก่อตัวนโยบาย (</a:t>
            </a: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Policy Formation) </a:t>
            </a:r>
            <a:endParaRPr lang="th-TH" sz="3200" b="1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เป็นขั้นตอนแรกของกระบวนการนโยบาย เริ่มต้นด้วยการวิเคราะห์ลักษณะสภาพของปัญหาสาธารณะ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ว่าปัญหาที่เกิดขึ้นเป็นปัญหาอะไร เกิดขึ้นกับคนกลุ่มใด มีผลกระทบต่อสังคมอย่างไรจนเกิดเป็น ข้อพิจารณาทางนโยบาย (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Public Issue)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หมายถึง สิ่งที่เป็นประเด็นถกเถียงกันของสังคม แต่ยังไม่เป็นประเด็นปัญหา และ ปัญหาเชิงนโยบาย (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Public Problem)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หมายถึง สิ่งที่เป็นปัญหาของสังคมเป็นการการระบุปัญหาที่ชัดเจนและเป็นพื้นฐานในการกาหนดวัตถุประสงค์ เพื่อแก้ปัญหาให้สอดคล้องกับสภาพปัญหา ถือว่าเป็นการก่อตัวนโยบายสาธารณะ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จึงเริ่มต้นสถานการณ์ที่เกิดนโยบาย (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Public Issue/Public Problem)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ตระหนักและระบุปัญหา กลั่นกรองปัญหา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จัดระเบียบวาระนโยบาย กำหนดวัตถุประสงค์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01E69F0-B5CE-5422-755E-3ADF3D34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80965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683359"/>
            <a:ext cx="105030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ปัญหาสาธารณะจะกลายเป็นประเด็นเชิงนโยบายหรือเข้าสู่วาระและได้รับความสนใจจากผู้กำหนดนโยบายสาธารณะ ต้องมีคุณลักษณะ ดังนี้ </a:t>
            </a:r>
          </a:p>
          <a:p>
            <a:pPr fontAlgn="base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(1) เกิดขึ้นตามธรรมชาติ หรือ ความรุนแรงทางการเมือง เช่น ปัญหาน้ำท่วม ภัยแล้ง เป็นต้น </a:t>
            </a:r>
          </a:p>
          <a:p>
            <a:pPr fontAlgn="base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(2) มีการแตกตัวและขยายวงกว้างออกไป เช่น ปัญหาความเป็นเมือง เป็นต้น</a:t>
            </a:r>
          </a:p>
          <a:p>
            <a:pPr fontAlgn="base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(3) มีความกระเทือนต่อความรู้สึกและเป็นที่สนใจของสื่อมวลชนทั่วไป เช่น ปัญหาอาชญากรรม แรงงานเด็ก เป็นต้น</a:t>
            </a:r>
          </a:p>
          <a:p>
            <a:pPr fontAlgn="base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(4) มีผลกระทบต่อสภาพแวดล้อม เช่น ปัญหามลภาวะเป็นพิษ เป็นต้น</a:t>
            </a:r>
          </a:p>
          <a:p>
            <a:pPr fontAlgn="base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(5) มีลักษณะท้าทายต่ออำนาจและความชอบธรรมของรัฐ เช่น ปัญหาการแบ่งแยกดินแดน เป็นต้น</a:t>
            </a:r>
          </a:p>
          <a:p>
            <a:pPr fontAlgn="base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(6) เป็นเรื่องร่วมสมัย เช่น ปัญหาการจราจร ปัญหาโรคเอดส์ เป็นต้น 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E43FCBF-2CA3-C7D9-71B6-D945CD4F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88191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683359"/>
            <a:ext cx="1050303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การกำหนดนโยบาย (</a:t>
            </a: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Policy Formulation) </a:t>
            </a:r>
            <a:endParaRPr lang="th-TH" sz="3200" b="1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เป็นขั้นตอนที่ 2 ของกระบวนการนโยบาย ซึ่งการกำหนดนโยบายถือได้ว่าเป็นจุดเริ่มต้น ซึ่งจะก่อให้เกิดพฤติกรรมการเมือง และการบริหารอื่นๆ ตามมา การกำหนดนโยบายสาธารณะในปัจจุบันมิใช่เป็นภารกิจผูกขาดที่เป็นของรัฐ โดยเฉพาะผู้มีบทบาทในการกำหนดนโยบายสาธารณะ ประกอบด้วย ฝ่ายบริหาร ฝ่ายนิติบัญญัติ ฝ่ายตุลาการ และองค์กรอิสระต่างๆ การกาหนดนโยบาย ต้องศึกษาในเรื่องของตัวแสดงในกระบวนนโยบายสาธารณะ (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Actors)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และตัวแบบเพื่อการวิเคราะห์นโยบายสาธารณะ (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Model)</a:t>
            </a:r>
            <a:endParaRPr lang="th-TH" sz="2800" dirty="0">
              <a:solidFill>
                <a:srgbClr val="333333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ตัวแสดงที่เป็นองค์ประกอบที่สำคัญสามารถแบ่งได้ดังนี้ คือ ตัวแสดงในภาครัฐ ตัวแสดงในภาคสังคม ตัวแสดงในระบบระหว่างประเทศ นอกจากนั้นสำหรับขั้นการกำหนดนโยบายอาจดำเนินการดังนี้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(1) การพัฒนาทางเลือกของนโยบาย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(2) การประเมินทางเลือกของนโยบาย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(3) การตัดสินใจทางเลือกเพื่อกาหนดเป็นนโยบาย และ 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(4) การประกาศใช้เป็นนโยบาย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7F1A279-E9D5-7A39-2A84-AB567E4B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87440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507133" y="305337"/>
            <a:ext cx="495263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การตัดสินนโยบาย (</a:t>
            </a:r>
            <a:r>
              <a:rPr lang="en-US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Decision) </a:t>
            </a:r>
            <a:endParaRPr lang="th-TH" sz="3200" b="1" i="0" u="none" strike="noStrike" baseline="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28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หรือการเลือกนโยบาย หมายถึง การเลือกวิถีทางหรือแนวนโยบายที่เหมาะสมที่สุด </a:t>
            </a:r>
            <a:b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ซึ่งสามารถบรรลุวัตถุประสงค์ได้ตามต้องการ</a:t>
            </a:r>
            <a:b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ซึ่งหลักจริยธรรม หรือคุณธรรมมีความสำคัญอย่างยิ่งต่อค่านิยมที่เป็นรากฐานสำคัญในการเลือกนโยบาย การพิจารณาทางเลือกนโยบาย โดยอาจอาศัยหลักเกณฑ์ดังต่อไปนี้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81A1A2-953B-6A34-5E9F-2C19A9C09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956744"/>
              </p:ext>
            </p:extLst>
          </p:nvPr>
        </p:nvGraphicFramePr>
        <p:xfrm>
          <a:off x="3647491" y="475736"/>
          <a:ext cx="9996256" cy="5882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4469CD2-EEA6-C0B2-1366-A071E576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778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2" y="668447"/>
            <a:ext cx="11319953" cy="5114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กลุ่มความหมายที่สาม</a:t>
            </a: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หมายถึง แนวทางหรือหนทางในการกระทำของรัฐบาล ผู้ที่ให้นิยามในแนวนี้  เช่น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ชาร์ลส์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จาคอป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(Charles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Jacop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, 1966:3)  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หลักการ แผนงาน หรือแนวทางการกระทำต่าง ๆ</a:t>
            </a:r>
            <a:endParaRPr lang="th-TH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ฮา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ลด์ ลา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สเวลล์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กับอับราฮัม แค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ปแ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ลน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(Harold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Lasswell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&amp; Abraham Kaplan. 1970:71)</a:t>
            </a:r>
            <a:b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แผนงาน  หรือโครงการที่ได้กำหนดขึ้น  อันประกอบด้วยเป้าหมาย  คุณค่า  และการปฏิบัติต่าง ๆ</a:t>
            </a:r>
            <a:endParaRPr lang="th-TH" sz="32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ทินพันธุ์ นาคะตะ (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2526:102) 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โครงการที่รัฐบาลกำหนดขึ้นเป็นแนวทางสำหรับการปฏิบัติในการจัดสรรคุณค่าต่าง ๆ ให้แก่สังคม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F05D50D-AEA1-6A33-8F18-3F7BFF66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79509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A85ED-D06D-D48E-957C-54967B3ACD87}"/>
              </a:ext>
            </a:extLst>
          </p:cNvPr>
          <p:cNvSpPr txBox="1"/>
          <p:nvPr/>
        </p:nvSpPr>
        <p:spPr>
          <a:xfrm>
            <a:off x="844484" y="683359"/>
            <a:ext cx="110427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ประสิทธิผล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Effectiveness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ความสามารถในการบรรลุเป้าหมายของทางเลือก </a:t>
            </a: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 ประสิทธิภาพ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Efficiency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ความสามารถในการผลิตผลผลิต โดยเปรียบเทียบจากต้นทุน </a:t>
            </a: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(3) ความพอเพียง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Adequacy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ความสามารถของการดาเนินการให้บรรลุเป้าหมายภายใต้เงื่อนไขของทรัพยากรที่มีอยู่</a:t>
            </a:r>
            <a:endParaRPr lang="th-TH" sz="320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(4) ความเป็นธรรม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Equity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การกระจายตัวของผลการดาเนินการตามนโยบายต่อประชาชนในสังคม ทฤษฎีความเป็นธรรมในนโยบาย/ความหมายนโยบายสาธารณะที่ดี </a:t>
            </a: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(5) การตอบสนอง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Responsiveness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ความสามารถในการเติมเต็มความต้องการของประชาชนกลุ่มต่างๆ</a:t>
            </a:r>
          </a:p>
          <a:p>
            <a:pPr fontAlgn="base"/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(6) ความเหมาะสม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Appropriateness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การพิจารณาเชิงคุณค่าและความเป็นไปได้ในทางปฏิบัติ เป็นต้น  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037B2D4-87B3-39BC-21C6-96336404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47478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49233" y="845284"/>
            <a:ext cx="109760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4. การนำนโยบายไปปฏิบัติ (</a:t>
            </a: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Policy Implementation) </a:t>
            </a:r>
            <a:endParaRPr lang="th-TH" sz="3200" b="1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ความต่อเนื่องของกระบวนการนโยบายสาธารณะมิได้สิ้นสุดที่การผ่านกฎหมายโดยสภานิติบัญญัติ แต่อยู่ที่การนานโยบายไปปฏิบัติจากที่ทางานของผู้นาประเทศไปสู่ระบบราชการ สู่หน่วยงานต่างๆ ผู้เกี่ยวข้องกับการนานโยบายสาธารณะไปปฏิบัติ ได้แก่ ฝ่ายนิติบัญญัติ ฝ่ายบริหารหรือระบบราชการ กลุ่มกดดัน และองค์กรชุมชนหรือภาคประชาสังคม การนำนโยบายไปปฏิบัติ มีกระบวนการดังต่อไปนี้ (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Thomas R. Dye. 2002)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D7F90DD-0928-A940-5239-CFD74A4C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73651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9D745-F1B7-6394-3FD8-C05F69CF9FCB}"/>
              </a:ext>
            </a:extLst>
          </p:cNvPr>
          <p:cNvSpPr txBox="1"/>
          <p:nvPr/>
        </p:nvSpPr>
        <p:spPr>
          <a:xfrm>
            <a:off x="842962" y="658299"/>
            <a:ext cx="105060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(1) เมื่อได้รับนโยบายจากรัฐบาล ส่วนราชการจะต้องนำนโยบายมาวิเคราะห์เพื่อดูว่าอยู่ในพันธกิจของส่วนราชการในเรื่องใด ก่อนที่จะนำพันธกิจมากาหนดเป็นประเด็นยุทธศาสตร์ที่จะต้องตอบสนองรัฐบาล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(2) ส่วนราชการมอบหมายหน่วยงานในสังกัดให้นำเอาประเด็นยุทธศาสตร์ของส่วนราชการไปแปลงเป็นประเด็นยุทธศาสตร์ในระดับกรม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(3) กรมจะต้องแปลงยุทธศาสตร์ระดับกระทรวงให้เป็นประเด็นยุทธศาสตร์ระดับกรม โดยพิจารณาจากพันธกิจและวิสัยทัศน์ของกรม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(4) จากประเด็นยุทธศาสตร์ กรมจะต้องกำหนดเป้าประสงค์ ตัวชี้วัดความสำเร็จ และกลยุทธ์ที่จะต้องใช้ดำเนินการให้บรรลุเป้าประสงค์และได้ตัวชี้วัดตามที่กำหนดไว้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(5) จากกลยุทธ์ที่กำหนด กรมจะต้องกำหนดโครงการเพื่อตอบสนองแต่ละกลยุทธ์ที่วางไว้ และ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(6) แต่ละโครงการจะมีเป้าหมายที่แน่นอนในการส่งมอบผลผลิตตามตัวชี้วัดที่กำหนดไว้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5910103-48F0-A64F-B45E-E4BA7CA94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24643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C1903-1C18-0E53-602A-53EEDE447490}"/>
              </a:ext>
            </a:extLst>
          </p:cNvPr>
          <p:cNvSpPr txBox="1"/>
          <p:nvPr/>
        </p:nvSpPr>
        <p:spPr>
          <a:xfrm>
            <a:off x="962024" y="457885"/>
            <a:ext cx="10267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อย่างไรก็ดีการนำนโยบายไปปฏิบัติ จะประสบความสำเร็จมากน้อยเพียงใด ขึ้นอยู่กับปัจจัยหลายประการ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29103-4CB8-3AD1-2FC3-81F242E8BB42}"/>
              </a:ext>
            </a:extLst>
          </p:cNvPr>
          <p:cNvSpPr txBox="1"/>
          <p:nvPr/>
        </p:nvSpPr>
        <p:spPr>
          <a:xfrm>
            <a:off x="2926918" y="1411992"/>
            <a:ext cx="6096000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ลักษณะของนโยบาย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วัตถุประสงค์ของนโยบาย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ความเป็นไปได้ทางการเมือง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ความเป็นไปได้ทางเทคนิค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ความเพียงพอของทรัพยากร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ลักษณะของหน่วยงานที่นานโยบายไปปฏิบัติ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ทัศนคติของผู้นานโยบายไปปฏิบัติ และ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ความสัมพันธ์ระหว่างกลไกต่างๆ ที่นานโยบายไปปฏิบัติ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F03EF47-4CFD-9D21-B710-DC7A8AEE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137982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3" y="683359"/>
            <a:ext cx="1091842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5. การประเมินผลนโยบาย (</a:t>
            </a: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Policy Evaluation) </a:t>
            </a:r>
            <a:endParaRPr lang="th-TH" sz="3200" b="1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เป็นขั้นตอนการให้ข้อมูลข่าวสารเกี่ยวกับการดำเนินการตามนโยบาย หรือผลการดำเนินการตามนโยบายว่า ตอบสนองความต้องการหรือมีคุณค่าหรือไม่เพียงใด การประเมินผลนโยบายสาธารณะเป็นกิจกรรมที่เกี่ยวข้องกับการประมาณการณ์ การเปรียบเทียบผลของการนำนโยบายไปปฏิบัติกับสิ่งที่คาดว่าจะเกิดขึ้น กิจกรรมเหล่านี้เป็นกิจกรรมที่กระทำอย่างต่อเนื่องตลอดเวลา (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James E. Anderson. 2011)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การประเมินนโยบายยังเป็นการเรียนรู้เกี่ยวกับผลที่เกิดขึ้นจากการดำเนินนโยบาย กล่าวคือ</a:t>
            </a:r>
          </a:p>
          <a:p>
            <a:pPr fontAlgn="base"/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(1) เป็นการประเมินเพื่อการกำหนดนโยบาย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Formative Evaluation)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ซึ่งเป็นการประเมินก่อนการกำหนดนโยบาย ส่วนมากเป็นการประเมินความต้องการ หรือประเมินความเป็นไปได้ของนโยบายที่จะกำหนดขึ้น </a:t>
            </a:r>
          </a:p>
          <a:p>
            <a:pPr fontAlgn="base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(2) การประเมินผลเมื่อดำเนินการเสร็จสิ้นแล้ว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Summative Evaluation)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ซึ่งเป็นการประเมินหลังนำนโยบายไปปฏิบัติในรูปของแผนกลยุทธ์ โดยมีการจัดทำโครงการตามแผนกลยุทธ์ที่กำหนดไว้ การประเมินดังกล่าวเป็นการติดตามแผนกลยุทธ์ว่าสามารถทำได้ในระดับใด มีคุณค่าตัดสินได้ระดับไหน นอกจากนั้นหลักเกณฑ์ที่นิยมใช้ในการประเมินนโยบายสาธารณะ เช่น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90B5239-E233-60BB-60D5-633D43BF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24922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A8FED-5456-5447-454A-E59AFB4E7E50}"/>
              </a:ext>
            </a:extLst>
          </p:cNvPr>
          <p:cNvSpPr txBox="1"/>
          <p:nvPr/>
        </p:nvSpPr>
        <p:spPr>
          <a:xfrm>
            <a:off x="786074" y="305337"/>
            <a:ext cx="8792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หลักเกณฑ์</a:t>
            </a:r>
            <a:r>
              <a:rPr lang="th-TH" sz="320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ที่นิยมใช้ในการประเมินนโยบายสาธารณะ </a:t>
            </a:r>
            <a:endParaRPr lang="th-TH" sz="3200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EC58201-DBA8-1CE4-6F70-AF425B95E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312114"/>
              </p:ext>
            </p:extLst>
          </p:nvPr>
        </p:nvGraphicFramePr>
        <p:xfrm>
          <a:off x="1335102" y="305337"/>
          <a:ext cx="9805879" cy="58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EFF147E-F89A-C037-080E-A7E71F65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37486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B503CB-C7FC-56FF-F0F8-6EC564E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37"/>
            <a:ext cx="10515600" cy="1325563"/>
          </a:xfrm>
        </p:spPr>
        <p:txBody>
          <a:bodyPr>
            <a:noAutofit/>
          </a:bodyPr>
          <a:lstStyle/>
          <a:p>
            <a:r>
              <a:rPr lang="th-TH" sz="6600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การกำหนดนโยบายสาธารณะ</a:t>
            </a:r>
            <a:endParaRPr lang="th-TH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E960-B8BA-4D13-6DEB-C6374DE3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115</a:t>
            </a:r>
          </a:p>
        </p:txBody>
      </p:sp>
      <p:pic>
        <p:nvPicPr>
          <p:cNvPr id="3" name="Picture Placeholder 2" descr="รัฐบาลแห่งความเสื่อม">
            <a:extLst>
              <a:ext uri="{FF2B5EF4-FFF2-40B4-BE49-F238E27FC236}">
                <a16:creationId xmlns:a16="http://schemas.microsoft.com/office/drawing/2014/main" id="{32FDE599-1D99-5E64-9D93-3EDC902FADF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43109"/>
          <a:stretch/>
        </p:blipFill>
        <p:spPr bwMode="auto">
          <a:xfrm>
            <a:off x="0" y="1658938"/>
            <a:ext cx="12192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D28A91B-CFB5-F746-4ACD-D0199D72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671350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683359"/>
            <a:ext cx="105030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การกำหนดนโยบายสาธารณะ หรือ ภาษาอังกฤษใช้คำว่า “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Public Policy Making”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นักวิชาการบางท่านอาจเรียกแตกต่างกันออกไป เช่น “การวางนโยบาย” หรือ “การตัดสินใจนโยบาย” โดยมีผู้ให้ความหมายไว้หลายอย่างเช่น </a:t>
            </a:r>
            <a:endParaRPr lang="en-US" sz="2800" dirty="0">
              <a:solidFill>
                <a:srgbClr val="333333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2800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Dror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(1968)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 จุมพล หน</a:t>
            </a:r>
            <a:r>
              <a:rPr lang="th-TH" sz="2800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ิม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พาน</a:t>
            </a:r>
            <a:r>
              <a:rPr lang="th-TH" sz="2800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ิช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(2549) กล่าวว่า การกำหนดนโยบาย คือการตัดสินใจนโยบายของรัฐที่จะตอบสนองต่อปัญหาและความต้องการของประชาชน </a:t>
            </a:r>
            <a:endParaRPr lang="en-US" sz="2800" dirty="0">
              <a:solidFill>
                <a:srgbClr val="333333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Lindblom (1980)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ระบุว่าเป็นกระบวนการทางการเมืองที่เป็นการต่อสู้ของกลุ่มผู้มีความคิดขัดแย้งกัน </a:t>
            </a:r>
            <a:endParaRPr lang="en-US" sz="2800" dirty="0">
              <a:solidFill>
                <a:srgbClr val="333333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Ripley &amp;Franklin (1982)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มองว่าการกำหนดนโยบาย หมายถึงการที่รัฐบาลตัดสินใจและกล่าวว่าจะทำอะไรบ้าง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ปกรณ์ ปรียากร (2539) เสนอว่า การกำหนดนโยบายสาธารณะเป็นกระบวนการทางการเมืองซึ่งเป็นการต่อรองการประนีประนอมกันระหว่างกลุ่มอิทธิพลหรือศูนย์รวมอำนาจต่าง ๆ ในระบบการเมือง  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C45AD3A-9ABB-F90B-CDE4-20E08237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714235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845284"/>
            <a:ext cx="111961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แนวคิดของนักวิชาการที่เสนอกระบวนการกำหนดนโยบายต่างก็มีความคิดเห็นที่คล้ายคลึงและแตกต่างกันเช่น ธอม</a:t>
            </a:r>
            <a:r>
              <a:rPr lang="th-TH" sz="3200" b="0" i="0" u="none" strike="noStrike" baseline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ัส</a:t>
            </a:r>
            <a:r>
              <a:rPr lang="th-TH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ดาย เสนอว่า กระบวนการกำหนดนโยบายครอบคลุมถึงการนำนโยบาย</a:t>
            </a:r>
          </a:p>
          <a:p>
            <a:pPr algn="l"/>
            <a:r>
              <a:rPr lang="th-TH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ไปปฏิบัติและประเมินผล แต่ กุลธน ธนาพงศธร และ สมพิศ สุขแสน เสนอว่า กระบวนการกำหนดนโยบายสาธารณะสิ้นสุดลงในขั้นตอนการอนุมัติและประกาศใช้นโยบาย  ขั้นตอนการกำหนดนโยบายซึ่งถือว่าเป็นขั้นแรกก่อนที่นโยบายจะเป็นรูปธรรมเตรียมพร้อมนำไปสู่การปฏิบัติการกำหนดนโยบายสาธารณะจะเป็นไปตามกระบวนการดังต่อไปนี้</a:t>
            </a:r>
          </a:p>
          <a:p>
            <a:pPr algn="l"/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0FABF9B-AA00-A07D-10EC-955BAA20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563158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2092D-FE26-E216-FAF0-588528473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4602" y="255804"/>
            <a:ext cx="8882795" cy="5931734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8BFABF7-71F3-A3A8-833C-2E2755B4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166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29172" y="677972"/>
            <a:ext cx="11319953" cy="5114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จากความหมายของนโยบายสาธารณะทั้งสามกลุ่มสามารถสรุปความหมายได้ว่า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หมายถึง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1.  </a:t>
            </a:r>
            <a:r>
              <a:rPr lang="th-TH" sz="32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นโยบายสาธารณะเป็นกิจกรรมของรัฐบาลที่ดำเนินการเพื่อให้บรรลุเป้าหมายหรือวัตถุประสงค์ที่กำหนดไว้</a:t>
            </a:r>
            <a:endParaRPr lang="en-US" sz="32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2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</a:t>
            </a:r>
            <a:r>
              <a:rPr lang="th-TH" sz="32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สังคมส่วนใหญ่ได้รับผลกระทบจากนโยบายสาธารณะ  หรือบางนโยบายมีผลกระทบต่อคนเกือบทุกคน เช่น  นโยบายเกี่ยวกับภาษี  การป้องกันประเทศ เป็นต้น</a:t>
            </a:r>
            <a:endParaRPr lang="en-US" sz="32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32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นโยบายสาธารณะเป็นกระบวนการ กล่าวคือ</a:t>
            </a:r>
            <a:r>
              <a:rPr lang="en-US" sz="32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เป็นเหตุการณ์ต่อเนื่อง  ยากที่จะชี้ชัดจุดเริ่มต้น  และจุดสิ้นสุดของนโยบายก็ไม่แน่นอน  นักวิชาการเห็นตรงกันว่านโยบายสาธารณะมีลักษณะที่ต่อเนื่อง  มีการแปรเปลี่ยนและมีวิวัฒนาการ</a:t>
            </a:r>
            <a:endParaRPr lang="en-US" sz="32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A9DA933-C291-B067-86AD-A4999B8F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780103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3" y="683359"/>
            <a:ext cx="1074846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6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การระบุปัญหา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เป็นการศึกษาโดยการเก็บรวบรวมข้อมูลจากสถานที่จริงหรือข้อมูลภาคสนาม หรือข้อมูลปฐมภูมิ (</a:t>
            </a:r>
            <a:r>
              <a:rPr lang="en-US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Primary Data) </a:t>
            </a:r>
            <a:r>
              <a:rPr lang="th-TH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หรือจากเอกสารต่าง ๆ หรือข้อมูลทุติยภูมิ </a:t>
            </a:r>
            <a:r>
              <a:rPr lang="en-US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(Secondary Data) </a:t>
            </a:r>
            <a:r>
              <a:rPr lang="th-TH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ข้อมูลที่ได้ทำให้จำแนกได้ว่าปัญหาใดมีความจำเป็นเร่งด่วนกว่า และมีสาเหตุจากอะไร ประชาชนรับรู้เพียงใดกล่าวโดยสรุปคือ เป็นการศึกษาวิเคราะห์ เพื่อกำหนดปัญหาที่ถูกต้อง และศึกษาค่านิยมที่เกี่ยวข้องสอดคล้องกับปัญหา เพื่อกำหนดแนวทางของนโยบายที่เหมาะสมกับความเป็นจริงต่อไป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97391D2-8A0F-434E-6BA3-0B8ADA417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21279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464284"/>
            <a:ext cx="1092841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จุดเริ่มและปัญหาของนโยบาย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“ปัญหา”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Problem)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ความต้องการของมนุษย์ ความขาดแคลน หรือความไม่พึงพอใจที่กำหนดด้วยตนเองหรือกำหนดโดยบุคคลอื่น ซึ่งต้องแสวงหาทางบรรเทา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Jones. 1981 : 17)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ให้เบาบางลงไป หรือ “ปัญหา” คือ สภาพการณ์ที่ส่งผลก่อให้เกิดความต้องการ หรือความไม่พึงพอใจทั้งโดยทางตรงและทางอ้อมแก้ปัจเจกบุคคลหรือกลุ่มบุคคลต่าง ๆ และบุคคลเหล่านั้นพยายามหาทางแก้ไขหรือบำบัดให้ปัญหานั้นเบาบางหรือหมดสิ้นไป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(ทศพร ศิริสัมพันธ์, 2546)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หากจะพิจารณาถึงจุดเริ่มและปัญหาของนโยบายผู้กำหนดนโยบายมักจะพิจารณาการก่อรูปนโยบายโดยพิจารณา ดังต่อไปนี้</a:t>
            </a:r>
          </a:p>
          <a:p>
            <a:pPr algn="l"/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1) ขั้นก่อนเริ่มต้นปัญหานโยบาย โดยทั่วไปในสังคมต่าง ๆ นั้นจะปรากฏเงื่อนไขของปัญหามากมายที่ดำรงอยู่ แต่เป็นปัญหาที่สาธารณชนส่วนใหญ่ยังไม่ได้ให้ความสนใจ แต่อาจจะมีกลุ่มผู้เชี่ยวชาญหรือกลุ่มผลประโยชน์บางกลุ่มให้ความสนใจติดตามอยู่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DB3535E-0E5C-D82A-4F60-8BDF78D8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867694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454759"/>
            <a:ext cx="110226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2) สัญญาณเตือนภัยจากปัญหาที่เริ่มก่อตัวขึ้น ในขั้นตอนนี้ลักษณะปัญหาสาธารณะที่ไม่ได้รับความสนใจมาก่อนจะเริ่มปรากฏให้เห็นสภาพอันตรายจากปัญหาชัดเจนมากขึ้นสาธารณชนจะได้รับข้อมูลข่าวสารเกี่ยวกับ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ความเสียหายและความรุนแรงของปัญหาอย่างกว้างขวาง และเริ่มตระหนักในภัยอันตรายของปัญหาที่กำลังเพิ่มระดับความรุนแรงขึ้นอย่างรวดเร็ว สภาพการณ์ดังกล่าวจะก่อให้เกิดการเรียกร้องต่อรัฐบาลให้ดำเนินการแก้ไขปัญหาโดยเร็ว แต่ถ้าปัญหามีปัจจัยมาจากสาเหตุภายนอก จะก่อให้เกิดอุปสรรคต่อการแก้ไขปัญหาของรัฐบาล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เป็นอย่างมาก และแนวทางการแก้ไขปัญหาอาจเกินความสามารถของกลไกภายในสังคม</a:t>
            </a:r>
          </a:p>
          <a:p>
            <a:pPr algn="l"/>
            <a:r>
              <a:rPr lang="th-TH" sz="28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3) การระบุต้นทุนในการแก้ไขปัญหา การแก้ไขปัญหาสาธารณะจะต้องมีต้นทุนเสมอและถ้าปัญหามี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ความวิกฤตมาก ต้นทุนในการแก้ไขปัญหาจะยิ่งสูง ในประเด็นนี้ผู้กำหนดนโยบายจะต้องตระหนักถึงต้นทุนที่แท้จริงที่จะต้องใช้ในการแก้ไขปัญหาสาธารณะให้ได้ผลว่าจะต้องใช้ต้นทุนสูง ในกรณีนี้ประชาชนโดยทั่วไปจะเริ่มเข้าใจว่าปัญหาสาธารณะ อันเกิดจากกิจกรรมของกลุ่มผลประโยชน์บางกลุ่ม ซึ่งอาจจะโดยตั้งใจหรือไม่ตั้งใจ แต่เป็นลักษณะที่กลุ่มบางกลุ่มได้ประโยชน์ ในขณะที่กลุ่มบางกลุ่มหรือประชาชนทั่วไปเสียประโยชน์ ซึ่งการเสียประโยชน์ของกลุ่มใดก็ตามถือว่าเป็นต้นทุนของปัญหาสาธารณะนั้น ๆ ด้วย</a:t>
            </a:r>
            <a:endParaRPr lang="en-US" sz="28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7941476-BB68-E062-C94A-7FC135F1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614260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645259"/>
            <a:ext cx="110321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4) การเสื่อมถอยของความสนใจของสาธารณะชนที่มีต่อปัญหา ปัญหาสาธารณะบางปัญหา หลังจากที่ได้ก่อตัวจนเป็นที่สนใจของประชาชนทั่วไปแล้ว ในเวลาต่อมาความสนใจของประชาชนต่อปัญหาดังกล่าวอาจจะลดน้อยถอยลง อันเนื่องมาจากการที่ประชาชนตระหนักว่า การแก้ไขปัญหาดังกล่าวเต็มไปด้วยความยากลำบากหรือต้องใช้ต้นทุนสูง ประชาชนบางส่วนอาจจะหมดกำลังใจที่จะผลักดันให้มีการแก้ไขปัญหา หรือประชาชนบางส่วนอาจจะรู้สึกว่า ถูกคุกคามจากการเข้าไปมีส่วนร่วมในการแก้ไขปัญหา หรือประชาชนบางส่วนอาจจะรู้สึกเบื่อหน่ายต่อสภาพเรื้อรังของปัญหา ปัจจัยเหล่านี้ล้วนส่งผลให้ประชาชนลดความสนใจต่อปัญหาสาธารณะและไม่ประสงค์จะเข้าไปเกี่ยวข้องอีกต่อไป นอกจากนี้อาจเกิดปัญหาใหม่ขึ้นในสังคมที่เรียกร้องความสนใจจากประชาชนมากกว่าปัญหาเดิม</a:t>
            </a:r>
            <a:endParaRPr lang="en-US" sz="28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A6D0ECB-7E4C-20FF-B395-613AE030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81162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02724" y="788134"/>
            <a:ext cx="107865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5) ขั้นตอนสุดท้ายของปัญหา ปัญหานโยบายในหลายกรณีจะเคลื่อนที่มาจนถึง ขั้นตอนสุดท้ายของปัญหา โดยในขั้นตอนนี้ปัญหานโยบายจะเคลื่อนที่เข้าสู่ “แดนสนธยา”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Twilight realm)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กล่าวคือ ปัญหานโยบายในขั้นตอนนี้จะได้รับความสนใจจากสาธารณชนน้อยลงมาก แม้ว่าหน่วยงานที่รับผิดชอบหรือโครงการที่เกี่ยวข้องจะพยายามผลักดันให้ปัญหานโยบายนี้ดำรงอยู่ต่อไป ซึ่งจะมีอิทธิพลอยู่บ้าง แต่ความสำคัญจะลดน้อยลงไปมาก</a:t>
            </a:r>
            <a:endParaRPr lang="en-US" sz="28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89E4068-43AA-0790-89A6-45314EA4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72449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911159" y="826234"/>
            <a:ext cx="1050303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วงจรของประเด็นปัญหานโยบาย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การศึกษาการก่อรูปนโยบายและการกำหนดนโยบายสาธารณะ ผู้ศึกษาจำเป็นจะต้องรู้ว่าทำไมปัญหาบางปัญหาได้รับการพิจารณาและบางปัญหาถูกละเลยหรือถูกตัดทิ้งไป ลักษณะดังกล่าวแสดงให้เห็นว่านโยบายสาธารณะมิได้ถูกกำหนดโดยสิ่งที่รัฐบาลต้องกระทำเพียงอย่างเดียว แต่ยังถูกกำหนดโดยสิ่งที่รัฐบาลต้องไม่กระทำอีกด้วย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Dye, 2002;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สมบัติ ธำรงธัญวงศ์, 2552)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สำห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รับการพิจารณาวงจรของประเด็นปัญหานโยบายนั้น อาจจำแนกให้เห็นความสัมพันธ์ระหว่างขั้นตอนต่าง ๆ 5 ขั้นตอน ได้แก่</a:t>
            </a:r>
            <a:endParaRPr lang="en-US" sz="28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4B4F02A-2A66-717E-DF60-77B30F00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214547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67273" y="768871"/>
            <a:ext cx="540492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1.1.2 ลักษณะโครงสร้างของปัญหา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การพิจารณาลักษณะทางโครงสร้างของปัญหานั้น เราพิจารณาจากความสัมพันธ์ของตัวแปรต่าง ๆ ของปัญหาได้แก่ พิจารณาจากจำนวนผู้ที่เกี่ยวข้องหรือปัจจัยที่เกี่ยวข้อง ทางออกในการแก้ไขปัญหา ผลลัพธ์ที่เกิดจากการเลือก เป็นต้น ซึ่งสามารถจำแนกได้เป็น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3 ลักษณะ ดังนี้</a:t>
            </a:r>
            <a:endParaRPr lang="en-US" sz="28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A36297-40EE-8784-4E63-A1EE5133D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404780"/>
              </p:ext>
            </p:extLst>
          </p:nvPr>
        </p:nvGraphicFramePr>
        <p:xfrm>
          <a:off x="4927600" y="4926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053B3A3-B9C0-2F8F-4F7A-3FC9A8CE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753775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664309"/>
            <a:ext cx="111485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1.1.3 บุคคลหรือองค์การที่เข้ามาเกี่ยวข้องในการเสนอปัญหา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การเสนอปัญหาหรือระบุปัญหาสาธารณะนั้น ผู้ที่เกี่ยวข้องในการร่วมเสนอปัญหาหรือริเริ่มในการก่อรูปนโยบายอาจเป็นประชาชนที่ได้รับผลกระทบจากปัญหานั้น ๆ โดยตรง หรือฝ่ายการเมือง หรือภาครัฐ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หรือภาคเอกชน ดังต่อไปนี้</a:t>
            </a:r>
          </a:p>
          <a:p>
            <a:pPr algn="l"/>
            <a:r>
              <a:rPr lang="th-TH" sz="28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1) องค์การราชการ (</a:t>
            </a:r>
            <a:r>
              <a:rPr lang="en-US" sz="28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Bureaucracy)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ระบบบริหารราชการแผ่นดิน ประกอบด้วย กระทรวง กรมต่าง ๆ 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ที่องค์การเหล่านี้มีหน้าที่รับผิดชอบให้บริการประชาชนในด้านต่าง ๆ</a:t>
            </a:r>
          </a:p>
          <a:p>
            <a:pPr algn="l"/>
            <a:r>
              <a:rPr lang="th-TH" sz="28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2) ฝ่ายบริหารหรือคณะรัฐมนตรี (</a:t>
            </a:r>
            <a:r>
              <a:rPr lang="en-US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Executive or Cabinet)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จะมีบทบาทสำคัญในการริเริ่มหรือก่อรูปนโยบาย โดยเฉพาะนโยบายของรัฐมนตรีเจ้ากระทรวงใดกระทรวงหนึ่ง จะต้องเสนอความเห็นชอบจากคณะรัฐมนตรีก่อน </a:t>
            </a:r>
          </a:p>
          <a:p>
            <a:pPr algn="l"/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ถ้าคณะรัฐมนตรีอนุมัติก็สามารถประกาศมติคณะรัฐมนตรีและมีผลบังคับใช้ เพื่อให้หน่วยงานนำไปปฏิบัติได้ทันที</a:t>
            </a:r>
          </a:p>
          <a:p>
            <a:pPr algn="l"/>
            <a:r>
              <a:rPr lang="th-TH" sz="2800" dirty="0">
                <a:solidFill>
                  <a:srgbClr val="FF0000"/>
                </a:solidFill>
                <a:latin typeface="THSarabunPSK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endParaRPr lang="en-US" sz="28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55988E8-D5EC-0EAD-8AE0-7A6A8D79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69193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791112"/>
            <a:ext cx="112077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dirty="0">
                <a:solidFill>
                  <a:srgbClr val="FF0000"/>
                </a:solidFill>
                <a:latin typeface="THSarabunPSK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3) ฝ่ายนิติบัญญัติ (</a:t>
            </a:r>
            <a:r>
              <a:rPr lang="en-US" sz="28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Legislature)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ถึงแม้ว่าฝ่ายบริหารหรือคณะรัฐมนตรีจะมีบทบาทสำคัญ ในการก่อตัว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ของนโยบายมากกว่าฝ่ายนิติบัญญัติก็ตาม แต่ในกรณีที่นโยบายของฝ่ายบริหารหรือคณะรัฐมนตรีต้องประกาศเป็นพระราชบัญญัติ ฝ่ายบริหารจะต้องส่งร่างพระราชบัญญัติเข้าสู่การพิจารณาของฝ่ายนิติบัญญัติ คือ รัฐสภา 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ถ้าฝ่ายนิติบัญญัติเห็นชอบพระราชบัญญัตินั้นก็จะถูกนำไปประกาศใช้บังคับต่อไป ถ้าไม่เห็นชอบร่างพระราชบัญญัตินั้นก็ตกไป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นั้นผู้แทนราษฎรซึ่งเป็นฝ่ายนิติบัญญัติก็สามารถริเริ่มก่อตัวของนโยบายได้เช่นกันโดยเปิดโอกาสให้ผู้แทนของประชาชนที่ได้สัมผัสกับปัญหาโดยตรง ได้นำเสนอปัญหาเหล่านั้นต่อสภา เพื่อให้มีการกำหนดเป็นนโยบาย และให้ฝ่ายบริหารนำไปปฏิบัติได้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B634B00-D55D-287C-9D91-B95DA3A3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232154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762537"/>
            <a:ext cx="107484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dirty="0">
                <a:solidFill>
                  <a:srgbClr val="FF0000"/>
                </a:solidFill>
                <a:latin typeface="THSarabunPSK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4) กลุ่มผลประโยชน์ (</a:t>
            </a:r>
            <a:r>
              <a:rPr lang="en-US" sz="2800" b="1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Interest Groups)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ในสังคมประชาธิปไตยจะประกอบไปด้วย กลุ่มหลากหลาย หรือกลุ่มผลประโยชน์ต่าง ๆ ซึ่งเป็นการเปิดโอกาสให้ประชาชนมีส่วนร่วมทางการเมือง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Political Participation)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โดยจัดตั้งเป็นชมรม สมาคม มูลนิธิ องค์การต่าง ๆ กลุ่มผลประโยชน์เหล่านี้จะมีบทบาทสำคัญในการเรียกร้องหรือผลักดันให้รัฐบาลสนใจปัญหาสาธารณะ และริเริ่มในการก่อตัวของนโยบาย เพื่อให้รัฐบาลตัดสินใจกำหนดเป็นนโยบายแก้ไขปัญหาตามความต้องการของกลุ่มตน</a:t>
            </a:r>
            <a:endParaRPr lang="en-US" sz="40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B2AED0F-D39E-A512-7A82-72543CED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467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F0A76F-C41B-A5A8-6359-6F6712DD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dirty="0">
                <a:latin typeface="EucrosiaUPC" panose="02020603050405020304" pitchFamily="18" charset="-34"/>
                <a:cs typeface="EucrosiaUPC" panose="02020603050405020304" pitchFamily="18" charset="-34"/>
              </a:rPr>
              <a:t>2. ความสำคัญของนโยบายสาธารณะ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2945-E8F7-1AC9-A4E8-CFE7F687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256FCE-A227-52C3-6DC9-D5809595FF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2337" b="31217"/>
          <a:stretch/>
        </p:blipFill>
        <p:spPr>
          <a:xfrm>
            <a:off x="0" y="1659525"/>
            <a:ext cx="12192000" cy="387291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A95DCBF-1C25-066A-3635-FF6FED3C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311354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3" y="683359"/>
            <a:ext cx="107484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การรวบรวมข้อมูลเกี่ยวกับปัญหา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เมื่อระบุปัญหาได้แล้วว่า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ปัญหาใดจัดว่าเป็นปัญหาสาธารณะ ผู้ที่ทำการศึกษาวิเคราะห์จะต้องรวบรวมข้อมูล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Data)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เกี่ยวกับปัญหาในประเด็นต่าง ๆ เช่น ช่วงเวลาที่เกิดปัญหาโดยพิจารณาว่าปัญหานั้นเกิดขึ้นบางฤดูกาลหรือ</a:t>
            </a:r>
            <a:r>
              <a:rPr lang="th-TH" sz="2800" b="0" i="0" u="none" strike="noStrike" baseline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ตลอดทั้ง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 สภาพของปัญหามีความรุนแรงเพียงใดลักษณะของปัญหาที่เกิดขึ้นเป็นอย่างไร ใครได้รับผลกระทบจากปัญหาบ้าง เคยมีองค์การใดเข้าไปแก้ไขปัญหาบ้าง ประชาชนส่วนใหญ่ยอมรับว่าเป็นปัญหาหรือไม่ ซึ่งการรวบรวมจากแหล่งข้อมูลปฐมภูมิ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Primary Data)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การสำรวจข้อมูลด้วยตนเอง การสังเกตการณ์ การสัมภาษณ์ การใช้แบบสอบถาม เป็นต้น และแหล่งข้อมูลทุติยภูมิ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Secondary Data)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รวบรวมข้อมูลจากเอกสาร บทความบทวิจัย หรือข้อมูลของหน่วยงานต่าง ๆ ได้รวบรวมไว้ก่อน แล้วข้อควรตระหนักถึงในการรวบรวมข้อมูลก็คือ การคำนึงถึงความแม่นตรงและความเชื่อถือได้ของข้อมูล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B9FE91F-C435-A781-F0F5-BD5AB044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44997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683359"/>
            <a:ext cx="1050303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การวิเคราะห์ปัญหา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ปัญหาสาธารณะต่าง ๆ มักไม่ได้เกิดขึ้นมาโดยเอกเทศ แต่มีลักษณะเกี่ยวข้องสัมพันธ์กัน ซึ่งผู้ที่ศึกษาจะต้องทำการวิเคราะห์ปัญหา เพื่อหาสาเหตุของปัญหาและผลกระทบของปัญหาตลอดจน การจัดลำดับความสำคัญของปัญหา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Priority)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เพื่อเป็นแนวทางในการตัดสินใจเลือกปัญหาที่จะนำไปกำหนดเป็นนโยบายต่อไป การวิเคราะห์หาสาเหตุของปัญหามิได้มีลักษณะที่สืบเนื่องมาจากปัจจัยหนึ่งเพียงปัจจัยเดียว แต่ปัญหาสาธารณะแต่ละปัญหามักประกอบด้วยหลายสาเหตุ และบางสาเหตุก็เกี่ยวพันโยงกันเป็น “ลูกโซ่ของปัญหา”</a:t>
            </a:r>
          </a:p>
          <a:p>
            <a:pPr algn="l"/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(Chain Problem)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ซึ่งบางสาเหตุก็อาจแก้ไขได้ในระยะสั้น บางสาเหตุก็ต้องแก้ไขในระยะยาว บางสาเหตุก็แก้ไขไม่ได้ ไม่ว่าจะระยะสั้นหรือเวลายาว และอาจเกี่ยวข้องกับปัจจัยภายนอกจนไม่อาจจะควบคุมได้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ECD2EF4-273D-1538-D742-3DC98200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993016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3" y="683359"/>
            <a:ext cx="1074846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กำหนดเป้าหมาย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เมื่อเข้าใจถึงปัญหาแล้วจึงกำหนดเป้าหมายของนโยบาย ซึ่งเป้าหมายนั้นอาจมีทั้งเป้าหมายในระยะสั้นหรือระยะยาว อาจเป็นเป้าหมายในหลายระดับ เช่น ระดับชาติ ระดับองค์การ หรือระดับปฏิบัติการ แต่เป้าหมายทั้งหลายนั้น ต้องมีความเหมาะสมในการแก้ไขปัญหาได้ แล้วปฏิบัติให้สำเร็จได้จึงเป็นเป้าหมายที่ดีเทคนิคที่สามารถใช้เป็นเครื่องมือช่วยในการกำหนดเป้าหมายอาจมีหลายเทคนิค เช่น การระดมสมอง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Brain Storming)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การฟอร์มทีมงาน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Team)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เป็นต้น</a:t>
            </a:r>
            <a:endParaRPr lang="en-US" sz="4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F51AD5E-0AC3-76BF-2174-E99C5E84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124838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3" y="683359"/>
            <a:ext cx="1074846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กำหนดขอบเขตและกรอบของนโยบาย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ขั้นตอนนี้จะกำหนดว่านโยบายจะมีขอบเขตกว้างไกลแค่ไหน จะเริ่มที่ใด สิ้นสุด ณ จุดใด จะแก้ไขปัญหาในส่วนใดได้บ้าง โดยพิจารณาความเหมาะสมให้สอดคล้องกับอำนาจหน้าที่และความสามารถของหน่วยงาน ตลอดจนความสมบูรณ์ของทรัพยากรที่สามารถระดมมาใช้ในการปฏิบัติได้</a:t>
            </a:r>
          </a:p>
          <a:p>
            <a:pPr algn="l"/>
            <a:endParaRPr lang="th-TH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algn="l"/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6. การศึกษาข้อจำกัดที่เกี่ยวข้องกับนโยบาย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นโยบายทุกนโยบายมักจะมีข้อจำกัดอยู่เสมอมากบ้างน้อยบ้าง แล้วแต่สถานการณ์ข้อจำกัดของนโยบาย ดังนี้ด้านข้อมูลความขัดแย้ง ด้านผลประโยชน์จากนโยบายการรับรู้และการยอมรับต่อนโยบายข้อจำกัดจากสิ่งแวดล้อมทั่ว ๆ ไปของนโยบาย เป็นต้น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545EF11-E768-9C72-666B-A14B3C2E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60166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3" y="683359"/>
            <a:ext cx="10748467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7. การออกแบบทางเลือกนโยบาย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เป็นกระบวนการสร้างประดิษฐ์ คิดค้น พัฒนา และปรับแต่งแนวทางปฏิบัติเพื่อใช้ในการแก้ไขปัญหาบางประการ อย่างไรก็ตาม จากกรณีศึกษาหลายครั้งที่ผ่านมา พบว่า อุปสรรคที่เกิดขึ้นในการนำนโยบายไปปฏิบัติ มักจะเกิดจากการไม่ได้ระบุถึงแนวการปฏิบัติที่ปรารถนาอย่างเพียงพอ หรือเกิดจากการที่ไม่ได้ระบุองค์ประกอบที่จะแก้ไขความขัดแย้งระหว่างหน่วยงานที่นำนโยบายไปปฏิบัติ และหลายครั้งเกิดจากการที่เป้าหมายของนโยบายขาดความชัดเจนและไม่แน่นอน สายการทำงานที่ซับซ้อนทั้งจากกรณีที่มีผู้เกี่ยวข้องมากมาย การตัดสินใจหรือการปฏิบัติในหลายระดับ รวมไปถึงการที่ไม่ได้รับการสนับสนุนจากสภาพแวดล้อมทางการเมืองอย่างเพียงพอ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John </a:t>
            </a:r>
            <a:r>
              <a:rPr lang="en-US" sz="2800" b="0" i="0" u="none" strike="noStrike" baseline="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Dryzek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 1988 : 346)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D1319D-F349-9284-90A9-CCC14179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306281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778609"/>
            <a:ext cx="107484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สำหรับการออกแบบทางเลือกนั้นจะใช้ความรู้และประสบการณ์ของผู้กำหนดนโยบาย ร่วมกับข้อมูลที่รวบรวมและการวิเคราะห์ปัจจัยต่าง ๆ เพื่อกำหนดว่าทางเลือก (</a:t>
            </a:r>
            <a:r>
              <a:rPr lang="en-US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Alternative) </a:t>
            </a:r>
            <a:endParaRPr lang="th-TH" sz="32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32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ซึ่งหมายถึง แนวปฏิบัติซึ่งสามารถแก้ปัญหาได้นั้น ควรเป็นทางเลือกใดบ้าง โดยพิจารณาว่ามีทางเลือกใดบ้างที่สามารถปฏิบัติตามแล้วให้ผลสำเร็จดังวัตถุประสงค์ที่ตั้งไว้ได้บ้าง ในขั้นนี้เป็นการรวบรวมทางเลือกทุก ๆ ทางเลือกที่เป็นไปได้ให้ครบถ้วน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68966C4-5C60-5DC4-4300-64D88DD6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337551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255085" y="835759"/>
            <a:ext cx="103378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 การวิเคราะห์ทางเลือก</a:t>
            </a:r>
          </a:p>
          <a:p>
            <a:pPr algn="l"/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เป็นการนำเอาทางเลือกที่มีทั้งหมดมาทำการศึกษาถึงปัจจัยที่เกี่ยวข้องต่าง ๆ ในแต่ละทางเลือกทีละทางเลือก เช่น ศึกษาความเป็นไปได้ในทางปฏิบัติ 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(Feasibility Study)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ศึกษาถึงความเหมาะสมระหว่างทางเลือกกับสถานการณ์แวดล้อม การศึกษาเหล่านี้ควรกระทำเพื่อให้ได้รับทางเลือกที่ดี และเหมาะสมที่สุดให้แต่ละนโยบาย ซึ่งองค์ประกอบในการวิเคราะห์นโยบายสาธารณะ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The elements of policy analysis)</a:t>
            </a:r>
            <a:endParaRPr lang="th-TH" sz="28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ตามแนวทางของ 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E.S. Quade (1982)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CF0BA7B-EF80-9DF7-FE93-53756846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313829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89DBD-3493-785C-3A25-90E00C921759}"/>
              </a:ext>
            </a:extLst>
          </p:cNvPr>
          <p:cNvSpPr txBox="1"/>
          <p:nvPr/>
        </p:nvSpPr>
        <p:spPr>
          <a:xfrm>
            <a:off x="614873" y="423773"/>
            <a:ext cx="110394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(1) วัตถุประสงค์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The objectives)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ต้องค้นหาวัตถุประสงค์ที่แท้จริงของนโยบาย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(2) ทางเลือก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The Alternatives)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เป็นเงื่อนไขหรือวิธีการที่เป็นไปได้ซึ่งผู้ตัดสินใจคาดหมายว่าจะนำไปสู่ความสำเร็จ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(3) ผลกระทบ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The Impacts)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ผลที่เกิดขึ้นอันเนื่องมาจากทางเลือกเพื่อให้บรรลุวัตถุประสงค์ตามที่ต้องการ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(4) เกณฑ์การวัด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The criteria)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คือกฎเกณฑ์หรือมาตรฐานที่ใช้จัดลำดับความสำคัญของทางตามเลือก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ตามประสงค์จะใช้เกณฑ์การวัดที่ใช้หลักการเดียวกันในการประเมินทางเลือก ซึ่งจะสามารถ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เปรียบเทียบกันได้ 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(5) ตัวแบบ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The model)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หัวใจของการวิเคราะห์การตัดสินใจคือกระบวนการ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หรือการสร้างสรรค์ที่สามารถทำนายผลที่จะเกิดจากทางเลือกแต่ละทางเลือกได้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 หากแนวทางเลือกใดได้รับการพิจารณาเพื่อนำไปปฏิบัติ นักวิเคราะห์จะต้องประเมินผลกระทบที่จะเกิดขึ้นว่าจะบรรลุวัตถุประสงค์หรือไม่ ซึ่งตัวแบบจะช่วยให้การดำเนินการดังกล่าวสมบูรณ์ขึ้นตัวแบบจะช่วยทำให้ผู้ตัดสินใจมองเห็นภาพรวมทั้งหมดของทางเลือกและสามารถเปรียบเทียบเพื่อตัดสินใจเลือกทางเลือกที่ต้องการได้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E0AD27F-40C7-4F9F-CF14-0234FEB1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7684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939733" y="664309"/>
            <a:ext cx="107484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 การพิจารณาเปรียบเทียบทางเลือก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ขั้นนี้จะนำผลจากการวิเคราะห์ทางเลือกจากขั้นตอนที่แล้วมาเทียบเคียงเปรียบเทียบกัน ทั้งนี้ขึ้นอยู่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กับความคาดหวังของการกำหนดนโยบายแต่ละครั้งว่าให้ความสำคัญกับประเด็นใดบ้าง เช่น บางครั้งอาจให้ความสำคัญกับความเป็นไปได้ในทางปฏิบัติ หรืออาจสนใจด้านผลประโยชน์ของนโยบายเป็นพิเศษ เป็นต้น 	อย่างไรก็ตามการวิเคราะห์เปรียบเทียบทางเลือกนี้ควรใช้ตัวแปรทั้งหลายอย่างกว้างขวางไม่ควรใช้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ตัวแปรตัวหนึ่งตัวใด หรือเพียงไม่กี่ตัวเป็นเกณฑ์ เพราะอาจทำให้ตัดสินใจเลือกทางเลือกที่ผิดพลาดได้ 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การตัดสินใจเลือกทางเลือกที่ดีที่สุด เมื่อพิจารณาทางเลือกสามารถตัดสินใจเลือกทางเลือกที่มีข้อดีเหนือกว่าทางเลือกอื่น ๆ จึงถือว่าเป็นทางเลือกที่เหมาะสม นำไปเป็นแนวทางสำหรับการกำหนดนโยบายในแนวของทางเลือกนั้นต่อไป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D4DC1D5-BFC1-9023-A88F-3C35A404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45222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089919" y="305337"/>
            <a:ext cx="1050303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10. การทดสอบทางเลือก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เมื่อได้ทางเลือกสำหรับนโยบายแล้ว ควรนำขั้นตอนตั้งแต่ต้นมาทบทวนอีกครั้งว่า ข้อมูลที่ใช้มายังเหมาะสมอยู่ ทั้งทางด้านหลักการเหตุผล ทางเลือกของนโยบาย คุณภาพและปริมาณของข้อมูลยังพอเพียงและดีอยู่ ตลอดจนการตรวจสอบความสัมพันธ์ระหว่างระเบียบวิธีต่าง ๆ ที่ใช้เทคนิควิธีวิเคราะห์และการประยุกต์ทั้งหลายเป็นระบบและสอดคล้องต้องกันอย่างแท้จริง</a:t>
            </a:r>
          </a:p>
          <a:p>
            <a:pPr algn="l"/>
            <a:endParaRPr lang="th-TH" sz="28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3200" b="1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11. การจัดทำร่างนโยบาย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เมื่อผู้กำหนดนโยบายพิจารณาเลือกทางเลือกที่เห็นว่า เหมาะสมได้แล้ว ก็จะนำทางเลือกนั้นมากำหนดเป็นนโยบาย โดยจะต้องจัดทำเป็นร่างนโยบายเสียก่อน การจัดทำร่างนโยบายควรประกอบด้วย หลักการและเหตุผล จุดมุ่งหมายและวัตถุประสงค์แนวทางและมาตรการ วิธีการดำเนินการ การกำหนดผู้รับผิดชอบที่จะดำเนินงานตามมาตรการที่กำหนดขึ้นให้ชัดเจน โดยจัดทำเป็นเอกสารเพื่อเสนอผู้มีอำนาจตัดสินใจอนุมัติและประกาศเป็นนโยบายต่อไป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029BDCC-E9E9-144A-2A41-80DD8B13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5076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282366-29BE-E5BD-26B7-BC5937A16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96360"/>
              </p:ext>
            </p:extLst>
          </p:nvPr>
        </p:nvGraphicFramePr>
        <p:xfrm>
          <a:off x="2974878" y="171451"/>
          <a:ext cx="11220449" cy="638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0C3BEC-04A7-40A8-13D6-2CA6BEEA5F1D}"/>
              </a:ext>
            </a:extLst>
          </p:cNvPr>
          <p:cNvSpPr txBox="1"/>
          <p:nvPr/>
        </p:nvSpPr>
        <p:spPr>
          <a:xfrm>
            <a:off x="452948" y="624949"/>
            <a:ext cx="56430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นโยบายสาธารณะนั้น  รัฐบาลได้กำหนดขึ้นเพื่อใช้ในการบริหารราชการแผ่นดิน ซึ่งนโยบายสาธารณะมีความสำคัญ </a:t>
            </a:r>
          </a:p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723E6B7-AD08-29A7-A32C-71A53B04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377799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635734"/>
            <a:ext cx="1129886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12. การเสนอแนะกลยุทธ์ในการดำเนินนโยบาย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โดยการเสนอแนะว่ารูปแบบ ขั้นตอนการปฏิบัติควรเป็นไปในรูปแบบใด จึงจะเหมาะสมกับสถานการณ์แวดล้อมที่เป็นจริงให้มากที่สุด เพื่อให้ผู้มีอำนาจตัดสินใจในนโยบายได้พิจารณากำหนดเป็นแนวทางในการนำนโยบายสาธารณะไปสู่การปฏิบัติ</a:t>
            </a:r>
          </a:p>
          <a:p>
            <a:pPr algn="l"/>
            <a:endParaRPr lang="th-TH" sz="2800" b="0" i="0" u="none" strike="noStrike" baseline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/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13. การอนุมัติและประกาศเป็นนโยบาย 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ในขั้นตอนของการตัดสินใจอนุมัติและประกาศเป็นนโยบายนั้นมีกิจกรรมย่อยที่จะต้องกระทำคือ การคัดเลือกข้อเสนอของนโยบาย การสร้างเสียงสนับสนุนทางการเมืองและการประกาศใช้นโยบายสาธารณะ แต่ละกิจกรรมมีรายละเอียดดังนี้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642587B-35AC-897B-4BF9-73955B23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743054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13C9E5-E52D-9492-7184-06C3FB136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674376"/>
              </p:ext>
            </p:extLst>
          </p:nvPr>
        </p:nvGraphicFramePr>
        <p:xfrm>
          <a:off x="1935162" y="590550"/>
          <a:ext cx="8580438" cy="507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0E8039E-D1AB-5ECE-EC76-21F236B0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539914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635734"/>
            <a:ext cx="1129886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13.1 การคัดเลือกข้อเสนอนโยบาย ผู้มีอำนาจหน้าที่ในการกำหนดนโยบายสาธารณะจะต้องทำการตัดสินใจเพื่อคัดเลือกทางเลือกนโยบายที่เหมาะสมที่สุด ผลของการดำเนินกิจกรรมในขั้นตอนนี้จะแสดงออกในรูปลายลักษณ์อักษร เช่น กฎหมาย คำสั่ง กฎระเบียบ เป็นต้น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	13.2 การสร้างเสียงสนับสนุนทางการเมือง หมายความว่าจะต้องได้รับเสียงสนับสนุนข้างมาก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Majorities)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ในรัฐสภา หรือการพยายามโน้มน้าว (</a:t>
            </a:r>
            <a:r>
              <a:rPr lang="en-US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Persuasion) 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นอกจากนั้นยังต้องฟังเสียงสนับสนุนจากกลุ่มหลากหลาย เช่น ประชาชนองค์การพัฒนาเอกชน นักวิชาการ สื่อมวลชน ฯลฯ</a:t>
            </a:r>
          </a:p>
          <a:p>
            <a:pPr algn="l"/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13.3 การประกาศใช้นโยบายสาธารณะการประกาศใช้นโยบายจึงจำเป็นต้องคำนึงถึงกลยุทธ์ที่จะนำนโยบายไปปฏิบัติให้บรรลุผลสำเร็จ และคำนึงถึงความเป็นไปได้ทางการเมือง รูปแบบการประกาศใช้เป็นนโยบายสาธารณะขึ้นอยู่กับเนื้อหาและความสำคัญของนโยบายนั้น เช่น ตราพระราชบัญญัติ พระราชกำหนด พระราชกฤษฎีกา </a:t>
            </a:r>
          </a:p>
          <a:p>
            <a:pPr algn="l"/>
            <a:r>
              <a:rPr lang="th-TH" sz="2800" b="0" i="0" u="none" strike="noStrike" baseline="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มติคณะรัฐมนตรี กฎกระทรวง  ระเบียบ คำสั่ง หรือประกาศของส่วนราชการหรือหน่วยงานนั้น ๆ แล้วแต่กรณีซึ่งอาจกล่าวได้ว่า นโยบายสาธารณะ ก็คือ กฎหมายนั่นเอง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F8DFB43-A7B1-F60A-6D3E-0AFB24D7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257731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F0A76F-C41B-A5A8-6359-6F6712DD0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782" y="2157633"/>
            <a:ext cx="9207667" cy="3287492"/>
          </a:xfrm>
        </p:spPr>
        <p:txBody>
          <a:bodyPr>
            <a:noAutofit/>
          </a:bodyPr>
          <a:lstStyle/>
          <a:p>
            <a:pPr algn="ctr"/>
            <a:r>
              <a:rPr lang="en-US" sz="30100" dirty="0">
                <a:latin typeface="EucrosiaUPC" panose="02020603050405020304" pitchFamily="18" charset="-34"/>
                <a:cs typeface="EucrosiaUPC" panose="02020603050405020304" pitchFamily="18" charset="-34"/>
              </a:rPr>
              <a:t>Q&amp;A</a:t>
            </a:r>
            <a:endParaRPr lang="th-TH" sz="301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2945-E8F7-1AC9-A4E8-CFE7F687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142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93F7B61-8C40-AD7F-75E8-08B2BE1E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13913" y="6177476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064154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8756-D637-1DC7-0347-B20927C0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86" y="31790"/>
            <a:ext cx="10947514" cy="1709924"/>
          </a:xfrm>
        </p:spPr>
        <p:txBody>
          <a:bodyPr>
            <a:normAutofit/>
          </a:bodyPr>
          <a:lstStyle/>
          <a:p>
            <a:r>
              <a:rPr lang="th-TH" sz="100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จบการบรรยาย</a:t>
            </a:r>
          </a:p>
        </p:txBody>
      </p:sp>
      <p:pic>
        <p:nvPicPr>
          <p:cNvPr id="7" name="Picture 2" descr="10 เทคนิคการหาไอเดีย ทั้งสนุกและได้ประสิทธิภาพ | Cariber Blog">
            <a:extLst>
              <a:ext uri="{FF2B5EF4-FFF2-40B4-BE49-F238E27FC236}">
                <a16:creationId xmlns:a16="http://schemas.microsoft.com/office/drawing/2014/main" id="{B6A64C6A-7D6F-155E-59E4-B02360FAF1A2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0" b="17060"/>
          <a:stretch/>
        </p:blipFill>
        <p:spPr bwMode="auto">
          <a:xfrm>
            <a:off x="0" y="1658938"/>
            <a:ext cx="12192000" cy="451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90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924292"/>
            <a:ext cx="111475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</a:t>
            </a:r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รัฐบาล 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เมื่อพิจารณาความสำคัญต่อผู้กำหนดนโยบาย ประการแรกส่วนใหญ่ผู้ที่ต้องรับผิดชอบต่อการกำหนดนโยบายบริหารประเทศก็คือ รัฐบาล หากรัฐบาลกำหนดนโยบายที่สอดคล้องกับความต้องการของประชาชน ทั้งในด้านค่าความนิยมของสังคมและการดำรงชีวิตอย่างมีคุณภาพของประชาชน จะทำให้รัฐบาลได้รับความศรัทธาเชื่อถือจากประชาชน โดยเฉพาะอย่างยิ่งถ้ารัฐบาลสามารถผลักดันให้นโยบายนำไปสู่การปฏิบัติได้  จะยิ่งทำให้รัฐบาลได้รับการยอมรับและความนิยมจากประชาชน  แต่ถ้ารัฐบาลกำหนดนโยบายที่ไม่สอดคล้องกับค่านิยม หรือความต้องการของประชาชน ประชาชนอาจรวมตัวกันคัดค้านเพื่อกดดันให้รัฐบาลเปลี่ยนนโยบาย หรืออาจมีผลรุนแรงถึงขั้นทำให้รัฐบาลต้องลาออก หรือยุบสภา ดังนั้นนโยบายสาธารณะมีความสำคัญต่อเสถียรภาพทางการเมืองของรัฐบาล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233CE8D-44A0-2EF3-8E60-D9F996D3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146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04487" y="438517"/>
            <a:ext cx="11058888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2. </a:t>
            </a:r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ข้าราชการ 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นโยบายสาธารณะซึ่งถูกกำหนดโดยรัฐบาล และรัฐบาลผลักดันให้มีการนำนโยบายไปปฏิบัติโดยข้าราชการจึงมีความสำคัญต่อข้าราชการในฐานะผู้นำนโยบายไปปฏิบัติ หรือเป็นแนวทางในการปฏิบัติงาน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ประชาชน 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การปกครองในระบอบประชาธิปไตย นโยบายสาธารณะถูกกำหนดโดยรัฐบาล ซึ่งรัฐบาลเป็นตัวแทนของประชาชน เมื่อกำหนดนโยบายแล้ว ข้าราชการจะนำนโยบายไปปฏิบัติ ผู้ที่รับผลจากปฏิบัติตามนโยบายก็คือประชาชน ดังนั้นนโยบายมีความสำคัญในฐานะที่เป็นแนวทางในการตัดสินใจเลือกรัฐบาล และมีความสำคัญต่อการแก้ไขปัญหา และพัฒนาคุณภาพชีวิตที่ดีของประชาชน หรือกล่าวอีกนัยหนึ่งก็คือ ประชาชนมีสิทธิเลือกนโยบายด้วยตนเองผ่านพรรคการเมือง หรือผู้สมัครรับเลือกตั้ง และประชาชนก็ได้รับผลกระทบจากนโยบายนั้น แต่การปกครองในระบอบเผด็จการประชาชนจะเป็นผู้ได้รับผลกระทบจากนโยบายอย่างเดียว สรุปก็คือ ไม่ว่าจะเป็นการปกครองในรูปแบบใดการดำรงชีวิตของประชาชนจะถูกกำกับโดยนโยบาย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EB9804F-8241-D607-788B-FC4F2FC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794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10786" y="917669"/>
            <a:ext cx="108821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4.  </a:t>
            </a:r>
            <a:r>
              <a:rPr lang="th-TH" sz="3200" b="1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ผู้ศึกษานโยบายสาธารณะ  </a:t>
            </a:r>
            <a:r>
              <a:rPr lang="th-TH" sz="32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ปัจจุบันมีการเปิดสอนเกี่ยวกับนโยบายสาธารณะในหลายมหาวิทยาลัยทั้งระดับปริญญาตรี ปริญญาโท และปริญญาเอก ดังนั้นนโยบายสาธารณะจึงมีความสำคัญต่อผู้ศึกษา เพื่อทำการวิเคราะห์ เสนอแนะและเผยแพร่ความรู้เกี่ยวกับนโยบายสาธารณะนโยบายสาธารณะ มีความสำคัญต่อประเทศชาติและสังคมโดยส่วนรวม เนื่องจากเป็นตัวกำหนดผลประโยชน์ของประเทศ และกำหนดทิศทางการพัฒนาประเทศ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6DB4D8E-8668-38F4-7921-98941983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886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F0A76F-C41B-A5A8-6359-6F6712DD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8000" dirty="0">
                <a:latin typeface="EucrosiaUPC" panose="02020603050405020304" pitchFamily="18" charset="-34"/>
                <a:cs typeface="EucrosiaUPC" panose="02020603050405020304" pitchFamily="18" charset="-34"/>
              </a:rPr>
              <a:t>3. องค์ประกอบนโยบายสาธารณะ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2945-E8F7-1AC9-A4E8-CFE7F687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pic>
        <p:nvPicPr>
          <p:cNvPr id="7170" name="Picture 2" descr="จับกระแส &quot;เลือกตั้ง 2566&quot; เปิด 10 ข้อเสนอภาคธุรกิจ ต่อนโยบายขับเคลื่อน ประเทศไทย - Money &amp; Banking Magazine">
            <a:extLst>
              <a:ext uri="{FF2B5EF4-FFF2-40B4-BE49-F238E27FC236}">
                <a16:creationId xmlns:a16="http://schemas.microsoft.com/office/drawing/2014/main" id="{257C3B02-BB29-B1F2-00A1-7CD6C3894708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7" b="100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18D05C8-1242-835D-D74F-8BB15663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887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10786" y="476250"/>
            <a:ext cx="1088216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th-TH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นโยบายสาธารณะเป็นสิ่งที่เกี่ยวข้องกับรัฐบาล  ซึ่งมีนักวิชาการหลายท่านอธิบายถึงองค์ประกอบของนโยบายสาธารณะไว้ดังนี้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ไลน์เบอร์รี่ (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R.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Lineburry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.1971)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ได้จำแนกองค์ประกอบของนโยบายสาธารณะไว้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5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ประการ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ได้แก่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1.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นโยบายต้องมีวัตถุประสงค์ที่แน่นอน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วัตถุประสงค์จำเป็นต้องมีอยู่เสมอ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และมุ่งก่อให้เกิดประโยชน์ต่อประเทศชาติเป็นส่วนรวม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2.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มุ่งเสนอขั้นตอนของพฤติกรรม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อันเป็นส่วนของแผนงานที่ต้องการให้เกิดขึ้น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ต้องกำหนดการกระทำต่าง ๆ ที่ต้องเลือกนำมาปฏิบัติ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และการปฏิบัติดังกล่าวนี้จำเป็นต้องให้สอดคล้องทั้งเงื่อนเวลา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และสถานที่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4.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ต้องมีการประกาศให้บุคคลทั่วไปรับรู้หรือรับทราบ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ซึ่งประกาศดังกล่าวอาจออกมาในรูปจัดการพิมพ์อย่างเป็นงานเป็นการ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แถลงต่อรัฐสภาหรือการแถลงผ่านสื่อมวลชน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เป็นต้น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5.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นโยบายต้องมีการดำเนินการปฏิบัติตามลำดับขั้นตอนของการกระทำที่ได้ตัดสินใจไว้แล้ว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B27CF53-5E78-8912-E486-DE647C4B8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353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75E2-C7E9-4CDE-A3E7-DB7E770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23" y="305337"/>
            <a:ext cx="4248728" cy="1184916"/>
          </a:xfrm>
        </p:spPr>
        <p:txBody>
          <a:bodyPr>
            <a:noAutofit/>
          </a:bodyPr>
          <a:lstStyle/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ผู้ช่วยศาสตราจารย์ (พิเศษ) ดร. ส</a:t>
            </a:r>
            <a:r>
              <a:rPr lang="th-TH" sz="4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C0AEA-646D-49DC-8618-CEFD7013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9278663-6DFB-48C5-B58E-9F7560421B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556623" y="1602908"/>
            <a:ext cx="4073181" cy="1868997"/>
          </a:xfrm>
        </p:spPr>
        <p:txBody>
          <a:bodyPr>
            <a:norm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มหาวิทยาลัยราชภัฏสวน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สุนัน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เบอร์โทร: 081-8394204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อีเมล: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srochinee.si@ssru.ac.th</a:t>
            </a:r>
          </a:p>
          <a:p>
            <a:endParaRPr lang="en-US" sz="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A4AEB-7964-6224-37AB-06F5129ED519}"/>
              </a:ext>
            </a:extLst>
          </p:cNvPr>
          <p:cNvSpPr txBox="1"/>
          <p:nvPr/>
        </p:nvSpPr>
        <p:spPr>
          <a:xfrm>
            <a:off x="1484417" y="3230617"/>
            <a:ext cx="46779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ปริญญาเอกปรัชญาดุษฎีบัณฑิต สาขาวิชาการบริหารการพัฒนา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มหาวิทยาลัยราชภัฏสวน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ปริญญาโท หลักสูตรนิติ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ศาส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ตรมหาบัณฑิต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สถาบันบัณฑิตพัฒนบริหารศาสตร์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 หลักสูตรนิติ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สตรบัณฑิต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มหาวิทยาลัยรามคำแหง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ปริญญาตรี หลักสูตรบริหารธุรกิจบัณฑิต (สาขาการตลาด) มหาวิทยาลัยเกริก 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9A2A6B9-DBDE-91D5-65E5-D04D9D89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 descr="A portrait of a person in a military uniform&#10;&#10;Description automatically generated">
            <a:extLst>
              <a:ext uri="{FF2B5EF4-FFF2-40B4-BE49-F238E27FC236}">
                <a16:creationId xmlns:a16="http://schemas.microsoft.com/office/drawing/2014/main" id="{6FA72871-CC3F-9246-AC41-B848D9A7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6" t="16944" r="22007" b="22361"/>
          <a:stretch/>
        </p:blipFill>
        <p:spPr>
          <a:xfrm>
            <a:off x="8007927" y="800101"/>
            <a:ext cx="280785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2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10786" y="565244"/>
            <a:ext cx="10882165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ฮา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โร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ลด์  ลา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สเวลล์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 กับ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อับราฮัม แค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ปแ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ลน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(Harold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Lasswell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&amp; Abraham Kaplan. 1970:72)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ได้จำแนกองค์ประกอบของนโยบายสาธารณะไว้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ดังนี้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เป็นแผนงานของรัฐบาลที่ได้กำหนดไว้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ซึ่งอาจเป็นแผนที่กำหนดขึ้นมาใหม่ในรัฐบาลนั้น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หรือเป็นแผนงานของรัฐบาลชุดก่อนชุดปัจจุบันยอมรับนำมาใช้สานต่อ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2.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เป็นแผนงานหรือโครงการที่ระบุกิจกรรมไว้อย่างชัดแจ้งและระบุไว้ล่วงหน้าด้วย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ทั้งนี้เพื่อแยกแยะให้เห็นความแตกต่างกับการระบุแก้ปัญหาเฉพาะหน้า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เพราะการกำหนดเป็นแผนงานและโครงการนั้นจะต้องมีการศึกษาพิจารณาอย่างละเอียดรอบคอบ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ทุกด้านก่อน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แผนงานดังกล่าวต้องเป็นเรื่องที่เกี่ยวกับจุดมุ่งหมายของชาติ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คุณค่าอย่างหนึ่งอย่างใด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และการปฏิบัติของรัฐบาลในช่วงเวลาใดเวลาหนึ่ง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4841225-E893-C6C7-ACCA-5C4ACC4A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0231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10786" y="917669"/>
            <a:ext cx="1088216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อาทิตย์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อุไรรัตน์ (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2526:11-13)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นโยบายสาธารณะมีองค์ประกอบคือ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นโยบายสาธารณะจะต้องมีเป้าหมายที่ชัดเจน (สอดคล้องหรือสนองความต้องการของประชาชนเป็นส่วนรวม)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2.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ต้องมีลักษณะเป็นแนวทางหรือหลักการที่จะทำให้เป้าหมายที่กำหนดไว้สามารถบรรลุผลสำเร็จ (มีผลเป็นการทั่วไป ไม่เฉพาะกรณีหรือเฉพาะบุคคล)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แนวทางเลือกในการตัดสินใจเพื่อจะกระทำหรืองดเว้นไม่กระทำ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4.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ต้องเป็นสิ่งที่อยู่ในวิสัยที่น่าจะเป็นไปได้ (ไม่ใช่เพ้อฝัน)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6BB169E-0EA6-0979-03E6-6ED0DEF7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416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10786" y="521464"/>
            <a:ext cx="1088216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กล่าวโดยสรุป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นโยบายสาธารณะมีองค์ประกอบที่สำคัญ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เป็นแนวทางปฏิบัติงานของรัฐบาล  โดยที่รัฐบาลได้ตัดสินใจเพื่อให้มีการกระทำหรืองดเว้นการกระทำอย่างใดอย่างหนึ่ง ซึ่งการตัดสินใจเลือกทางเลือกนั้น จะต้องผ่านการพิจารณาอย่างรอบคอบแล้วว่าเป็นแนวทางที่จะนำไปสู่ผลสำเร็จตามเป้าหมายได้อย่างดีที่สุด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2.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มีเป้าหมายที่ชัดเจน  แน่นอน และเป้าหมายนั้น ๆ จะต้องสอดคล้องหรือตอบสนองต่อความต้องการของประชาชนโดยส่วนรวม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ความเป็นไปได้ในการนำนโยบายไปปฏิบัติ  นโยบายที่กำหนดขึ้นนั้นต้องมีข้อมูลว่าทรัพยากรที่ใช้หรือแนวทางปฏิบัติ จะต้องมีหรือสามารถปฏิบัติตามนโยบายได้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4.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มีการประกาศให้ประชาชนรับรู้ อาทิเช่น การแถลงนโยบายต่อรัฐสภา การให้สัมภาษณ์ โดยผ่านสื่อมวลชน การแถลงข่าว เป็นต้น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79CA1C-74E9-8CE5-92F3-57E088B5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8184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F0A76F-C41B-A5A8-6359-6F6712DD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6600" dirty="0">
                <a:latin typeface="EucrosiaUPC" panose="02020603050405020304" pitchFamily="18" charset="-34"/>
                <a:cs typeface="EucrosiaUPC" panose="02020603050405020304" pitchFamily="18" charset="-34"/>
              </a:rPr>
              <a:t>4. ลักษณะและประเภทนโยบายสาธารณะ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2945-E8F7-1AC9-A4E8-CFE7F687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pic>
        <p:nvPicPr>
          <p:cNvPr id="2052" name="Picture 4" descr="กรอบนโยบายสาธารณะที่ดี ที่พรรคการเมืองควรนำไปใช้ในยุคปฏิรูป โดย  กฤษณ์สัมพันธ์ เมนะสูต">
            <a:extLst>
              <a:ext uri="{FF2B5EF4-FFF2-40B4-BE49-F238E27FC236}">
                <a16:creationId xmlns:a16="http://schemas.microsoft.com/office/drawing/2014/main" id="{06A49FC8-0328-42EE-9929-9DBE5583F44E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5" b="1774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FDA0DA8-7FD8-5B49-652F-4C454388F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6278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413769" y="1663223"/>
            <a:ext cx="101791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เป็นปัญหาที่ยุ่งยาก สลับซับซ้อนมาก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Complex Social Problems)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หมายความว่า ปัญหาที่จำเป็นต้องมีนโยบายสาธารณะมาแก้ไขนั้น จะต้องเป็นปัญหาที่มีผลกระทบต่อคนส่วนรวมหรือคนจำนวนมาก และคนเหล่านั้นไม่พึงประสงค์ และต้องการให้มีการแก้ไขปัญหานั้นร่วมกัน</a:t>
            </a:r>
          </a:p>
          <a:p>
            <a:pPr marL="514350" indent="-514350">
              <a:buFont typeface="+mj-lt"/>
              <a:buAutoNum type="arabicPeriod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เกี่ยวข้องกับสหวิทยาการ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Interdisciplinary Approach)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 นโยบายสาธารณะที่กำหนดขึ้นมานั้นจะต้องอาศัยองค์ความรู้จากหลายๆ สาขามาช่วยในการกำหนดนโยบายสาธารณะและมาประยุกต์ใช้ในขั้นตอนการนำนโยบายไปปฏิบัติให้บรรลุผลสำเร็จ</a:t>
            </a:r>
          </a:p>
          <a:p>
            <a:pPr marL="514350" indent="-514350">
              <a:buFont typeface="+mj-lt"/>
              <a:buAutoNum type="arabicPeriod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4E9FD-67E2-0B2D-341E-E2D35D113C01}"/>
              </a:ext>
            </a:extLst>
          </p:cNvPr>
          <p:cNvSpPr txBox="1"/>
          <p:nvPr/>
        </p:nvSpPr>
        <p:spPr>
          <a:xfrm>
            <a:off x="961008" y="448169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ลักษณะนโยบายสาธารณะ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B8D761E-9075-C593-840E-D2B0B68F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291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413769" y="908144"/>
            <a:ext cx="103402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มีลักษณะส่งเสริมเสถียรภาพ ข้อความต่างๆ ในนโยบายที่กำหนดขึ้นนั้นจะต้องมุ่งให้เกิดความมั่นคงแก่ประเทศชาติและเกิดประโยชน์แก่ประชาชนส่วนรวมเป็นสำคัญไม่เปลี่ยนแปลงไปตามอารมณ์ของผู้ที่กำหนดนโยบายและผู้ที่นำนโยบายไปปฏิบัติ</a:t>
            </a:r>
          </a:p>
          <a:p>
            <a:pPr marL="514350" indent="-514350">
              <a:buFont typeface="+mj-lt"/>
              <a:buAutoNum type="arabicPeriod" startAt="3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นโยบายสาธารณะต่างๆ ที่กำหนดขึ้นมานั้น จะต้องมีแบบแผนในแนวเดียวกันที่ชัดเจนนั้น ก็คือนโยบายหนึ่งๆ อาจมีรายละเอียดปลีกย่อยต่างๆ ในการนำไปปฏิบัติได้ แต่ก็จะต้องกำหนดเป้าหมายและวิธีการปฏิบัติในรูปแบบเดียวกันเสมอ</a:t>
            </a:r>
          </a:p>
          <a:p>
            <a:pPr marL="514350" indent="-514350">
              <a:buFont typeface="+mj-lt"/>
              <a:buAutoNum type="arabicPeriod" startAt="3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89B904-5646-0D44-77B0-E5A5CE04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5518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252685" y="908144"/>
            <a:ext cx="103402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นโยบายสาธารณะที่รัฐบาลชุดหนึ่งๆ กำหนดขึ้นมาควรมีการปฏิบัติอย่างต่อเนื่องเพื่อให้บรรลุตามที่กำหนดวัตถุประสงค์ไว้ ถ้าเป็นนโยบายที่เหมาะสม สอดคล้องกับปัญหาและความต้องการของประชาชน มิใช่เป็นการทำๆ หยุดๆ แบบไฟไหม้ฟาง ถ้าเป็นเช่นนั้น   ย่อมแสดงให้เห็นถึงความไม่จริงใจ และความไม่สามารถในการบริหารประเทศของรัฐบาลนโยบายสาธารณะต่างๆ ที่กำหนดขึ้นมานั้น จะต้องมีแบบแผนในแนวเดียวกันที่ชัดเจนนั้น ก็คือนโยบายหนึ่งๆ อาจมีรายละเอียดปลีกย่อยต่างๆ ในการนำไปปฏิบัติได้ แต่ก็จะต้องกำหนดเป้าหมายและวิธีการปฏิบัติในรูปแบบเดียวกันเสมอ</a:t>
            </a:r>
          </a:p>
          <a:p>
            <a:pPr marL="514350" indent="-514350">
              <a:buFont typeface="+mj-lt"/>
              <a:buAutoNum type="arabicPeriod" startAt="5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60BCF6E-4ABA-0B1C-6E5C-CF055C23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07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024084" y="717644"/>
            <a:ext cx="108821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ระบวนการที่ต้องสอดรับกับการเปลี่ยนแปลงของสภาพแวดล้อมและความต้องการของประชาชนตลอดเวลาหรือมีลักษณะเป็นพลวัตร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Dynamic)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 startAt="6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มีองค์ประกอบต่างๆ มากมาย อาทิเช่น องค์ประกอบด้านการเมือง เศรษฐกิจ สังคม </a:t>
            </a:r>
            <a:b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ซึ่งองค์ประกอบเหล่านี้จะส่งผลกระทบต่อการกำหนดนโยบายในแนวทางที่แตกต่างกัน </a:t>
            </a:r>
            <a:b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ทั้งนี้ขึ้นอยู่กับภาวะผู้นำ กาลเวลา และสภาพการณ์ของแต่ละสังคม</a:t>
            </a:r>
          </a:p>
          <a:p>
            <a:pPr marL="514350" indent="-514350">
              <a:buFont typeface="+mj-lt"/>
              <a:buAutoNum type="arabicPeriod" startAt="6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นโยบายสาธารณะที่กำหนดขึ้นมา ต้องมุ่งให้เกิดการกระทำต่างๆ ในอนาคต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Future)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กล่าวคือจะเกิดการกระทำภายหลังได้กำหนดนโยบายขึ้นมาแล้วนั่นเอง หรือกระทำนั้นตอนการนำนโยบายไปปฏิบัติ มิใช่เป็นการกระทำก่อน แล้วจึงมีการกำหนดนโยบายขึ้นมาตามหลัง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0AB0FC1-BB36-D331-902A-17D1150C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5437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090759" y="1108169"/>
            <a:ext cx="108821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การกระทำต่างๆ ต้องมีจุดมุ่งหมายหรือเป้าประสงค์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Goal)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เพื่อวัดความสำเร็จของนโยบาย จุดมุ่งหมายของนโยบายสาธารณะนั้นจะต้องตอบสนองต่อผลประโยชน์ของชาติหรือส่วนรวม มิใช่ตอบสนองต่อผลประโยชน์ของบุคคลใดหรือกลุ่มใดกลุ่มหนึ่งโดยเฉพาะ</a:t>
            </a:r>
          </a:p>
          <a:p>
            <a:pPr marL="514350" indent="-514350">
              <a:buFont typeface="+mj-lt"/>
              <a:buAutoNum type="arabicPeriod" startAt="9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นโยบายสาธารณะจะบรรลุผลสำเร็จมากน้อยเพียงใด จะต้องมีปัจจัยต่างๆ สนับสนุนอย่างเพียงพอ โดยเฉพาะขั้นตอนการนำนโยบายไปปฏิบัติ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039352A-24A9-03DD-DCD8-8BE9AF61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0995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53284" y="1553923"/>
            <a:ext cx="10739667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นักวิชาการได้แบ่งประเภทของนโยบายสาธารณะไว้อย่างหลากหลาย</a:t>
            </a:r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แต่เมื่อนำมาจัดหมวดหมู่แล้วสามารถแบ่งออกโดยใช้เกณฑ์  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4 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ลักษณะ ได้แก่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แบ่งประเภทตามลักษณะเนื้อหา และวัตถุประสงค์ของนโยบาย</a:t>
            </a:r>
            <a:b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2.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แบ่งประเภทตามลักษณะขอบข่ายผลกระทบของนโยบาย</a:t>
            </a:r>
            <a:b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แบ่งประเภทตามลักษณะกระบวนการของนโยบาย</a:t>
            </a:r>
            <a:b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4.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แบ่งประเภทตามลักษณะกิจกรรม หรือภารกิจสำคัญของรัฐบาล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641B5B-9D87-55E5-BC80-84D3F38F496E}"/>
              </a:ext>
            </a:extLst>
          </p:cNvPr>
          <p:cNvSpPr txBox="1"/>
          <p:nvPr/>
        </p:nvSpPr>
        <p:spPr>
          <a:xfrm>
            <a:off x="721311" y="528068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ประเภทนโยบายสาธารณะ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86054B6-1BB1-2757-A63F-05C355E7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576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D96C-ADDF-4D9F-B790-CF6E3E55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381380"/>
            <a:ext cx="5729452" cy="1037845"/>
          </a:xfrm>
        </p:spPr>
        <p:txBody>
          <a:bodyPr/>
          <a:lstStyle/>
          <a:p>
            <a:r>
              <a:rPr lang="th-TH" sz="66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หัวข้อบรรยาย</a:t>
            </a:r>
            <a:endParaRPr lang="en-US" sz="6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F093-97CF-144A-B451-331A9705B4F2}"/>
              </a:ext>
            </a:extLst>
          </p:cNvPr>
          <p:cNvSpPr txBox="1">
            <a:spLocks/>
          </p:cNvSpPr>
          <p:nvPr/>
        </p:nvSpPr>
        <p:spPr>
          <a:xfrm>
            <a:off x="2776610" y="1474519"/>
            <a:ext cx="7615166" cy="46577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h-TH" sz="39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ความหมายนโยบายสาธารณะ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9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ความสำคัญนโยบายสาธารณะ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9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องค์ประกอบนโยบายสาธารณะ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9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ลักษณะและประเภทของนโยบายสาธารณะ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9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ตัวแสดงในกระบวนการนโยบายสาธารณะ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9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ทำไมต้องศึกษานโยบายสาธารณะ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9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ปัญหาและอุปสรรคของการศึกษานโยบายสาธารณะ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39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แนวทางการศึกษานโยบายสาธารณะ</a:t>
            </a:r>
          </a:p>
          <a:p>
            <a:endParaRPr lang="en-US" sz="4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5150C55-513E-1469-B700-992F2535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3801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668447"/>
            <a:ext cx="1115507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th-TH" sz="40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แบ่งประเภทตามลักษณะเนื้อหา และวัตถุประสงค์ของนโยบาย</a:t>
            </a:r>
          </a:p>
          <a:p>
            <a:pPr fontAlgn="base">
              <a:spcAft>
                <a:spcPts val="1800"/>
              </a:spcAft>
            </a:pP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600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ธีโ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อดอร์ </a:t>
            </a:r>
            <a:r>
              <a:rPr lang="th-TH" sz="3600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โล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วาย (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Theodore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Lowi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. 1968 : 667-715)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ได้แบ่งไว้  3  ประเภท  คือ</a:t>
            </a:r>
          </a:p>
          <a:p>
            <a:pPr fontAlgn="base">
              <a:spcAft>
                <a:spcPts val="1800"/>
              </a:spcAft>
            </a:pPr>
            <a:r>
              <a:rPr lang="en-US" sz="40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นโยบายเกี่ยวกับการจัดระเบียบกฎเกณฑ์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เป็นนโยบายที่มีเนื้อหาและวัตถุประสงค์เพื่อต้องการจัดระเบียบของสังคมให้อยู่ในสภาพที่เรียบร้อย  ประชาชนมีการดำรงชีวิตอย่างปกติสุข  ซึ่งนโยบายสาธารณะประเภทนี้จะเป็นกฎ  ข้อบังคับ  คำสั่งต่าง ๆ เพื่อให้ประชาชนกระทำหรืองดเว้นการกระทำตามที่กำหนดไว้  หากฝ่าฝืนหรือไม่ปฏิบัติจะได้รับโทษตามที่ได้กำหนดไว้  เช่น  นโยบายการรักษาความสงบเรียบร้อยภายใน  พระราชบัญญัติการศึกษาภาคบังคับ  พ.ศ.2545</a:t>
            </a:r>
            <a:endParaRPr lang="en-US" sz="4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9F8D9B2-8C15-10D7-F464-425062F6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7101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2" y="868472"/>
            <a:ext cx="11177077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6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</a:t>
            </a:r>
            <a:r>
              <a:rPr lang="th-TH" sz="36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นโยบายเกี่ยวกับการกระจายทรัพยากร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เป็นนโยบายที่มีวัตถุประสงค์เพื่อจัดรายละเอียดเกี่ยวกับการกระจายทรัพยากรต่าง ๆ ของรัฐ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ทั้งทรัพยากรด้านเศรษฐกิจ (สินค้า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บริการ)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ทรัพยากรการเมือง (เกียรติยศ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ชื่อเสียง)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ทรัพยากรทางสังคม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ค่านิยม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สถานะทางสังคม)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โดยรัฐต้องกระจายให้แก่สมาชิกในสังคมอย่างทั่วถึงและเป็นธรรม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เช่น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นโยบายการประกันสังคม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นโยบายการรักษาพยาบาล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นโยบายเรียนฟรี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15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ปี</a:t>
            </a:r>
            <a:endParaRPr lang="en-US" sz="36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endParaRPr lang="en-US" sz="44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9C465BC-CC15-0641-CE6F-61235690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3377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57748" y="935147"/>
            <a:ext cx="1115507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6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 </a:t>
            </a:r>
            <a:r>
              <a:rPr lang="th-TH" sz="36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นโยบายเกี่ยวกับการจัดสรรทรัพยากรเสียใหม่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เป็นนโยบายที่มีวัตถุประสงค์เพื่อที่จะดำเนินการจัดสรรปันส่วนทรัพยากรต่าง ๆ ใหม่อีกครั้งหนึ่ง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เพื่อให้เกิดความเป็นธรรมทางสังคม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และความสงบสุขของสังคม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ซึ่งการดำเนินการดังกล่าวจะดำเนินการเป็นระยะตามสภาวการณ์ทางสังคมที่เปลี่ยนแปลงไป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เช่น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นโยบายภาษีอากร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นโยบายการปฏิรูปที่ดิน</a:t>
            </a:r>
            <a:endParaRPr lang="en-US" sz="36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endParaRPr lang="en-US" sz="44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C6F1AD5-7DC3-43D1-3B36-1DC20B3C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709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520511"/>
            <a:ext cx="1112945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</a:t>
            </a:r>
            <a:r>
              <a:rPr lang="th-TH" sz="40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แบ่งประเภทตามลักษณะขอบข่ายผลกระทบของนโยบาย</a:t>
            </a:r>
            <a:r>
              <a:rPr lang="en-US" sz="40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</a:t>
            </a:r>
            <a:endParaRPr lang="th-TH" sz="4000" b="1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4000" b="1" dirty="0">
                <a:solidFill>
                  <a:srgbClr val="0070C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นักวิชาการที่แบ่งตามลักษณะนี้  เช่น </a:t>
            </a:r>
            <a:r>
              <a:rPr lang="en-US" sz="3600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36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เดวิด อีสตัน (</a:t>
            </a:r>
            <a:r>
              <a:rPr lang="en-US" sz="36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Davis  Eston.1953 :129)</a:t>
            </a:r>
            <a:r>
              <a:rPr lang="en-US" sz="36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แบ่งประเภทของนโยบายสาธารณะโดยการพิจารณาว่านโยบายแต่ละประเภทที่ได้กำหนดขึ้นมานั้นได้ส่งผลบังคับใช้ไปยังหมู่ประชาชนมากน้อยเพียงไร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ซึ่งสามารถจำแนกได้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2  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ประเภท คือ</a:t>
            </a:r>
          </a:p>
          <a:p>
            <a:pPr fontAlgn="base"/>
            <a:r>
              <a:rPr lang="th-TH" sz="36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นโยบายที่กำหนดออกมาเพื่อใช้บังคับต่อบุคคลหรือกลุ่มบุคคลโดยเฉพาะ  เช่น  นโยบายเพิ่มภาษีที่ดิน  นโยบายบัตรเครดิตเกษตรกร  นโยบายรถยนต์คันแรก</a:t>
            </a:r>
          </a:p>
          <a:p>
            <a:pPr fontAlgn="base"/>
            <a:r>
              <a:rPr lang="th-TH" sz="36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นโยบายที่มีผลกระทบหรือใช้บังคับกับสมาชิกของสังคมทั้งหมด  เช่น  นโยบายรักษาความสงบเรียบร้อยภายใน  นโยบายรถไฟฟรี  เป็นต้น</a:t>
            </a:r>
          </a:p>
          <a:p>
            <a:pPr fontAlgn="base"/>
            <a:endParaRPr lang="en-US" sz="4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DAF5D03-868F-2E0B-339E-F1BF733A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6923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550324" y="562512"/>
            <a:ext cx="113368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4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ไอร่า</a:t>
            </a:r>
            <a:r>
              <a:rPr lang="en-US" sz="34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4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ชาแคนสกี้ (</a:t>
            </a:r>
            <a:r>
              <a:rPr lang="en-US" sz="34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Ira  Sharkansky.1971 :62)</a:t>
            </a:r>
            <a:r>
              <a:rPr lang="en-US" sz="34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ได้แบ่งประเภทของนโยบายสาธารณะจากผลกระทบของนโยบาย</a:t>
            </a: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โดยรวมนโยบายที่ส่งผลกระทบอย่างเดียวกันไว้ประเภทเดียวกัน</a:t>
            </a: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เช่น</a:t>
            </a:r>
            <a:endParaRPr lang="th-TH" sz="3400" dirty="0">
              <a:solidFill>
                <a:srgbClr val="333333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นำเอานโยบายที่เกิดผลกระทบต่อสุขภาพอนามัยตั้งแต่เกิดจนตาย</a:t>
            </a: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เป็นนโยบายประเภทนโยบายสาธารณสุข</a:t>
            </a: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เป็นต้น</a:t>
            </a: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ซึ่งชาแคนสกี้ได้แบ่งนโยบายสาธารณะเป็น</a:t>
            </a: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6 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ประเภท</a:t>
            </a: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ได้แก่</a:t>
            </a:r>
            <a:endParaRPr lang="en-US" sz="34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1.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นโยบายทางการศึกษา</a:t>
            </a:r>
            <a:endParaRPr lang="en-US" sz="3400" dirty="0">
              <a:solidFill>
                <a:srgbClr val="333333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2.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นโยบายทางสาธารณะ</a:t>
            </a:r>
            <a:b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นโยบายสวัสดิภาพสาธารณะ</a:t>
            </a:r>
            <a:b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4.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นโยบายสาธารณสุข</a:t>
            </a:r>
            <a:b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5.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นโยบายทรัพยากรธรรมชาติ</a:t>
            </a:r>
            <a:b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6. </a:t>
            </a:r>
            <a:r>
              <a:rPr lang="th-TH" sz="34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นโยบายความปลอดภัยสาธารณะ</a:t>
            </a:r>
            <a:endParaRPr lang="en-US" sz="34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AF4DEEF-B306-0EE5-A038-6830FF0A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7454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550324" y="562511"/>
            <a:ext cx="1132735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 </a:t>
            </a:r>
            <a:r>
              <a:rPr lang="th-TH" sz="40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แบ่งประเภทตามลักษณะกระบวนการของนโยบายสาธารณะ</a:t>
            </a:r>
            <a:r>
              <a:rPr lang="en-US" sz="400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 </a:t>
            </a:r>
            <a:endParaRPr lang="th-TH" sz="4000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นักวิชาการที่แบ่งตามลักษณะนี้  เช่น </a:t>
            </a:r>
            <a:r>
              <a:rPr lang="th-TH" sz="32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ไอรา </a:t>
            </a:r>
            <a:r>
              <a:rPr lang="th-TH" sz="3200" b="1" u="sng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ชาร์แ</a:t>
            </a:r>
            <a:r>
              <a:rPr lang="th-TH" sz="32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รนสกี้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แบ่งนโยบายสาธารณะตามกระบวนการของนโยบายไว้  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3  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ประเภท ได้แก่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ขั้นนโยบายสาธารณะ (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Public  policy)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ซึ่งเป็นขั้นตอนของการดำเนินกิจกรรมต่าง ๆ ของรัฐบาลที่ตั้งเป้าหมายหรือตั้งใจไว้ว่าต้องการกระทำเช่นนั้นเพื่อให้ได้มาซึ่งนโยบายสาธารณะ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หรือเรียกอีกอย่างหนึ่งคือ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ขั้นตอนเริ่มต้นเพื่อให้ได้มาซึ่งนโยบายสาธารณะ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โดยปกตินโยบายสาธารณะดังกล่าวจะเป็นนโยบายสาธารณะที่สมบูรณ์ได้นั้นต้องผ่านกระบวนการทางรัฐสภา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เสนอต่อรัฐสภาเพื่อพิจารณา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หรือมีการประกาศให้สาธารณชนได้รับทราบเสียก่อน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F02D803-8DD0-8E43-DBAA-46830C3B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589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1076862"/>
            <a:ext cx="10868025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2.  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ขั้นผลผลิตของนโยบาย (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Policy  outputs)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เป็นขั้นตอนที่แสดงให้เห็นถึงผลของนโยบายที่รัฐบาลได้ดำเนินการ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เมื่อมีการประกาศใช้นโยบายสาธารณะ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และมีการดำเนินการตามนโยบายตามกลไกของรัฐบาล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ทำให้รัฐบาลคาดหวังผลการดำเนินการของนโยบายตามวัตถุประสงค์และเป้าหมายของนโยบาย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เช่น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นโยบายรักษาฟรีอย่างมีคุณภาพ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ของรัฐบาลนายอภิสิทธิ์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เวชชาชีวะ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รัฐบาลย่อมคาดหวังให้ประชาชนเข้าถึงการบริการด้านสาธารณสุขอย่างทั่วถึงและมีคุณภาพ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เป็นต้น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endParaRPr lang="en-US" sz="32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34E44FB-029D-5D22-3938-6660FB37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5222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28675" y="762537"/>
            <a:ext cx="108775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6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 </a:t>
            </a:r>
            <a:r>
              <a:rPr lang="th-TH" sz="36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ขั้นผลกระทบของนโยบาย (</a:t>
            </a:r>
            <a:r>
              <a:rPr lang="en-US" sz="36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Policy  impacts)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เป็นขั้นตอนที่แสดงให้เห็นถึงผลกระทบที่เกิดขึ้นจากการนำนโยบายไปปฏิบัติ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ซึ่งผลกระทบที่เกิดขึ้นมีทั้งผลกระทบในเชิงบวก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หรือผลกระทบในเชิงลบ</a:t>
            </a:r>
            <a:r>
              <a:rPr lang="en-US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 </a:t>
            </a:r>
            <a:r>
              <a:rPr lang="th-TH" sz="36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รวมทั้งอาจจะเป็นผลกระทบที่ผู้กำหนดนโยบายคาดการณ์ไว้หรือไม่ก็ได้</a:t>
            </a:r>
            <a:endParaRPr lang="en-US" sz="3600" dirty="0">
              <a:solidFill>
                <a:srgbClr val="FF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78F04AB-DAB1-933C-B3FD-2450EE52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8514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427562" y="867312"/>
            <a:ext cx="113368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6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600" b="1" u="sng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เย</a:t>
            </a:r>
            <a:r>
              <a:rPr lang="th-TH" sz="3600" b="1" u="sng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เฮชเก</a:t>
            </a:r>
            <a:r>
              <a:rPr lang="th-TH" sz="3600" b="1" u="sng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ิล</a:t>
            </a:r>
            <a:r>
              <a:rPr lang="th-TH" sz="3600" b="1" u="sng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ดรอ</a:t>
            </a:r>
            <a:r>
              <a:rPr lang="th-TH" sz="3600" b="1" u="sng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ว์</a:t>
            </a:r>
            <a:r>
              <a:rPr lang="th-TH" sz="3600" b="1" u="sng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(</a:t>
            </a:r>
            <a:r>
              <a:rPr lang="en-US" sz="3600" b="1" u="sng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Dror.1968 : 14) 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ได้แบ่งประเภทของนโยบายสาธารณะไว้ 3 ประเภท ได้แก่</a:t>
            </a:r>
          </a:p>
          <a:p>
            <a:pPr fontAlgn="base"/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ขั้นกำหนดนโยบายต้นแบบ (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Metapolicy  making  stage) 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เป็นการตัดสินในว่าจะให้มีการกำหนดนโยบายสาธารณะอะไรบ้าง  และโดยวิธีการอย่างไร  ขั้นตอนนี้จึงเป็นขั้นตอนการวางรูปแบบและวัตถุประสงค์ว่าจะกำหนดนโยบายสาธารณะเพื่อแก้ปัญหาใด  โดยวิธีการใด  ซึ่งเป็นขั้นตอนที่มีผลกระทบต่อระบบการกำหนดนโยบาย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9A6D6CC-0584-B9F8-32D8-B9DCF6A1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5496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550324" y="562512"/>
            <a:ext cx="113368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6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ขั้นการกำหนดนโยบาย  (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Policy  making  stage) 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เป็นขั้นตอนของการแก้ไขปัญหาเฉพาะด้านของสังคม  ไม่ใช่การแก้ไขปัญหาทั้งหมดของสังคม  ซึ่งขั้นตอนนี้สามารถทำพร้อมกับขั้นตอนที่  1  หรือภายหลังเพียงเล็กน้อย  โดยไม่จำเป็นต้องกระทำภายหลังจากที่ผ่านพ้นตามขั้นตอนที่  1  แล้วทุกประการ  ซึ่งความรวดเร็ว  หรือล่าช้า  ขึ้นอยู่กับความสมบูรณ์ของขั้นตอนที่  1</a:t>
            </a:r>
          </a:p>
          <a:p>
            <a:pPr fontAlgn="base"/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 ขั้นภายหลังการกำหนดนโยบาย (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Post-policy  making  stage) 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เป็นขั้นตอนที่ต้องดำเนินการต่าง ๆตามนโยบายที่ได้กำหนดไว้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C5316D-0D4E-C74A-AAE6-6799E6C3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038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F0A76F-C41B-A5A8-6359-6F6712DD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7200" dirty="0">
                <a:latin typeface="EucrosiaUPC" panose="02020603050405020304" pitchFamily="18" charset="-34"/>
                <a:cs typeface="EucrosiaUPC" panose="02020603050405020304" pitchFamily="18" charset="-34"/>
              </a:rPr>
              <a:t>1. ความหมายของนโยบายสาธารณะ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2945-E8F7-1AC9-A4E8-CFE7F687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4098" name="Picture 2" descr="วิเคราะห์ผลกระทบของนโยบายหาเสียงพรรคการเมือง - ThaiPublica">
            <a:extLst>
              <a:ext uri="{FF2B5EF4-FFF2-40B4-BE49-F238E27FC236}">
                <a16:creationId xmlns:a16="http://schemas.microsoft.com/office/drawing/2014/main" id="{7E3A75C3-E1C8-B3B5-936A-05B4EFD173F7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8" b="2265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07849C2-224C-A574-A932-2989AF37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5095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017049" y="733962"/>
            <a:ext cx="10737827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6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4. </a:t>
            </a:r>
            <a:r>
              <a:rPr lang="th-TH" sz="36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แบ่งประเภทตามลักษณะกิจกรรม หรือภารกิจสำคัญของรัฐบาล</a:t>
            </a:r>
            <a:endParaRPr lang="en-US" sz="3600" b="1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นักวิชาการที่แบ่งตามลักษณะนี้คือ </a:t>
            </a:r>
            <a:r>
              <a:rPr lang="th-TH" sz="32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โธมัส อาร์</a:t>
            </a:r>
            <a:r>
              <a:rPr lang="en-US" sz="32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ดาย (</a:t>
            </a:r>
            <a:r>
              <a:rPr lang="en-US" sz="3200" b="1" u="sng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Thomas R. Dye. 1972)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โดยแบ่งตามภารกิจของสหรัฐอเมริกาไว้  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12  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ประเภท  ได้แก่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นโยบายป้องกันประเทศ</a:t>
            </a:r>
            <a:r>
              <a:rPr lang="en-US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	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นโยบายต่างประเทศ</a:t>
            </a:r>
            <a:b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นโยบายการศึกษา</a:t>
            </a:r>
            <a:r>
              <a:rPr lang="en-US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		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4.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นโยบายสวัสดิการ</a:t>
            </a:r>
            <a:b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5.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นโยบายการรักษาความสงบภายใน</a:t>
            </a:r>
            <a:r>
              <a:rPr lang="en-US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	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6.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นโยบายทางหลวง</a:t>
            </a:r>
            <a:b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7.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นโยบายภาษีอากร</a:t>
            </a:r>
            <a:r>
              <a:rPr lang="en-US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		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8.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นโยบายเคหะสงเคราะห์</a:t>
            </a:r>
            <a:b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9.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นโยบายประกันสังคม</a:t>
            </a:r>
            <a:r>
              <a:rPr lang="en-US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		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10.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นโยบายสาธารณะสุข</a:t>
            </a:r>
            <a:b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11.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นโยบายพัฒนาชุมชน/ตัวเมือง</a:t>
            </a:r>
            <a:r>
              <a:rPr lang="en-US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	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12.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นโยบายทางเศรษฐกิจ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A13F17A-31E2-3891-187A-EA8232C69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9227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B503CB-C7FC-56FF-F0F8-6EC564E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5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6. ตัวแสดงในกระบวนการนโยบายสาธารณะ</a:t>
            </a:r>
            <a:endParaRPr lang="th-TH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E960-B8BA-4D13-6DEB-C6374DE3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40</a:t>
            </a:r>
          </a:p>
        </p:txBody>
      </p:sp>
      <p:pic>
        <p:nvPicPr>
          <p:cNvPr id="3074" name="Picture 2" descr="รัฐบาลแห่งความเสื่อม">
            <a:extLst>
              <a:ext uri="{FF2B5EF4-FFF2-40B4-BE49-F238E27FC236}">
                <a16:creationId xmlns:a16="http://schemas.microsoft.com/office/drawing/2014/main" id="{6A6A4C05-8077-CB1C-A922-7B549FF45E49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4315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A2E2A9E-937B-E674-5C0C-A095EAF0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7738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C9ACFC-99CF-7AC8-EFFA-4D1C6D5F8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976346"/>
              </p:ext>
            </p:extLst>
          </p:nvPr>
        </p:nvGraphicFramePr>
        <p:xfrm>
          <a:off x="509048" y="305337"/>
          <a:ext cx="11173904" cy="608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8D20F97-5398-45A0-B5B1-E779D47E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2217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938120" y="712835"/>
            <a:ext cx="103157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รัฐบาล 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รัฐบาล/เจ้าหน้าที่ภาครัฐที่มาจากการเลือกตั้ง แบ่งออกเป็น 2 ส่วน ฝ่ายบริหารและสมาชิกฝ่ายนิติบัญญัติ</a:t>
            </a:r>
          </a:p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-ฝ่ายบริหารหรือคณะรัฐมนตรี</a:t>
            </a:r>
          </a:p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- ฝ่ายนิติบัญญัติ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98F9C6C-FBA6-F585-28C1-B52F7A18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17794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277191" y="912860"/>
            <a:ext cx="10315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ระบบราชการ  </a:t>
            </a:r>
          </a:p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เจ้าหน้าที่ที่ได้รับการแต่งตั้งให้เข้าไปเกี่ยวข้องสัมพันธ์กันนโยบายสาธารณะและการบริหาร ซึ่งหมายถึง “ระบบราชการ” ซึ่งจะทำหน้าที่เป็นผู้ช่วยให้กับฝ่ายบริหารในการปฏิบัติงาน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9222CA0-7127-C743-06D9-D1759B06B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43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938119" y="414041"/>
            <a:ext cx="106548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ภาคสังคมกลุ่ม/ผลประโยชน์ </a:t>
            </a: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แม้ว่าตัวแสดงในภาครัฐ หรือที่เรียกว่า “ชนชั้นนำทางนโยบาย” จะมีบทบาทสำคัญในกระบวนการนโยบาย แต่ก็มิได้หมายความว่า กระบวนการนโยบายจะสามารถเป็นอิสระและหลีกเลี่ยงอิทธิพลและผลประโยชน์ของสังคมไปได้ เพราะในทุกๆ สังคมจะมีกลุ่มที่ต้องการจะเข้าไปมีอิทธิพลต่อการกระทำของรัฐบาลเพื่อให้บรรลุตามพึงพอใจของกลุ่มตนอยู่เสมอ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90C99-3E04-C320-3061-635D46500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904" y="3332041"/>
            <a:ext cx="5725551" cy="3220622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E724A57-44A9-D027-9E79-080817F4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9857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277191" y="912860"/>
            <a:ext cx="103157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ตัวแสดงระหว่างประเทศ </a:t>
            </a:r>
          </a:p>
          <a:p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	ประเทศยังถูกกำหนดขึ้นจากสถาบันระหว่างประเทศ โดยเฉพาะในส่วนของนโยบายสาธารณะที่เกี่ยวข้องกับภาคระหว่างประเทศ หรือมีธรรมชาติของนโยบายที่ต้องเกี่ยวข้องสัมพันธ์ในเชิงระหว่างประเทศ เช่น นโยบายทางการค้า การสาธารณสุข วัฒนธรรม และการป้องกันประเทศ เช่น </a:t>
            </a: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UN, UNESCO, WTO, IMF, ASIAN, EU, WHO, OPEC</a:t>
            </a: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B0B77D2-7DCA-6F40-E0AF-40FDEA55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879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B503CB-C7FC-56FF-F0F8-6EC564E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37"/>
            <a:ext cx="10515600" cy="1325563"/>
          </a:xfrm>
        </p:spPr>
        <p:txBody>
          <a:bodyPr>
            <a:normAutofit/>
          </a:bodyPr>
          <a:lstStyle/>
          <a:p>
            <a:r>
              <a:rPr lang="th-TH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ทำไมต้อง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ศึกษานโยบายสาธารณะ</a:t>
            </a:r>
            <a:endParaRPr lang="th-TH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E960-B8BA-4D13-6DEB-C6374DE3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46</a:t>
            </a:r>
          </a:p>
        </p:txBody>
      </p:sp>
      <p:pic>
        <p:nvPicPr>
          <p:cNvPr id="1026" name="Picture 2" descr="กรอบนโยบายสาธารณะที่ดี ที่พรรคการเมืองควรนำไปใช้ในยุคปฏิรูป (ตอนที่ 2) โดย  กฤษณ์สัมพันธ์ เมนะสูต">
            <a:extLst>
              <a:ext uri="{FF2B5EF4-FFF2-40B4-BE49-F238E27FC236}">
                <a16:creationId xmlns:a16="http://schemas.microsoft.com/office/drawing/2014/main" id="{EAAFE679-07B6-DAC6-5C89-4D4191298675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 b="219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315725E-4A23-941B-4206-C0E8938D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08550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006409" y="908144"/>
            <a:ext cx="1058654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นโยบายสาธารณะเป็นแนวทางหรือเป็นกรอบความคิดในการพัฒนาประเทศ  ถ้าประเทศขาดนโยบายการบริหารประเทศแล้วนั้นจะส่งผลต่อการพัฒนาประเทศในระยะยาว  ดังจะเห็นได้ว่ารัฐบาลที่ปกครองประเทศจะกำหนดรูปแบบนโยบายในการที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9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จะทำให้ประเทศได้รับการพัฒนาให้มากยิ่งขึ้น  จุดมุ่งหมายของการกำหนดนโยบายจะถูกกำหนดขึ้น เพื่อเป็นการให้คนในประเทศได้รับประโยชน์สูงสุด  รวมทั้งได้รับแนวความคิดและแนวทางปฏิบัติเพื่อการพัฒนาประเทศต่อไปในอนาคต  นอกจากนี้ประโยชน์ของการศึกษานโยบายสาธารณะสามารถแยกออกเป็น ดังนี้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457200" indent="-457200">
              <a:buAutoNum type="arabicPeriod"/>
            </a:pP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600A1B3-186B-3576-4D36-49877844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83804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916434" y="1070069"/>
            <a:ext cx="103591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1.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ศึกษานโยบายสาธารณะสามารถทำให้ทราบถึงแนวทางการพัฒนาประเทศต่อไปในอนาคตว่าเมื่อรัฐดำเนินการนโยบายสาธารณะไปแล้วนั้น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จะเกิดผลประโยชน์แก่ใคร หน่วยงานใดจะเป็นกำลังสำคัญของการดำเนินนโยบาย  ทรัพยากรที่ใช้ในการดำเนินนโยบายมีอะไรบ้างและใครหรือกลุ่มใดจะมีผลกระทบต่อการดำเนินนโยบาย  นอกจากนี้ยังควรศึกษาถึงสาเหตุของการกำหนดนโยบายว่ามีสาเหตุมาจากอะไรและมีรูปแบบกระบวนการบริหารนโยบายอย่างไร  เพื่อที่ว่าจะสามารถพยากรณ์ได้ว่านโยบายนั้น  จะสามารถประสบความสำเร็จดังที่ได้มุ่งหวังหรือไม่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5F9BC41-B3E2-6C58-B614-3ECA165D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371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1020872"/>
            <a:ext cx="1115507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 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เป็นคำที่แปลมาจากคำว่า 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Public Policy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บางครั้งก็แปลว่า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นโยบายของรัฐ  นโยบายมหาชน  แต่ส่วนมากภาษาพูดนิยมใช้คำว่า 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“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”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ไม่ว่าเรื่องที่สนทนากันจะเกี่ยวกับองค์กรทางธุรกิจหรือองค์กรของรัฐจะใช้คำเดียวกัน ซึ่งโดยหลักแล้วถ้าใช้คำว่านโยบายสาธารณะจะเป็นเรื่องเฉพาะของรัฐบาล หรือคณะผู้บริหารประเทศ ดังนั้นเพื่อความเข้าใจที่ชัดเจน ตรงกัน สามารถอธิบายความหมายได้ดังนี้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ความหมายของคำว่านโยบายสาธารณะสามารถแบ่งออกเป็น 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กลุ่มความหมาย ดังนี้</a:t>
            </a:r>
            <a:endParaRPr lang="en-US" sz="6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DFFF649-53CA-8DFD-28DC-1F209526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4946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937519" y="927194"/>
            <a:ext cx="107877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การศึกษานโยบายสาธารณะทำให้ทราบถึงประสิทธิภาพของรัฐบาลในการบริหารประเทศ</a:t>
            </a:r>
            <a:b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็นการวิเคราะห์ถึงนโยบายสาธารณะว่ามีประสิทธิภาพเพียงใดที่จะสามารถนำพาประเทศให้ไปสู่ความเจริญได้อย่างมีประสิทธิภาพ  การกำหนดนโยบายสาธารณะที่ดีจะต้องอาศัยความร่วมมือในการดำเนินนโยบายให้เกิดผลสัมฤทธิ์ได้จริงตามที่กำหนด  ดังนั้นจึงเป็นสิ่งที่รัฐบาลจะต้องมีประสิทธิภาพในการประสานความร่วมมือกับหน่วยงานที่เกี่ยวข้องเพื่อการดำเนินนโยบายเป็นไปตามวัตถุประสงค์ที่กำหนด  นอกจากนี้ยังสามารถศึกษาศักยภาพของนโยบายนั้น ๆ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ว่าจะสามารถนำพาประเทศให้มีความทัดเทียมกับประเทศอื่น ๆ ได้หรือไม่  ในเรื่องการค้า-การลงทุน  การสร้างความสัมพันธ์ระหว่างประเทศและสร้างความเชื่อมั่นต่อนานาประเทศได้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AB4A71E-34AC-2807-8902-C4666205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7151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956569" y="879569"/>
            <a:ext cx="105030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3.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การศึกษาถึงแนวทางการเป็นไปได้ของนโยบายสาธารณะ  การวิเคราะห์นโยบายสาธารณะจะต้องทำการวิเคราะห์อย่างเป็นเหตุเป็นผล ข้อดี 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–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ข้อเสียของนโยบาย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โดยอาศัยศาสตร์ต่าง ๆ มาศึกษาช่วยในการวิเคราะห์เช่น  ตรรกศาสตร์  วิทยาศาสตร์  สังคมศาสตร์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หรือรัฐศาสตร์  เป็นต้น  แนวการศึกษาวิธีการนี้จะช่วยให้ผู้ศึกษาทำความเข้าใจมากขึ้นในรายละเอียดของนโยบายนั้น ๆ อีกทั้งยังเป็นการลดการวิพากษ์การวิจารณ์อย่างไร้กฎเกณฑ์และสามารถเพิ่มความเชื่อถือต่อตัวนโยบายได้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0796946-4C12-A402-5F2F-6C85606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2168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B503CB-C7FC-56FF-F0F8-6EC564E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37"/>
            <a:ext cx="10515600" cy="1325563"/>
          </a:xfrm>
        </p:spPr>
        <p:txBody>
          <a:bodyPr>
            <a:noAutofit/>
          </a:bodyPr>
          <a:lstStyle/>
          <a:p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8. ปัญหาและอุปสรรคของการศึกษานโยบายสาธารณะ</a:t>
            </a:r>
            <a:endParaRPr lang="th-TH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E960-B8BA-4D13-6DEB-C6374DE3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51</a:t>
            </a:r>
          </a:p>
        </p:txBody>
      </p:sp>
      <p:pic>
        <p:nvPicPr>
          <p:cNvPr id="3" name="Picture Placeholder 2" descr="รัฐบาลแห่งความเสื่อม">
            <a:extLst>
              <a:ext uri="{FF2B5EF4-FFF2-40B4-BE49-F238E27FC236}">
                <a16:creationId xmlns:a16="http://schemas.microsoft.com/office/drawing/2014/main" id="{32FDE599-1D99-5E64-9D93-3EDC902FADF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43109"/>
          <a:stretch/>
        </p:blipFill>
        <p:spPr bwMode="auto">
          <a:xfrm>
            <a:off x="0" y="1658938"/>
            <a:ext cx="12192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D8A8C696-6E8B-376D-A3E4-43FEA0D1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899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5E46D55-F723-8B84-EB6B-6DE7BB67F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534996"/>
              </p:ext>
            </p:extLst>
          </p:nvPr>
        </p:nvGraphicFramePr>
        <p:xfrm>
          <a:off x="1130300" y="305337"/>
          <a:ext cx="9931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47B21F0-FE18-4947-3C49-2AD070B0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44645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619662"/>
            <a:ext cx="10503032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28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</a:t>
            </a:r>
            <a:r>
              <a:rPr lang="th-TH" sz="28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ปัญหาด้านประสิทธิภาพในการกำหนดนโยบายของรัฐบาล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การกำหนดนโยบายสาธารณะในช่วงระยะยาว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รัฐบาลจะต้องกำหนดมาตรการหรือกิจกรรมเข้ามาเพื่อเป็นการรองรับนโยบายที่ได้กำหนดขึ้น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สำหรับปัญหาที่พบบ่อยต่อการกำหนดนโยบายสาธารณะของรัฐบาลที่ผ่านมาในอดีตคือ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ัฐบาลยังไม่มีศักยภาพที่จะสามารถพยากรณ์ในสิ่งที่เกิดขึ้นในอนาคตอย่างมีประสิทธิภาพและการปฏิบัติตามนโยบายที่กำหนดให้เป็นรูปธรรมที่เป็นจริงขึ้นมาได้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นอกจากนี้ยังมีปัญหาของการใช้ทรัพยากรต่าง ๆ ภายในประเทศอย่างไม่คุ้มค่า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endParaRPr lang="th-TH" sz="2800" dirty="0">
              <a:solidFill>
                <a:srgbClr val="333333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ยกตัวอย่างเช่น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นโยบายสาธารณะในการส่งเสริมให้เกษตรกรมีความรู้ทางด้านเทคโนโลยีการเกษตรเพิ่มขึ้น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ดังนั้นเมื่อรัฐได้ดำเนินนโยบายในการพัฒนาเทคโนโลยีทางการเกษตรให้แก่เกษตรกรได้ดีแล้ว</a:t>
            </a:r>
            <a:b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ผลิตทางการเกษตรจะมีปริมาณมากจึงทำให้สินค้าทางการเกษตรเกิดการล้นตลาดและเป็นที่มาของราคาสินค้าตกต่ำ ซึ่งทางรัฐบาลไม่ได้คำนึงถึงการออกนโยบายในการรองรับผลการของการดำเนินงานในครั้งนี้</a:t>
            </a:r>
            <a:b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ซึ่งสร้างความเดือดร้อนให้แก่เกษตรกรเป็นอย่างมาก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462BB6D-89F0-90B5-BABD-F3FFD993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09227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985144" y="450944"/>
            <a:ext cx="1050303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2. 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ปัญหาทางด้านเศรษฐกิจ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การกำหนดนโยบายของรัฐจะต้องอาศัยตัวแปรเพื่อพยากรณ์นโยบายสาธารณะว่าสมควรที่จะกำหนดนโยบายในรูปแบบใดถึงจะเหมาะสมต่อการพัฒนาประเทศ ดังนั้นการใช้พื้นฐานทางเศรษฐกิจเป็นตัวแปรประกอบในการกำหนดนโยบายสาธารณะนั้นเป็นสิ่งที่สามารถกระทำได้แต่มักจะเกิดปัญหาทางด้านความไม่แน่นอนทางเศรษฐกิจโลกเพราะปัจจัยหลักในการดำเนินนโยบายเศรษฐกิจของประเทศนั้นจะต้องอ้างอิงข้อมูลพื้นฐานบางอย่างจากเศรษฐกิจโลก</a:t>
            </a:r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   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ดังนั้นจะเห็นได้ว่าถ้าเกิดเหตุการณ์ผันผวนทางเศรษฐกิจโลกเมื่อใด ประเทศก็จะได้รับผลกระทบตามไปด้วย  ยกตัวอย่างเช่น  การแปรปรวนทางด้านค่าเงิน  การผันผวนของตลาดหลักทรัพย์ในประเทศและต่างประเทศหรือการกำหนดค่าราคาน้ำมันที่เปลี่ยนแปลงตลอดเวลา  สิ่งพื้นฐานเหล่านี้จะมีผลกระทบต่อเนื่องในส่วนของปัจจัยการผลิตขั้นพื้นฐานร่วมด้วย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ซึ่งจะก่อให้เกิดความเสียหายต่อการบริหารประเทศ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3730A05-4B18-EFDD-9EE9-3E6D97AB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2902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673257"/>
            <a:ext cx="105030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28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3. </a:t>
            </a:r>
            <a:r>
              <a:rPr lang="th-TH" sz="28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ปัญหาของสภาพแวดล้อมของสังคมประเทศ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ภายในสังคมหนึ่งจะประกอบไปด้วยหลายกลุ่มสมาชิก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ซึ่งมีความต้องการที่หลากหลายกันไปตามความต้องการของแต่ละกลุ่มสมาชิก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ดังนั้นจะเห็นว่าในการกำหนดนโยบายสาธารณะจะต้องสามารถสนองตอบต่อกลุ่มสมาชิกหนึ่ง ๆ ได้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ซึ่งในทางปฏิบัติมีความเป็นไปได้ยากเพราะนโยบายสาธารณะมีจุดมุ่งหมายเพื่อตอบสนองสมาชิกต่าง ๆ ภายในสังคมเป็นหลัก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ด้วยเหตุนี้จึงเป็นสาเหตุของการเกิดความขัดแย้งระหว่างสมาชิกต่าง ๆ ภายในสังคม  เพราะนโยบายที่รัฐกำหนดมาดำเนินการนั้นจะไม่สามารถตอบสนองความต้องการของสมาชิกได้ครบทั้งหมด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จึงทำให้ตั้งสมมุติฐานได้ว่า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การกำหนดนโยบายของรัฐที่สมบูรณ์นั้นจะไม่สามารถเกิดขึ้นได้  เพราะเป็นสิ่งที่ปฏิบัติได้ยากของรัฐต่อในการกำหนดนโยบายสาธารณะที่จะสามารถตอบสนองทุกกลุ่มสมาชิกในสังคมได้ นอกเสียจากว่ากลุ่มสมาชิกจะมีแนวทาง  กรอบความคิดหรือวัฒนธรรมเดียวกันภายในสังคม  ก็จะทำให้การกำหนดนโยบายของรัฐนั้นสามารถประสบความสำเร็จต่อการบริหารนโยบายได้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0FF884F-2153-19F8-4644-7F26C646F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0810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683359"/>
            <a:ext cx="1050303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28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4. </a:t>
            </a:r>
            <a:r>
              <a:rPr lang="th-TH" sz="28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ปัญหาการกำหนดนโยบายของรัฐที่ไม่สอดคล้องกับสภาพความจริงของสังคม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หลักในการกำหนดนโยบายสาธารณะ  คือ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รัฐมีหน้าที่ในการกำหนดนโยบายโดยอาศัยข้อมูลพื้นฐานจากการวิเคราะห์ทางเศรษฐกิจ  สังคมและการเมืองเป็นหลัก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โดยมีการกำหนดภาพรวมของปัจจัยหลักทั้งในประเทศและต่างประเทศเป็นประเด็นสำคัญ  จะกล่าวได้ว่าปัญหาในการกำหนดนโยบายสาธารณะนั้นรัฐอาจไม่ได้รับข้อมูลที่เพียงพอและไม่แท้จริงจากพื้นที่ที่ต้องการพัฒนาหรือแก้ไขปัญหา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หมายความว่า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นโยบายของรัฐจะถูกกำหนดขึ้น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ในรูปแบบของการรวมอำนาจหรือการสั่งการแบบบนลงล่างเสมอมาคือ  รูปแบบการกำหนดนโยบายจะถูกกำหนดขึ้นแบบเบ็ดเสร็จจากรัฐบาลโดยตรง  สังเกตได้ว่าการกำหนดนโยบายสาธารณะแบบเบ็ดเสร็จแล้วนั้นจะก่อให้เกิดปัญหาในส่วนของผู้นำนโยบายไปปฏิบัติและจะมีผลต่อเนื่องไปยังกลุ่มชนต่าง ๆ ที่จะได้รับการแก้ปัญหาที่ไม่ตรงกับความต้องการสำคัญ  เพราะสภาพปัญหาที่แท้จริงนั้นไม่ได้ถูกถ่ายทอดไปสู่ผู้กำหนดนโยบาย จึงทำให้การแก้ปัญหาหรือการพัฒนาไม่เป็นไปตามความต้องการของสมาชิกอย่างแท้จริง  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207DE41-DD0A-DACF-4934-7E45FC47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0531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B503CB-C7FC-56FF-F0F8-6EC564E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32" y="305337"/>
            <a:ext cx="10515600" cy="1325563"/>
          </a:xfrm>
        </p:spPr>
        <p:txBody>
          <a:bodyPr>
            <a:noAutofit/>
          </a:bodyPr>
          <a:lstStyle/>
          <a:p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8. แนวทางการศึกษานโยบายสาธารณะ</a:t>
            </a:r>
            <a:endParaRPr lang="th-TH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E960-B8BA-4D13-6DEB-C6374DE3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57</a:t>
            </a:r>
          </a:p>
        </p:txBody>
      </p:sp>
      <p:pic>
        <p:nvPicPr>
          <p:cNvPr id="3" name="Picture Placeholder 2" descr="รัฐบาลแห่งความเสื่อม">
            <a:extLst>
              <a:ext uri="{FF2B5EF4-FFF2-40B4-BE49-F238E27FC236}">
                <a16:creationId xmlns:a16="http://schemas.microsoft.com/office/drawing/2014/main" id="{32FDE599-1D99-5E64-9D93-3EDC902FADF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43109"/>
          <a:stretch/>
        </p:blipFill>
        <p:spPr bwMode="auto">
          <a:xfrm>
            <a:off x="0" y="1658938"/>
            <a:ext cx="12192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E290684-77FE-04C4-8F99-7E990C42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13577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434160"/>
            <a:ext cx="10503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แนวทางการศึกษานโยบายสาธารณะ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0810024-3226-505B-308C-657EB554F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909356"/>
              </p:ext>
            </p:extLst>
          </p:nvPr>
        </p:nvGraphicFramePr>
        <p:xfrm>
          <a:off x="2032000" y="10051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E7928B-D503-3B80-73F9-088668C7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692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77A5A8-C2E3-C5FA-103D-DE6FAFDB0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616005"/>
              </p:ext>
            </p:extLst>
          </p:nvPr>
        </p:nvGraphicFramePr>
        <p:xfrm>
          <a:off x="1330325" y="305337"/>
          <a:ext cx="9531350" cy="567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310B205-F834-050B-75A1-9F06C07D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3898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493672"/>
            <a:ext cx="1050303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การศึกษานโยบายสาธารณะเป็นการวิเคราะห์ให้เห็นภาพในหลายๆ มิติของนโยบายสาธารณะ โดยทั่วไป แนวทางในการศึกษานโยบายสาธารณะแบ่งเป็น 2 แนวทาง ได้แก่</a:t>
            </a:r>
          </a:p>
          <a:p>
            <a:pPr fontAlgn="base"/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การศึกษานโยบายสาธารณะเชิงพรรณนา (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Descriptive Approach)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เป็นการศึกษาเกี่ยวกับตัวนโยบายและกระบวนการ เช่น การศึกษาเนื้อหาสาระนโยบาย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Policy Content)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ศึกษาความเป็นมาสาเหตุ รวมทั้งวิธีดำเนินการนโยบาย การศึกษากระบวนการนโยบาย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Policy Process)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อธิบายว่านโยบายนั้นกำหนดขึ้นมา อย่างไรมีขั้นตอนอะไร และในแต่ละขั้นตอนมีใครเข้ามาเกี่ยวข้องบาง การศึกษาเกี่ยวกับปัจจัยที่เป็นตัวกำหนดนโยบาย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Policy Determinants)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และผลผลิตนโยบาย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Policy Outputs)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เป็นการทำความเข้าใจว่าปัจจัย อะไรบ้างเป็นตัวกำหนดนโยบายและผลผลิตของนโยบายเป็นอย่างไรการศึกษาเกี่ยวกับผลลัพธ์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Policy Outcome)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และผลกระทบของนโยบาย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Policy Impact)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6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FC48B72-46F3-A8C3-5D8D-6BFE15D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87687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60975" y="568781"/>
            <a:ext cx="109744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การศึกษานโยบายเชิงเสนอแนะ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Prescriptive Approach)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อาจเรียกอีกอย่างหนึ่งว่า แนวการวิเคราะห์นโยบาย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policy  analysis)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ได้รับอิทธิพลจากวิทยาการจัดการในการแบบสมัยใหม่ มีเทคนิควิธีและเครื่องมือต่างๆ มากมายเน้นแสวงหาความรู้เกี่ยวกับกระบวนการนโยบาย ซึ่งวิธีการศึกษาแบบนี้เน้นการวิเคราะห์นโยบายสาธารณะเพื่อนำเสนอข้อเสนอทางเลือกสาธารณะที่ดีที่สุดท่ามกลางทางเลือกสาธารณะที่นำมาวิเคราะห์ เพื่อให้ผู้มีอำนาจตัดสินใจนโยบายได้ตัดสินใจ เช่น การศึกษาข้อมูลข่าวสารต่างๆ ในการกำหนดนโยบาย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Information for Policy Making)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มีการจัดเก็บข้อมูลที่อาจเป็นประโยชน์ต่อการตัดสินใจกำหนดนโยบาย การให้การสนับสนุนนโยบาย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Policy Advocacy)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มีการจัดวิเคราะห์ข้อมูลอย่างเป็นระบบ ผลการวิเคราะห์จะนำมาเป็นแนวทางในการตัดสินใจกำหนดนโยบาย ดังนั้นแนวทางที่ตัดสินใจจึงมีเหตุผลรองรับว่า ทำไมจึงตัดสินใจเลือกและสนับสนุนแนวทางนี้</a:t>
            </a:r>
          </a:p>
          <a:p>
            <a:pPr fontAlgn="base"/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การศึกษาจำแนกออกเป็น 4 กลุ่ม กล่าวคือ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EC652B2-FA20-530A-C000-7237E0A9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02019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7A849F-BBA9-6D89-9D3D-285CD9BA3450}"/>
              </a:ext>
            </a:extLst>
          </p:cNvPr>
          <p:cNvSpPr txBox="1"/>
          <p:nvPr/>
        </p:nvSpPr>
        <p:spPr>
          <a:xfrm>
            <a:off x="853643" y="900649"/>
            <a:ext cx="104847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กลุ่มเทคนิควิธีสถิติประยุกต์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applied statistical techniques)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การวิจัยประเมินผล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evaluation  research)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กลุ่มเทคนิควิธีการหาจุดที่ดีที่สุด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optimization  techniques)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การวิเคราะห์ต้นทุน-ผลได้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cost-benefit  analysis)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กลุ่มเทคนิคการตัดสินใจภายใต้ความเสี่ยงและความไม่แน่นอน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decision  theory)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ทฤษฎีเกมส์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games theory)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เป็นต้น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กลุ่มเทคนิควิธีการจำลอง และการสร้างรูปแบบต่าง ๆ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simulation  and  modeling  techniques)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991E062-EE02-7B42-1697-6D833618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08829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F0A76F-C41B-A5A8-6359-6F6712DD0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1782" y="2157633"/>
            <a:ext cx="9207667" cy="3287492"/>
          </a:xfrm>
        </p:spPr>
        <p:txBody>
          <a:bodyPr>
            <a:noAutofit/>
          </a:bodyPr>
          <a:lstStyle/>
          <a:p>
            <a:pPr algn="ctr"/>
            <a:r>
              <a:rPr lang="en-US" sz="30100" dirty="0">
                <a:latin typeface="EucrosiaUPC" panose="02020603050405020304" pitchFamily="18" charset="-34"/>
                <a:cs typeface="EucrosiaUPC" panose="02020603050405020304" pitchFamily="18" charset="-34"/>
              </a:rPr>
              <a:t>Q&amp;A</a:t>
            </a:r>
            <a:endParaRPr lang="th-TH" sz="301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72945-E8F7-1AC9-A4E8-CFE7F687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62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7CBB83B-BB63-AE5E-AB2F-935BF450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1782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8630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A173-4917-43E5-B91C-3914C1A8D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2758" y="1342489"/>
            <a:ext cx="10287506" cy="3664780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8000" dirty="0">
                <a:latin typeface="Angsana New" panose="02020603050405020304" pitchFamily="18" charset="-34"/>
                <a:cs typeface="Angsana New" panose="02020603050405020304" pitchFamily="18" charset="-34"/>
              </a:rPr>
              <a:t>DAD 5305 </a:t>
            </a:r>
            <a:br>
              <a:rPr lang="th-TH" sz="7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70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รายวิชา การวิเคราะห์นโยบายสาธารณะ</a:t>
            </a:r>
            <a:br>
              <a:rPr lang="th-TH" sz="70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70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7000" dirty="0">
                <a:latin typeface="Angsana New" panose="02020603050405020304" pitchFamily="18" charset="-34"/>
                <a:cs typeface="Angsana New" panose="02020603050405020304" pitchFamily="18" charset="-34"/>
              </a:rPr>
              <a:t>Public Policy</a:t>
            </a:r>
            <a:r>
              <a:rPr lang="th-TH" sz="7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7000" dirty="0">
                <a:latin typeface="Angsana New" panose="02020603050405020304" pitchFamily="18" charset="-34"/>
                <a:cs typeface="Angsana New" panose="02020603050405020304" pitchFamily="18" charset="-34"/>
              </a:rPr>
              <a:t>Analysis</a:t>
            </a:r>
            <a:r>
              <a:rPr lang="th-TH" sz="70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7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84CCC-9AB9-41BA-BF31-C9CA5A121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3779" y="5416826"/>
            <a:ext cx="7121676" cy="770712"/>
          </a:xfrm>
        </p:spPr>
        <p:txBody>
          <a:bodyPr>
            <a:normAutofit fontScale="85000" lnSpcReduction="10000"/>
          </a:bodyPr>
          <a:lstStyle/>
          <a:p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 ผู้ช่วยศาสตราจารย์ (พิเศษ) ดร.ส</a:t>
            </a:r>
            <a:r>
              <a:rPr lang="th-TH" sz="4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ชินี  ศิริวัฒนา</a:t>
            </a:r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4CD9DD2A-636E-CDA1-0B9D-57615DA2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9751" y="618753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 dirty="0"/>
              <a:t>63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D82B-F86A-4C04-9207-B25F53939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6007" y="808621"/>
            <a:ext cx="4289630" cy="798237"/>
          </a:xfrm>
        </p:spPr>
        <p:txBody>
          <a:bodyPr>
            <a:normAutofit/>
          </a:bodyPr>
          <a:lstStyle/>
          <a:p>
            <a:r>
              <a:rPr lang="th-TH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บัณฑิตวิทยาลัย </a:t>
            </a:r>
          </a:p>
          <a:p>
            <a:r>
              <a:rPr lang="th-TH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มหาวิทยาลัยราชภัฏสวน</a:t>
            </a:r>
            <a:r>
              <a:rPr lang="th-TH" sz="1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สุนัน</a:t>
            </a:r>
            <a:r>
              <a:rPr lang="th-TH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</a:t>
            </a:r>
            <a:endParaRPr lang="en-US" sz="1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02779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D96C-ADDF-4D9F-B790-CF6E3E55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00" y="381380"/>
            <a:ext cx="5729452" cy="1137271"/>
          </a:xfrm>
        </p:spPr>
        <p:txBody>
          <a:bodyPr/>
          <a:lstStyle/>
          <a:p>
            <a:r>
              <a:rPr lang="th-TH" sz="72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หัวข้อบรรยาย</a:t>
            </a:r>
            <a:endParaRPr lang="en-US" sz="7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40D52-4191-48B5-89BF-0F57F61C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F093-97CF-144A-B451-331A9705B4F2}"/>
              </a:ext>
            </a:extLst>
          </p:cNvPr>
          <p:cNvSpPr txBox="1">
            <a:spLocks/>
          </p:cNvSpPr>
          <p:nvPr/>
        </p:nvSpPr>
        <p:spPr>
          <a:xfrm>
            <a:off x="1700987" y="1857229"/>
            <a:ext cx="10224199" cy="39917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แนวคิดการศึกษานโยบายสาธารณะ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กระบวนการนโยบายสาธารณะ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การกำหนดนโยบายสาธารณะ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071CE-C3B4-EA9B-16CD-64DCFCB1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3506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7B503CB-C7FC-56FF-F0F8-6EC564E9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337"/>
            <a:ext cx="10515600" cy="1325563"/>
          </a:xfrm>
        </p:spPr>
        <p:txBody>
          <a:bodyPr>
            <a:noAutofit/>
          </a:bodyPr>
          <a:lstStyle/>
          <a:p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แนวคิดการศึกษานโยบายสาธารณะ</a:t>
            </a:r>
            <a:endParaRPr lang="th-TH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9E960-B8BA-4D13-6DEB-C6374DE3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65</a:t>
            </a:r>
          </a:p>
        </p:txBody>
      </p:sp>
      <p:pic>
        <p:nvPicPr>
          <p:cNvPr id="3" name="Picture Placeholder 2" descr="รัฐบาลแห่งความเสื่อม">
            <a:extLst>
              <a:ext uri="{FF2B5EF4-FFF2-40B4-BE49-F238E27FC236}">
                <a16:creationId xmlns:a16="http://schemas.microsoft.com/office/drawing/2014/main" id="{32FDE599-1D99-5E64-9D93-3EDC902FADF6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 b="43109"/>
          <a:stretch/>
        </p:blipFill>
        <p:spPr bwMode="auto">
          <a:xfrm>
            <a:off x="0" y="1658938"/>
            <a:ext cx="121920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E3D0964-45C2-A692-4879-09D59E97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61586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305337"/>
            <a:ext cx="48324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ักวิชาการหลายท่านได้เสนอทรรศนะเกี่ยวกับแนวทางการศึกษานโยบายสาธารณะซึ่งมีส่วนที่คล้ายกันบ้างหรือแตกต่างกันบ้างสามารถสรุปกรอบแนวคิดการศึกษานโยบายสาธารณะได้ 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3 แนวคิดดังนี้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DADC89-D8EF-CD45-2E1B-5C27BBB44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367424"/>
              </p:ext>
            </p:extLst>
          </p:nvPr>
        </p:nvGraphicFramePr>
        <p:xfrm>
          <a:off x="3710356" y="-24796"/>
          <a:ext cx="9220199" cy="657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DD99EE-9422-63DC-12EE-4077BD42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82163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69378" y="651060"/>
            <a:ext cx="105030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มิติทฤษฎีหรือตัวแบบของนโยบาย (</a:t>
            </a:r>
            <a:r>
              <a:rPr lang="en-US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theory or model) </a:t>
            </a:r>
            <a:endParaRPr lang="th-TH" sz="3200" b="1" i="0" u="none" strike="noStrike" baseline="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เป็นการวางกรอบแนวคิดโดย การสร้างทฤษฎีหรือตัวแบบวิธีการศึกษานโยบายสาธารณะ หรือ อาจใช้ตัวแบบวิธีการศึกษาจากศาสตร์อื่น มาประยุกต์ใช้กับการศึกษานโยบาย เช่น ทฤษฎีหรือตัวแบบของ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Thomas R. Dye (1984, pp. 36 -50</a:t>
            </a:r>
            <a:r>
              <a:rPr lang="en-US" sz="280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 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42DB2-4C34-A576-BB41-3C3F304C46D5}"/>
              </a:ext>
            </a:extLst>
          </p:cNvPr>
          <p:cNvSpPr txBox="1"/>
          <p:nvPr/>
        </p:nvSpPr>
        <p:spPr>
          <a:xfrm>
            <a:off x="669378" y="2600107"/>
            <a:ext cx="108532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 ตัวแบบชนชั้นนำ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Elite Model) </a:t>
            </a:r>
            <a:endParaRPr lang="th-TH" sz="28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นโยบายเกิดขึ้นความเห็นของกลุ่มชนชั้นนำ ซึ่งเป็นคนส่วนน้อย แต่เป็นผู้ที่มีอำนาจในสังคม และมีข้าราชการเป็นผู้นำนโยบายไปปฏิบัติ ผู้ได้รับผลของนโยบายคือประชาชนซึ่งเป็นคนส่วนใหญ่ ภายใต้แนวคิดว่า ประชาชนไม่สนใจกิจกรรมทางการเมืองหรือมีวัฒนธรรมทางการเมืองแบบไพร่ฟ้า ก่อให้เกิดการครอบงำสังคมโดยผู้นำที่มีบทบาทและอำนาจทางการเมือง ตัวแบบนี้ได้แบ่งพลเมืองเป็น 2 ส่วน ได้แก่ คนกลุ่มน้อยมีฐานะทางเศรษฐกิจและสังคมดี และมักมีอำนาจในการจัดสรรค่านิยม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Value)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ของสังคม และคนกลุ่มใหญ่แต่ไม่มีอำนาจ นโยบายสาธารณะไม่ได้สะท้อนความต้องการของประชาชนส่วนใหญ่หากแต่สะท้อนความต้องการของชนชั้นนำ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15436A6-07A7-B393-0E77-075118D9B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10861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74AC8-8F1F-1EC8-22F0-48A4669FA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5459"/>
          <a:stretch/>
        </p:blipFill>
        <p:spPr>
          <a:xfrm>
            <a:off x="589185" y="839249"/>
            <a:ext cx="11602815" cy="4141123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0BD4E79-1C13-853B-B30B-05E3AA2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063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773222"/>
            <a:ext cx="11262802" cy="379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กลุ่มความหมายแรก 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หมายถึง  กิจกรรมหรือการกระทำของรัฐบาล  ผู้ที่ให้นิยามในแนวนี้  เช่น</a:t>
            </a:r>
          </a:p>
          <a:p>
            <a:pPr fontAlgn="base">
              <a:spcAft>
                <a:spcPts val="1000"/>
              </a:spcAft>
            </a:pPr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เดวิด อีสตัน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(Davis Easton, 1953:129)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อำนาจในการจัดสรรค่านิยมของสังคมทั้งมวลและผู้ที่มีอำนาจในการจัดสรร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รัฐบาล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และสิ่งที่รัฐบาลตัดสินใจที่จะกระทำหรือไม่กระทำเป็นผลมาจาก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“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การจัดสรรค่านิยมของสังคม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”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เจมส์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แอน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เดอร์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สัน (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Anderson. 1994:1)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ให้ความหมายไว้ว่า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แนวทางการกระทำ (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course  of  action)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ของรัฐเกี่ยวกับสิ่งหนึ่งสิ่งใด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เช่น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ความยากจน การผูกขาดตัดตอนทางอุตสาหกรรมหรือสินค้าทางการเกษตร (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Anderson. 1970:1)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569B2F0-B67E-69EF-30C0-20BABC68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56781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C47F2-E249-5735-0866-1A0DEC5BD0B2}"/>
              </a:ext>
            </a:extLst>
          </p:cNvPr>
          <p:cNvSpPr txBox="1"/>
          <p:nvPr/>
        </p:nvSpPr>
        <p:spPr>
          <a:xfrm>
            <a:off x="684089" y="747811"/>
            <a:ext cx="110344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จุดเด่น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ของนโยบายสาธารณะตามตัวแบบชนชั้นนำ สะท้อนให้เห็นสภาพความเป็นจริงของสังคมในปัจจุบันหลายประการเป็นต้นว่า การปกครองประเทศถูกปกครองโดยชนกลุ่มน้อยและการกำาหนดนโยบายเพื่อพัฒนาประเทศบ่อยครั้งที่เป็นไปในลักษณะตอบสนองความต้องการของชนชั้นผู้นำเองหรือกลุ่มที่สนับสนุนผู้นำ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จุดอ่อน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ของนโยบายสาธารณะตามตัวแบบชนชั้นนำ สะท้อนให้เห็นถึง การละเลยความสำคัญของการมีส่วนร่วมในกระบวนการกำหนดนโยบายของทุกฝ่ายไม่ว่าจะเป็นข้าราชการ ประชาชน ประชาสังคม เป็นต้น อย่างไรก็ดีข้าราชการยังมีบทบาทในการริเริ่ม หรือเสนอและนโยบายซึ่ง ข้าราชการประจำอาจเป็นผู้มีความเชี่ยวชาญมากกว่า ผู้กำหนดนโยบาย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16FE673-A2E8-8932-24B0-B91D44D8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36610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305337"/>
            <a:ext cx="110046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1.2 ตัวแบบสถาบัน (</a:t>
            </a: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Institutional Model) </a:t>
            </a:r>
            <a:endParaRPr lang="th-TH" sz="3200" b="1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3200" b="1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นโยบายสาธารณะเป็นผลผลิตของสถาบันทางการเมือง เช่น สถาบันนิติบัญญัติ สถาบันบริหาร สถาบันตุลาการ สถาบันพรรคการเมือง หรือ สถาบันการปกครองท้องถิ่น ซึ่งมีสถาบันราชการเป็นผู้รับรองความชอบธรรมและการนำไปสู่ปฏิบัติ โดยพื้นฐานแล้วสถาบันจะมีความถูกต้องและชอบธรรม (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Legitimacy)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ในการกำหนดนโยบายสาธารณะ 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D5431-0F19-8A4C-4264-A70A4E963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82"/>
          <a:stretch/>
        </p:blipFill>
        <p:spPr>
          <a:xfrm>
            <a:off x="1302604" y="2859882"/>
            <a:ext cx="9586791" cy="240457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01E9B5E-782E-AF94-D41A-D57D59A2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43255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F0EB4-017F-2F72-FE04-A61B3DBABBFF}"/>
              </a:ext>
            </a:extLst>
          </p:cNvPr>
          <p:cNvSpPr txBox="1"/>
          <p:nvPr/>
        </p:nvSpPr>
        <p:spPr>
          <a:xfrm>
            <a:off x="600075" y="708721"/>
            <a:ext cx="1099185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จากฐานคติของตัวแบบนี้ที่ว่า “นโยบายสาธารณะ คือ ผลผลิตของสถาบันทางการเมือง สถาบันทางการเมือง นโยบายจะถูกกำหนด นำไปปฏิบัติ และบังคับใช้โดยสถาบันหลัก โดยที่ความสัมพันธ์ของนโยบายสาธารณะและสถาบันราชการจะดำเนินไปอย่างใกล้ชิด กล่าวคือ นโยบายจะไม่มีผลเป็นนโยบายสาธารณะจนกว่านโยบายนั้นจะได้รับความเห็นชอบ ถูกนำไปปฏิบัติ และบังคับใช้โดยสถาบันราชการที่รับผิดชอบ ความสัมพันธ์ระหว่างโครงสร้างของสถาบันทางการเมืองและนโยบายสาธารณะตามตัวแบบสถาบัน 3 ประการ ได้แก่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(1) สถาบันราชการเป็นผู้รับรองความชอบธรรมของนโยบาย หมายถึง นโยบายของรัฐถือว่าเป็นข้อผูกพัน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ทางกฎหมายที่ประชาชนต้องปฏิบัติตาม 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(2) นโยบายสาธารณะมีลักษณะคลอบงสังคมทั้งนี้เพราะนโยบายสาธารณะมีผลต่อประชาชนทั้งสังคม แล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(3) รัฐบาลเท่านั้นเป็นผู้ผูกขาดอำนาจการบังคับใช้ในสังคม กล่าวคือ มีแต่รัฐบาลเท่านั้นที่สามารถลงโทษผู้ฝ่าฝืนนโยบายหรือกฎหมายของรัฐ</a:t>
            </a:r>
          </a:p>
          <a:p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AB0AC8D-B920-4D9A-ECDF-7849D2C6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70901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43C8C-53BD-9ED9-DD21-BBAB8880253C}"/>
              </a:ext>
            </a:extLst>
          </p:cNvPr>
          <p:cNvSpPr txBox="1"/>
          <p:nvPr/>
        </p:nvSpPr>
        <p:spPr>
          <a:xfrm>
            <a:off x="842092" y="755394"/>
            <a:ext cx="106367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1.3 ตัวแบบกลุ่ม (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Group Model) </a:t>
            </a:r>
            <a:endParaRPr lang="th-TH" sz="32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	นโยบายเป็นผลมาจากผลของการต่อสู้แข่งขันระหว่างกลุ่มผลประโยชน์ต่างๆ โดยกลุ่มที่มีความต้องการไปในทิศทางเดียวกันจะรวมตัวกันเป็นกลุ่มเพื่อกดดันและเรียกร้องรัฐบาลอย่างเป็นทางการและไม่เป็นทางการ นโยบายสาธารณะจึงมาจากกลุ่มที่มีอิทธิพลมากกว่าเป็นไปตามระบบการเมือง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Arthur F. </a:t>
            </a:r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Bently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, 1949)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นโยบายสาธารณะจึงเป็นผลของความสมดุลของการต่อสู้ระหว่างกลุ่ม ณ เวลาใดเวลาหนึ่ง ซึ่งอิทธิพลของกลุ่มขึ้นอยู่กับ จานวนสมาชิก ความมั่งคั่ง </a:t>
            </a:r>
          </a:p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ความแข็งแกร่งขององค์กร ภาวะผู้นำ โอกาสในการเข้าถึงผู้มีอำนาจตัดสินใจ และความสัมพันธ์ระหว่างกลุ่ม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49BCB7C-FAD9-D567-3536-13F137B8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18481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30F121-8C46-C67F-1AE0-7FA50639C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758" y="910180"/>
            <a:ext cx="10972483" cy="3515653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9139BC3-F3AB-A21C-65C0-0F490979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6783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677B05-BFC7-952C-C852-5A8EB2AE1CD7}"/>
              </a:ext>
            </a:extLst>
          </p:cNvPr>
          <p:cNvSpPr txBox="1"/>
          <p:nvPr/>
        </p:nvSpPr>
        <p:spPr>
          <a:xfrm>
            <a:off x="898171" y="588650"/>
            <a:ext cx="1056290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จุดเด่น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ของนโยบายสาธารณะตามตัวแบบกลุ่มผลประโยชน์ สะท้อนให้เห็นถึงความเป็นจริงของการเมืองการปกครองในระบอบประชาธิปไตยที่ประกอบด้วยกลุ่มผลประโยชน์ต่างๆ ในสังคมได้พยายามที่จะเข้ามามีอิทธิพลหรือเข้ามาแทรกแซง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การกำหนดนโยบายสาธารณะ โดยกลุ่มผลประโยชน์นั้นมักพยายามสร้างฐานอำนาจทางการเมืองเพื่อให้นโยบายสาธารณะเป็นประโยชน์ต่อกลุ่มหรือตอบสนองความต้องการของกลุ่มตนมากที่สุด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จุดอ่อน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ของนโยบายสาธารณะตามทฤษฎีกลุ่มผลประโยชน์ ทำให้เห็นว่า นโยบายสาธารณะเป็นผล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มาจากการต่อรองของกลุ่มผลประโยชน์ต่างๆ นั้น เท่ากับว่าละเลยความสำคัญของผู้มีอำนาจในการตัดสินนโยบายไปซึ่งบ่อยครั้งที่รัฐบาลต้องตัดสินใจทางนโยบายที่เอื้อประโยชน์ต่อกลุ่มผลประโยชน์กลุ่มใดกลุ่มหนึ่งที่อาจส่งผลกระทบต่อกลุ่มผลประโยชน์อื่น ดังเช่น กรณีประเทศไทย (พ.ศ. 2561) การตัดสินใจทางนโยบายสาธารณะของรัฐบาล คสช. ที่มีเอื้อประโยชน์ต่อกลุ่มที่ให้กับสนับสนุนตนเอง ในขณะที่กลุ่มไม่เห็นด้วยกับรัฐบาล คสช. กลับไม่ได้รับการตอบสนองทางนโยบายสาธารณะ เป็นต้น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A0CDFA58-AF41-E7E9-1A43-2EAD565A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28326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1089919" y="834278"/>
            <a:ext cx="105030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1.4 ตัวแบบหลักเหตุผล (</a:t>
            </a:r>
            <a:r>
              <a:rPr lang="en-US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Rational Model) </a:t>
            </a:r>
            <a:endParaRPr lang="th-TH" sz="3200" b="1" i="0" u="none" strike="noStrike" baseline="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32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นโยบายที่มุ่งเน้นผลประโยชน์สูงสุดที่มีต่อสังคม โดยคำนึงถึงประสิทธิภาพหรือผลประโยชน์ตอบแทนต่อต้นทุนสูงสุด ผ่านกระบวนการจัดเก็บและวิเคราะห์ข้อมูลครบถ้วน</a:t>
            </a:r>
          </a:p>
          <a:p>
            <a:pPr fontAlgn="base"/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ซึ่งเป็นการแสวงหาทางเลือกอย่างมีหลักการและเหตุผล ลักษณะของผลประโยชน์สูงสุด เช่น</a:t>
            </a:r>
          </a:p>
          <a:p>
            <a:pPr fontAlgn="base"/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การไม่ออกนโยบายที่ต้นทุนสูงกว่าผลประโยชน์ และเลือกนโยบายที่ให้ผลตอบแทนสูง</a:t>
            </a:r>
          </a:p>
          <a:p>
            <a:pPr fontAlgn="base"/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โดยคำนึงถึงผลกำไรและหรือผลตอบแทน 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90A1EE5-8D8E-A13F-1A07-AD56BEE7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31042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CB3F4-8A04-A733-94C5-9795C2F5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996" y="563700"/>
            <a:ext cx="9568008" cy="517035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D6A8734-4549-20A2-A0B6-5441135C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04435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569059"/>
            <a:ext cx="109474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1.5 ตัวแบบเชิงระบบ (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System Model) </a:t>
            </a:r>
            <a:endParaRPr lang="th-TH" sz="2800" b="1" i="0" u="none" strike="noStrike" baseline="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28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นโยบายเป็นผลจากกระบวนการทางการเมืองที่มี แรงกดดันมาจากสภาพแวดล้อมทั้งภายในระบบสังคมและนอกระบบสังคม และปัจจัยนำเข้า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Input)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ที่เป็นความต้องการที่หลากหลาย ข้อเรียกร้อง หรือแรงสนับสนุนที่ผ่านกระบวนการพิจารณาหรือ ตัดสินใจ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Process)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สู่ปัจจัยนำออก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Output)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คือนโยบายสาธารณะ และกระบวนการป้อนกลับ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Feedback)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เพื่อพิจารณาหรือเข้าสู่ระบบการเมืองอีกครั้ง นโยบายสาธารณะจึงเป็นผลผลิตจากระบบการเมือง 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11AFC-16B4-96B8-0C1E-333CA8FAE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2889" y="3246715"/>
            <a:ext cx="9726222" cy="230358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BB09168-8D08-F8EE-98A7-66865A06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328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47364-FD25-BA79-8591-7A55EB98688C}"/>
              </a:ext>
            </a:extLst>
          </p:cNvPr>
          <p:cNvSpPr txBox="1"/>
          <p:nvPr/>
        </p:nvSpPr>
        <p:spPr>
          <a:xfrm>
            <a:off x="866775" y="449640"/>
            <a:ext cx="109494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	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จุดเด่น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ัวแบบระบบนโยบายสาธารณะเป็นผลผลิตของระบบการเมืองซึ่งนโยบายสาธารณะแต่ละนโยบายจะมีเหตุผลหรือไม่ ขึ้นอยู่กับปัจจัยนำเข้าของระบบ ได้แก่ การเรียกร้องและการสนับสนุนของ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ประชาชน นอกจากนี้ยังขึ้นอยู่กับขีดความสามารถของระบบเองในการปรับ เปลี่ยนปัจจัยนำเข้า โดยการตัดสินใจอย่างมีเหตุผล คำนึงถึงผลประโยชน์ของส่วนรวม และการนำสิ่งที่ตัดสินใจไปปฏิบัติ อีกประการหนึ่งคือตัวแบบนี้ให้ความสำคัญต่อสภาพแวดล้อมของระบบการเมือง โดยเฉพาะอย่างยิ่งสภาวการณ์ทางเศรษฐกิจ สังคม การเมือง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ว่าจะส่งผลในเชิงบวกหรือเชิงลบต่อการปฏิบัติงานของระบให้มีประสิทธิภาพหรือไม่เพียงใด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จุดอ่อน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ของตัวแบบระบบ ยังไม่สามารถตอบคำถามที่สำคัญและจำเป็นหลายคำถาม ได้แก่ ปัจจัยแวดล้อมที่สำคัญมีประการใดบ้างที่ช่วยเอื้ออำนวยให้มีการเรียกร้องต่อระบบการเมือง ระบบการเมืองที่มีคุณลักษณะเช่นใดจึงจะสามารถแปลงการเรียกร้องให้เป็นนโยบายและมีความต่อเนื่อง ปัจจัยนำเข้ามีผลต่อคุณลักษณะของระบบการเมืองได้อย่างไร คุณลักษณะของระบบการเมืองมีผลต่อเนื้อหาสาระของนโยบายได้อย่างไร ปัจจัยแวดล้อมนำเข้ามีผลต่อเนื้อหาสาระของนโยบายสาธารณะได้อย่างไร และนโยบายสาธารณะส่งผลต่อสิ่งแวดล้อมและคุณลักษณะของระบบการเมืองได้อย่างไร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AD23016-5A22-AB9D-9C14-0DDDF81D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9828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668447"/>
            <a:ext cx="11155070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ไอรา 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ชาร์แ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คนสกี้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(Sharkansky. 1971:1)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กิจกรรมต่างๆ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ที่รัฐบาลกระทำ  ได้แก่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ขอบข่ายของบริการสาธารณะ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ฎข้อบังคับในกิจกรรมของบุคคลและหน่วยงานต่างๆการเฉลิมฉลองในโอกาสและเทศกาลที่เป็นสัญลักษณ์ของประเทศ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การควบคุมกระบวนการกำหนดนโยบายหรือการกระทำทางการเมืองอื่นๆ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โธมัส อาร์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ดาย (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Thomas R. Dye. 1984)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สิ่งที่รัฐบาลเลือกจะกระทำหรือไม่กระทำ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ในส่วนที่รัฐบาลเลือกที่จะกระทำจะครอบคลุมกิจกรรมต่าง ๆ ทั้งหมดของรัฐบาล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ทั้งกิจกรรมที่เป็นกิจวัตร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และกิจกรรมที่ทำขึ้นบางโอกาส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ในส่วนที่รัฐบาลเลือกไม่กระทำก็ถือเป็นนโยบายสาธารณะ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เช่น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การที่รัฐบาลบางประเทศยกเลิกนโยบายการเกณฑ์ทหาร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45D5B6F-7F9C-B359-2C8D-2F021172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96774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28237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550009"/>
            <a:ext cx="105030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1.6 ตัวแบบกระบวนการ (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Process Model) </a:t>
            </a:r>
            <a:endParaRPr lang="th-TH" sz="2800" b="1" i="0" u="none" strike="noStrike" baseline="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28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นโยบายมาจากผลลัพธ์ของกิจกรรมทางการเมือง หรือกระบวนการและพฤติกรรมทางการเมืองมีขั้นตอน ดังนี้  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การระบุถึงปัญหา  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การเรียกร้อง  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สร้างระเบียบวาระหรือจำแนกปัญหา 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การสร้างข้อเสนอหรือทางเลือกนโยบาย 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การให้อำนาจกับนโยบาย (การออก กฎหมาย) 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การลงมือปฏิบัติตามนโยบาย </a:t>
            </a: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การประเมินผล </a:t>
            </a: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ชุดกระบวนการไว้เป็นขั้นตอน ดังนี้ </a:t>
            </a:r>
            <a:endParaRPr lang="en-US" sz="4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7DC02-2A27-8CB3-E271-D3E1170C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039" y="3429000"/>
            <a:ext cx="9759921" cy="211586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85B169-88B6-7628-B240-8D8743D6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18370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4F477-FC09-A4B0-5D81-5CC70C642661}"/>
              </a:ext>
            </a:extLst>
          </p:cNvPr>
          <p:cNvSpPr txBox="1"/>
          <p:nvPr/>
        </p:nvSpPr>
        <p:spPr>
          <a:xfrm>
            <a:off x="469013" y="736262"/>
            <a:ext cx="1125397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	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นโยบายสาธารณะที่เกิดขึ้นจากตัวแบบกระบวนการมักเป็นนโยบายสาธารณะที่เกิดจากกระบวนการมีส่วนร่วมจากผู้มีส่วนได้ส่วนเสียในนโยบายสาธารณะ โดยเฉพาะอย่างยิ่งนโยบายสาธารณะระดับท้องถิ่นที่องค์กรปกครองส่วนถิ่นที่โดดเด่นดำเนินการจัดบริการสาธารณะเอง เช่น กรณีการจัดการขยะของภูเก็ต กรณีเมืองอัจฉริยะขอนแก่น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Khon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Khean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Smart City)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เป็นต้น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จะเห็นได้ว่า ตัวแบบกระบวนการนี้มีจุดเน้นของการศึกษาไปที่กระบวนการและพฤติกรรมทางการเมืองของ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ตัวแสดงทางการเมืองที่เกี่ยวข้องกับการกำหนดนโยบาย ตัวแบบนี้ถูกวิจารณ์ว่า มีจุดอ่อนอยู่หลายอย่างกล่าวคือการเน้น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และความสัมพันธ์ของแต่ละกระบวนการมากจนละเลยเนื้อหาสาระของตัวนโยบายซึ่งเป็นหัวใจสำคัญของ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การศึกษานโยบายสาธารณะที่จะก่อให้เกิดประโยชน์สนองตอบความจำเป็นต้องการของพลเมือง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371EA18-FF52-AD34-CB87-12A7785A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56993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44484" y="905301"/>
            <a:ext cx="105030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1.7 ตัวแบบส่วนที่เพิ่ม (</a:t>
            </a: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Incremental Model) </a:t>
            </a:r>
            <a:endParaRPr lang="th-TH" sz="3200" b="1" dirty="0">
              <a:solidFill>
                <a:srgbClr val="0070C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fontAlgn="base"/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นโยบายมีลักษณะการกระทำที่ต่อเนื่องมาจากอดีตโดยการสานต่อหรือยอมรับนโยบายเดิม หากแต่มีการปรับปรุงหรือเปลี่ยนแปลงเพียงบางส่วน ตัวแบบนี้ให้ความสนใจนโยบายหรือโครงการใหม่เพียงเล็กน้อย ลักษณะสำคัญของตัวแบบ เป็นลักษณะอนุรักษ์นิยม ยอมรับความชอบธรรมของนโยบายที่ดำเนินการมาก่อน มักจะปฏิเสธโครงการใหม่ที่อาจก่อให้เกิดการเปลี่ยนแปลงแต่เน้นสิ่งที่จะก่อให้เกิดความมั่นคงมากกว่า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AE8D133-8A5B-AC8E-E015-FCC2DC18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32343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646F4-0E98-17A0-9AD2-F326815E4994}"/>
              </a:ext>
            </a:extLst>
          </p:cNvPr>
          <p:cNvSpPr txBox="1"/>
          <p:nvPr/>
        </p:nvSpPr>
        <p:spPr>
          <a:xfrm>
            <a:off x="714375" y="751018"/>
            <a:ext cx="107632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1.8 ทฤษฎีทางเลือกสาธารณะ (</a:t>
            </a:r>
            <a:r>
              <a:rPr lang="en-US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Public Choice Model)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ฐานคติของทฤษฎีทางเลือกสาธารณะ คือ “นโยบายสาธารณะเป็นผลมาจากการเลือกทางเลือกที่ดีที่สุด ท่ามกลางทางเลือกหลายทางที่มีอยู่ผ่านการตัดสินใจของตัวแสดงทางการเมืองที่เกี่ยวข้อง” กล่าวคือ การเมืองมีความสัมพันธ์กับการกำหนดนโยบายสาธารณะ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Public Policy)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การเมืองมักให้ความสำคัญกับค่านิยม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Values: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ความชอบ/ไม่ชอบ, รัก/ไม่รัก ฯลฯ) และผลประโยชน์เป็นสำคัญ ส่วนการบริหารเป็นการขับเคลื่อนนโยบายสาธารณะที่เกิดจากค่านิยมทางการเมืองของตัวแสดงทางการเมืองนั้นไปสู่การปฏิบัติให้เกิดประสิทธิภาพและประสิทธิผลสูงสุด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E2565B3-77B6-4964-43C4-B967B41A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56759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5447B-6E7B-FBB3-B5CE-0AB184129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23" y="682267"/>
            <a:ext cx="10876628" cy="3956826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EFDE948-72BE-55E5-F6AE-A3DE8BF6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5933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646F4-0E98-17A0-9AD2-F326815E4994}"/>
              </a:ext>
            </a:extLst>
          </p:cNvPr>
          <p:cNvSpPr txBox="1"/>
          <p:nvPr/>
        </p:nvSpPr>
        <p:spPr>
          <a:xfrm>
            <a:off x="714375" y="751018"/>
            <a:ext cx="107632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การกำหนดนโยบายสาธารณะเน้นไปที่ความต้องการจำเป็น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Need)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ของผู้ได้รับผลกระทบจากนโยบาย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สาธารณะเป็นหลักสำคัญ ดังนั้นกระบวนการกำหนดนโยบายสาธารณะจึงต้องอาศัยการมีส่วนร่วมของตัวแสดงในนโยบายสาธารณะทุกภาคส่วนไม่ว่าจะเป็นภาครัฐ ภาคประชาชน ภาคประชาสังคม ภาคเอกชน ร่วมเป็นหุ้นส่วนในนโยบายสาธารณะ ยกตัวอย่าง หลักการพื้นฐานของนโยบายประชารัฐ โดยเน้นการสร้างความมีส่วนร่วมระหว่าง “ภาครัฐ - เอกชน -ประชาชน” ให้เข้ามาช่วยเดินหน้าพัฒนาปฏิรูปประเทศ (</a:t>
            </a:r>
            <a:r>
              <a:rPr lang="en-US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Kesanuch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et al., B.E.2560: 365-366) 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อย่างไรก็ตาม ผลการขับเคลื่อนนโยบายประชารัฐยังเกิดผลที่เป็นรูปธรรมอย่างชัดเจนมากนักซึ่งอาจมีเงื่อนไขหลายประการ ไม่ว่าจะเป็นเงื่อนไขความร่วมมือจากภาคส่วนที่เกี่ยวของตลอดจนการมีส่วนร่วมอย่างแท้จริง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CEBF21A-8D65-9AC4-C6CE-809F65CE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86930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AB5EC-6636-63AE-F469-AA99D711AFD4}"/>
              </a:ext>
            </a:extLst>
          </p:cNvPr>
          <p:cNvSpPr txBox="1"/>
          <p:nvPr/>
        </p:nvSpPr>
        <p:spPr>
          <a:xfrm>
            <a:off x="751962" y="878444"/>
            <a:ext cx="1084098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1.9 ทฤษฎีเกม (</a:t>
            </a:r>
            <a:r>
              <a:rPr lang="en-US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Game Theory)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ทฤษฎีเกมมีฐานคติที่ “พฤติกรรมการแข่งขันหรือต่อรองอำนาจและผลประโยชนในนโยบายสาธารณะ” ทฤษฎีเกมมีสมมุติฐานว่า หากคู่เจรจามีความรู้ ความสามารถหรือมีสารสนเทศเท่าเทียมจะส่งผลให้การเจรจามีข้อยุติในลักษณะที่คาดการณ์ได้ อย่างไรก็ตาม หากว่าคู่เจรจาฝ่ายใดฝ่ายหนึ่งมีสารสนเทศที่ดีกว่าและมีการเตรียม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การที่ดีกว่าย่อมประสบความสำเร็จและได้เปรียบอีกฝ่ายหนึ่ง การวิเคราะห์นโยบายสาธารณะตามแนวทางทฤษฎีเกมเป็นวิธีการวิเคราะห์พฤติกรรมของการแข่งขันซึ่งในทางรัฐศาสตร์นั้น ทฤษฎีเกมถูกหยิบอธิบายพฤติกรรม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การแข่งขันการเข้าสู่อำนาจอธิปไตยจากสองขั้วหรือมากกว่า หรือทางเศรษฐศาสตร์ ถูกนำไปใช้ศึกษาพฤติกรรม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กลยุทธ์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Strategic behavior) (Dye, 2007)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B909FD6-8C6F-E7D4-913E-318EF023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7612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B388D-66E1-2343-0BF3-834C469E9236}"/>
              </a:ext>
            </a:extLst>
          </p:cNvPr>
          <p:cNvSpPr txBox="1"/>
          <p:nvPr/>
        </p:nvSpPr>
        <p:spPr>
          <a:xfrm>
            <a:off x="704337" y="519349"/>
            <a:ext cx="107833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ทฤษฎีเกมเริ่มพัฒนาขึ้นหลังสงครามโลกครั้งที่สอง โดยนักเศรษฐศาสตร์ที่ศึกษาพฤติกรรมมนุษย์ในลักษณะกลไกหรือสูตรคำนวณโดย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John Von Neumann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ได้พัฒนาขึ้นเมื่อปี ค.ศ.1928 แต่ทฤษฎีเกมเพิ่งเป็นที่รู้จักแพร่หลายในปี ค.ศ.1944 เมื่อ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John von Neumann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Oskar Morgenstern (1980)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ร่วมกันเขียนตำราขึ้นมาเล่มหนึ่งชื่อว่า “ทฤษฎีเกมและพฤติกรรมทางเศรษฐกิจ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Theory of Games and Economic Behavior)” (Leonard, 2010: 10-39)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เงื่อนไขที่เป็นองค์ประกอบของทฤษฎีเกมมีดังนี้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991C9-FA9C-9C7B-25E5-D7E591BCA626}"/>
              </a:ext>
            </a:extLst>
          </p:cNvPr>
          <p:cNvSpPr txBox="1"/>
          <p:nvPr/>
        </p:nvSpPr>
        <p:spPr>
          <a:xfrm>
            <a:off x="710374" y="2707113"/>
            <a:ext cx="108886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1. ผู้เล่น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Players)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เกมแต่ละเกมต้องมีผู้เล่นหรือเรียกว่าคู่ต่อสู้ในเกมก็ได้ซึ่งอาจมีสองฝ่ายหรือมากกว่า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2. เป้าหมาย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Goals)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เป้าหมายของการเล่นแต่ละคนหรือฝ่ายอาจมีข้อแตกต่างกันหรือเหมือนกัน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ชนะอย่างเดียวหรือชนะทั้งสองฝ่ายซึ่งไม่มีฝ่ายใดที่ลงแข่งแล้วต้องการแพ้ แต่หากเล่นหลายเกมพร้อมกันอาจวางกลยุทธ์ให้แพ้อีกเกมกลับไปชนะอีกเกมก็ได้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3. ทรัพยากร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Resources)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สรรพสิ่งที่เป็นองคาพยพนำมาเพื่อใช้ในการเล่มเกม เช่น คน เงิน วัสดุ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อุปกรณ์ ทรัพย์สิน ความรู้ ความสามารถ ความเป็นอยู่หรือการอยู่รอด ตลอดจนศักยภาพอื่นที่จำเป็นในการดำเนินเกม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7738625-EB65-661E-CE78-B7ADD2FC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14370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0409E-5571-1968-477A-EC2E08F6E6EF}"/>
              </a:ext>
            </a:extLst>
          </p:cNvPr>
          <p:cNvSpPr txBox="1"/>
          <p:nvPr/>
        </p:nvSpPr>
        <p:spPr>
          <a:xfrm>
            <a:off x="781050" y="839727"/>
            <a:ext cx="106299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4. ยุทธวิธี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Strategy)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วิธีการดำเนินเกมหรือเส้นทางสู่ชนะในเกมซึ่งเป็นเรื่องของการวางแผนหรือวิธีการให้บรรลุผลสำเร็จตาม เป้าหมาย กล่าวคือ ยุทธวิธีในทฤษฎีเกมจึงมักจะเป็นแผนปฏิบัติการซึ่งผู้เล่นใช้วิจารณญาณในการกำหนดเป็นแนวทางว่าจะทำดำเนินการอะไรอย่างไรในสถานการณ์อย่างใดอย่างหนึ่ง</a:t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โดยส่วนใหญ่แต่ละฝ่ายมักจะกำหนดยุทธวิธีอย่างหลากหลาย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5. ผลตอบแทน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Payoff)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ประโยชน์ที่จะเกิดขึ้นภายหลังการดำเนินการของเกมสิ้นสุดหรือระหว่างการดำเนินการโดยอาจเป็นสิ่งที่เป็นรูปธรรมหรือนามธรรมทั้งทางตรงหรือทางอ้อมก็ได้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6. กติกาหรือกฎ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Rules)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ข้อกำหนดที่ถูกกำหนดไว้ในการดำเนินการเกมอาจเป็นปทัสถานทางสังคมหรือเป็นข้อตกลงกันเองระหว่างผู้เล่นด้วยกัน ทั้งนี้เพ</a:t>
            </a:r>
            <a:r>
              <a:rPr lang="th-TH" sz="28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ื่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อมิให้เกมออกนอกลู่นอกทางและกำหนดว่า สถานการณ์ที่แน่นอนขึ้นจะช่วยให้เกิดชัยชนะหรือความพ่ายแพ้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3AD4B59-47F8-71E8-E2AB-7E957F31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64655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21684" y="450228"/>
            <a:ext cx="10871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211D1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ทฤษฎีเกมจำแนกทิศทางออกเป็น 3 ลักษณะ (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Von Neumann &amp; Oskar Morgenstern. 1980) </a:t>
            </a:r>
            <a:r>
              <a:rPr lang="th-TH" sz="2800" b="0" i="0" u="none" strike="noStrike" baseline="0" dirty="0">
                <a:solidFill>
                  <a:srgbClr val="211D1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 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7B899-0775-BF06-F6D8-78090871BE5B}"/>
              </a:ext>
            </a:extLst>
          </p:cNvPr>
          <p:cNvSpPr txBox="1"/>
          <p:nvPr/>
        </p:nvSpPr>
        <p:spPr>
          <a:xfrm>
            <a:off x="790575" y="1012954"/>
            <a:ext cx="109442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	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เกมศูนย์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Zero Sum Game)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การเจรจาต่อรองระหว่างผู้ร่วมแข่งขันไม่บรรลุผลการเจรจาต่อ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รองใดๆเลย กล่าวคือ เกมศูนย์เป็นการเจรจาจะไม่ประสบผลสำเร็จ ทั้งนี้อาจเป็นเพราะการเจรจาต่อรองนั้นมีลักษณะที่มีอำนาจต่อรองที่ไม่เท่ากัน เกมศูนย์อาจมาจากเกมการเล่นไพ่โดยที่หากมีผู้ได้และมีผู้เสียจะทำให้การเจรจาจะไม่ประสบผลสำเร็จเนื่องจากผู้เสียจะไม่ยอมเจรจาด้วย ทั้งนี้คู่เจรจามักจะตั้งสมมติฐานว่าจะได้ผลประโยชน์จากการเจรจาร่วมกัน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เกมลบ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Negative Sum Game)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การเจรจาต่อรองที่ส่งผลกระทบให้คู่เจรจาเสียผลประโยชน์ การเจรจาดังกล่าวนั้นจะไม่มีวันไปสู่ข้อยุติเพราะว่าข้อยุติที่เกิดขึ้นนั้นจะส่งผลในแง่ลบต่อทุกกฝ่าย ดังนั้นทุกฝ่ายจึงพยายามหาทางเจรจาต่อกันไม่ให้นำไปสู่เกมลบ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เกมบวก (</a:t>
            </a:r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Positive Sum Game)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การเจรจาที่ทุกฝ่ายประสบความสำเร็จและได้ผลประโยชน์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อย่างเท่าเทียม การเจรจาที่ตั้งอยู่บนสมมติฐานว่าความสำเร็จต้องขึ้นอยู่กับข้อสรุปที่ทุกฝ่ายเป็นฝ่ายได้ (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Win – Win Position)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A3F0127-0390-568C-9F54-1F26647E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150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812261" y="792272"/>
            <a:ext cx="10567477" cy="4621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000"/>
              </a:spcAft>
            </a:pPr>
            <a:r>
              <a:rPr lang="th-TH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กลุ่มความหมายที่สอง</a:t>
            </a:r>
            <a:r>
              <a:rPr lang="en-US" sz="3200" b="1" dirty="0">
                <a:solidFill>
                  <a:srgbClr val="0070C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หมายถึง  แนวทางเลือกตัดสินใจของรัฐบาล ผู้ที่ให้นิยามในแนวนี้  เช่น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fontAlgn="base">
              <a:spcAft>
                <a:spcPts val="1800"/>
              </a:spcAft>
            </a:pP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ลิน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ตัน คอ</a:t>
            </a:r>
            <a:r>
              <a:rPr lang="th-TH" sz="3200" b="1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ล์ดเวลล์</a:t>
            </a:r>
            <a:r>
              <a:rPr lang="th-TH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(</a:t>
            </a:r>
            <a:r>
              <a:rPr lang="en-US" sz="3200" b="1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Lynton Caldwell. 1970:1)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กล่าวว่า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คือ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b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บรรดาการตัดสินใจอย่างสัมฤทธิ์ผลที่เกี่ยวข้องกับกิจกรรมต่าง ๆ ที่สังคมจะเข้าดำเนินการยินยอม</a:t>
            </a:r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 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อนุญาตหรือจะห้ามมิให้กระทำ</a:t>
            </a:r>
          </a:p>
          <a:p>
            <a:pPr fontAlgn="base">
              <a:spcAft>
                <a:spcPts val="1800"/>
              </a:spcAft>
            </a:pP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	</a:t>
            </a:r>
            <a:r>
              <a:rPr lang="th-TH" sz="3200" b="1" dirty="0" err="1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วิล</a:t>
            </a:r>
            <a:r>
              <a:rPr lang="th-TH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เลียม กรีนวูด (</a:t>
            </a: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William Greenwood. 1965:2)  </a:t>
            </a: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กล่าวว่า  นโยบายสาธารณะ  คือ  </a:t>
            </a:r>
            <a:b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การตัดสินใจขั้นต้นเพื่อที่จะกำหนดแนวทางกว้าง ๆ เป็นการทั่วไป  เพื่อนำเอาไปเป็นแนวทางให้การปฏิบัติงานต่างๆ เป็นไปอย่างถูกต้องและบรรลุวัตถุประสงค์ที่กำหนดไว้</a:t>
            </a:r>
          </a:p>
          <a:p>
            <a:pPr fontAlgn="base">
              <a:spcAft>
                <a:spcPts val="1800"/>
              </a:spcAft>
            </a:pP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224C76-D534-8DC7-CF4D-29075C50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31974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8B5EAA-6D88-B91F-19C9-C5C94542A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102" y="995513"/>
            <a:ext cx="10931795" cy="3994877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81676B0-5424-8385-93B9-B653308F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11844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C8997-5CE2-D529-DDDC-B6F0DC9FBD50}"/>
              </a:ext>
            </a:extLst>
          </p:cNvPr>
          <p:cNvSpPr txBox="1"/>
          <p:nvPr/>
        </p:nvSpPr>
        <p:spPr>
          <a:xfrm>
            <a:off x="730831" y="632538"/>
            <a:ext cx="1073033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ทฤษฎีเกมสะท้อนพฤติกรรมการเมืองมากกว่า การกำหนดนโยบายสาธารณะตัวอย่างเช่นการเมืองไทยช่วงใกล้เลือกตั้ง (24 มีนาคม 2562) เรียกได้ว่าสงครามแย่งชิงมวลชนระหว่างขั้นอำนาจฝ่ายสนับสนุนรัฐบาลรักษาการ ฝ่ายพรรคเพื่อไทย ฝ่ายพรรคประชาธิปัตย์ นอกจากนั้นยังมีกระแสคนรุ่นใหม่คือ พรรคอนาคตใหม่ เป็นต้น ภาพสะท้อนของการเล่มเกมที่ปรากฏ เช่น การลดความน่าเชื่อถือคู่ต่อสู่ การสร้างวาทะกรรมเชิงอุดมคติ การใช้อำนาจรัฐเข้าไปสกัดฝ่ายตรงข้ามและสนับสนุนฝ่ายตนเอง</a:t>
            </a:r>
          </a:p>
          <a:p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จุดเด่น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ของทฤษฎีเกมนิยมใช้ในการตัดสินใจในสถานการณ์เกี่ยวกับสงคราม สันติภาพ การใช้อาวุธนิวเคลียร์ตลอดจนความสัมพันธ์ระหว่างประเทศ การต่อรองแสวงหาแนวร่วมในรัฐสภา ทฤษฎีเกมมักจะใช้การวิเคราะห์พฤติกรรมทางการเมืองมากกว่าเป็นเครื่องมือในการกำหนดนโยบายสาธารณะที่ก่อให้เกิดประโยชน์ต่อประชาชนของรัฐทฤษฎีเกมไม่เหมาะสมสำหรับเหตุการณ์ความขัดแย้งที่รุนแรง หรือใช้เป็นเครื่องมือเพื่อกำหนดนโยบายของรัฐบาล ทั้งนี้แนวทางของทฤษฎีเกมให้ความสำคัญของตัวแสดงทางการการเมืองที่อยู่ในอำนาจทางการเมืองมากกว่าการให้ความสำคัญกับความต้องการความจำเป็นของพลเมือง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DFC61A3-798A-D814-C776-9D79D209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78754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45543" y="745503"/>
            <a:ext cx="108712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โดยสรุป การนำตัวแบบการศึกษานโยบายสาธารณะดังกล่าวมากำหนดเพื่อศึกษานโยบายใด</a:t>
            </a:r>
          </a:p>
          <a:p>
            <a:pPr fontAlgn="base"/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นโยบายหนึ่ง มีหลักการพิจารณา ดังนี้ </a:t>
            </a:r>
          </a:p>
          <a:p>
            <a:pPr fontAlgn="base"/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นโยบายสาธารณะนั้นเกิดขึ้นเพราะอิทธิพลที่โดดเด่นของตัวแสดงใดในนโยบายสาธารณะ เช่น เกิดเพราะความเห็นหรืออิทธิพลของชนชั้นนำก็อธิบายได้ตามทฤษฎีชั้นนำหรือ เป็นไปตามกระบวนการทางการเมืองแบบประชาธิปไตย อธิบายได้ตามทฤษฎีระบบ หรือ เป็นไป</a:t>
            </a:r>
          </a:p>
          <a:p>
            <a:pPr fontAlgn="base"/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เพราะอิทธิพลของกลุ่มผลประโยชน์ทางการเมือง อธิบายได้ตามทฤษฎีกลุ่ม เป็นต้น </a:t>
            </a:r>
          </a:p>
          <a:p>
            <a:pPr fontAlgn="base"/>
            <a:r>
              <a:rPr lang="th-TH" sz="32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แต่อย่างไรก็ตาม นโยบายสาธารณะหนึ่งเกิดขึ้นเพราะอิทธิพลของตัวแปรหลายตัวแปร</a:t>
            </a:r>
          </a:p>
          <a:p>
            <a:pPr fontAlgn="base"/>
            <a:r>
              <a:rPr lang="th-TH" sz="32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การพิจารณาวิเคราะห์พึงพิจารณาว่า ตัวแปรใด หรืออิทธิพลของตัวแสดงใดโดดเด่นที่สุด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BD1870C-355B-F7E2-9189-1BE48263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57027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63299" y="305337"/>
            <a:ext cx="1082965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มิติขอบเขตของนโยบาย (</a:t>
            </a:r>
            <a:r>
              <a:rPr lang="en-US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area) </a:t>
            </a:r>
            <a:endParaRPr lang="th-TH" sz="3200" b="1" i="0" u="none" strike="noStrike" baseline="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เป็นการวางกรอบแนวคิดที่มุ่งศึกษาถึงประเด็นย่อย ซึ่งอยู่ในขอบเขตของนโยบาย โดยเน้นถึงสาเหตุและผลกระทบที่จะเกิดขึ้นจากการนำนโยบายไปสู่ การปฏิบัติ ขอบข่ายการศึกษาจึงขึ้นอยู่กับความพึงพอใจและความต้องการของผู้ศึกษา นักวิชาการแต่ละ คนมีแนวคิดที่แตกต่างกันไป โดยการแบ่งขอบเขตด้วยการจำแนกประเภทของนโยบายสาธารณะ ดังนี้ </a:t>
            </a:r>
            <a:endParaRPr lang="en-US" sz="4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C3B5A-1713-677D-B0B9-8FFB347A53B1}"/>
              </a:ext>
            </a:extLst>
          </p:cNvPr>
          <p:cNvSpPr txBox="1"/>
          <p:nvPr/>
        </p:nvSpPr>
        <p:spPr>
          <a:xfrm>
            <a:off x="763299" y="2675217"/>
            <a:ext cx="1109598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2.1 ลักษณะของเนื้อหาและวัตถุประสงค์ เช่น </a:t>
            </a:r>
            <a:r>
              <a:rPr lang="en-US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Theodore </a:t>
            </a:r>
            <a:r>
              <a:rPr lang="en-US" sz="27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Lowi</a:t>
            </a:r>
            <a:r>
              <a:rPr lang="en-US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 (1968, pp. 667-715) </a:t>
            </a:r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จำแนกเป็น 3 ประเภท ได้แก่ </a:t>
            </a:r>
          </a:p>
          <a:p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 	(1) นโยบายเกี่ยวกับการจัดระเบียบกฎเกณฑ์ เพื่อต้องการจัดระเบียบของสังคมให้อยู่ในสภาพที่เรียบร้อย ปกติสุข เช่น กฎ ข้อบังคับ คำสั่งต่างๆ </a:t>
            </a:r>
          </a:p>
          <a:p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 	(2) นโยบายเกี่ยวกับการกระจายทรัพยากร เพื่อจัดรายละเอียดเกี่ยวกับการกระจายทรัพยากรของรัฐ เช่น เศรษฐกิจ การเมือง สังคม โดยรัฐต้องกระจายให้แก่พลเมืองอย่างทั่วถึงและเป็นธรรม </a:t>
            </a:r>
          </a:p>
          <a:p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		(3) นโยบายเกี่ยวกับการจัดสรรทรัพยากรเสียใหม่เพื่อที่จะดำเนินการจัดสรรปันส่วนทรัพยากรใหม่</a:t>
            </a:r>
          </a:p>
          <a:p>
            <a:r>
              <a:rPr lang="th-TH" sz="27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อีกครั้งหนึ่ง เพื่อให้เกิดความเป็นธรรมทางสังคม และความสงบสุขของสังคม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5FB3AF9-1B93-F58F-6F2A-B8A2BE64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91414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14873" y="617401"/>
            <a:ext cx="110808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 ลักษณะของผลกระทบ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Davis Easton (1979, p.129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พิจารณาว่านโยบายแต่ละประเภท ส่งผลบังคับใช้ไปยังหมู่ประชาชนอย่างไร ได้แก่ </a:t>
            </a: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นโยบายที่บังคับต่อบุคคลหรือกลุ่มบุคคลโดยเฉพาะ </a:t>
            </a: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 นโยบายที่บังคับกับสมาชิกของสังคมทั้งหมด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Ira Sharkansky (1971, p.62)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แบ่งเป็น 6 ประเภท ได้แก่ การศึกษา สวัสดิภาพสาธารณะ สาธารณสุข ทรัพยากรธรรมชาติ</a:t>
            </a:r>
          </a:p>
          <a:p>
            <a:pPr fontAlgn="base"/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และความปลอดภัยสาธารณะ เป็นต้น</a:t>
            </a:r>
          </a:p>
          <a:p>
            <a:pPr fontAlgn="base"/>
            <a:r>
              <a:rPr lang="th-TH" sz="28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2.3 ลักษณะของกระบวนการ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Ira Sharkansky (1971, pp. 65-70)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แบ่งออก 3 ประเภท ได้แก่ ขั้นนโยบายสาธารณะ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Public policy)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ขั้นผลผลิตของนโยบาย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outputs)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ขั้นผลกระทบ ของนโยบาย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impacts) </a:t>
            </a:r>
            <a:endParaRPr lang="th-TH" sz="28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Dror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Yehezkel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(1968, p. 14)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แบ่งได้ดังนี้ ขั้นกาหนดนโยบายต้นแบบ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Meta policy making stage)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ขั้นการกาหนดนโยบาย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making stage)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และขั้นภายหลังการกาหนด นโยบาย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Post policy making stage)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BDB043F-3D8A-3E3D-B893-FE4A1E3A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16836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566368" y="550194"/>
            <a:ext cx="1105926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2.4 ลักษณะของกิจกรรมหรือภารกิจสำคัญของรัฐบาล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Thomas R. Dye (1984)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โดยแบ่ง ตามภารกิจของสหรัฐอเมริกาไว้ 12 ประเภท ได้แก่ </a:t>
            </a:r>
          </a:p>
          <a:p>
            <a:pPr fontAlgn="base"/>
            <a:r>
              <a:rPr lang="th-TH" sz="32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นโยบายป้องกันประเทศ นโยบายต่างประเทศ นโยบายการศึกษา นโยบายสวัสดิการ นโยบายการรักษาความสงบภายใน นโยบายทางหลวง นโยบายภาษีอากร นโยบายเคหะสงเคราะห์ นโยบายประกันสังคม นโยบายสาธารณะสุข นโยบายพัฒนาชุมชน/ตัวเมือง และ นโยบายทางเศรษฐกิจ</a:t>
            </a:r>
            <a:endParaRPr lang="en-US" sz="44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DC310CD-799E-9661-B951-E1C543C1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86726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21766" y="514683"/>
            <a:ext cx="1087118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h-TH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3. มิติกระบวนการของนโยบาย (</a:t>
            </a:r>
            <a:r>
              <a:rPr lang="en-US" sz="3200" b="1" i="0" u="none" strike="noStrike" baseline="0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process) </a:t>
            </a:r>
            <a:endParaRPr lang="th-TH" sz="3200" b="1" i="0" u="none" strike="noStrike" baseline="0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เป็นการศึกษาขั้นตอนหรือกระบวนการของนโยบาย มีจุดมุ่งหมายที่จะทราบพฤติกรรมที่รัฐบาลหรือผู้ที่มีส่วนเกี่ยวข้องที่แสดงออกในกระบวนการของนโยบาย อาจเรียกว่า “วงจรชีวิตของนโยบาย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Life Cycle)”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“กระบวนการนโยบาย” หรือ “ขั้นตอนของนโยบาย” เช่น </a:t>
            </a: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จำแนกเป็น 3 ขั้นตอน (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Dror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Yehezkel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 1968, p. 14)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 ขั้นกำหนดนโยบาย ต้นแบบ ขั้นการกำหนดนโยบาย และขั้นภายหลังการกำหนดนโยบาย </a:t>
            </a: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จำแนกเป็น 4 ขั้นตอน คือ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Lindblom Charles E, 1980)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การค้นหาปัญหาที่เกิดขึ้น การบ่งชี้เป้าหมายของนโยบาย การรวบรวม ทางเลือก และการกำหนดนโยบาย</a:t>
            </a: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จำแนกเป็น 5 ขั้นตอน (</a:t>
            </a:r>
            <a:r>
              <a:rPr lang="en-US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Thomas R. Dye, 1984) 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ขั้นการก่อตัวของนโยบายสาธารณะ ขั้นการกำหนดนโยบายสาธารณะ ขั้นการนำเอานโยบายสาธารณะไปปฏิบัติ ขั้นการประเมินผลนโยบายสาธารณะ </a:t>
            </a: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และขั้นการต่อเนื่อง การทดแทน หรือการยุตินโยบายสาธารณะ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4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353C8FA-0590-E1B5-EA49-1E59BDD6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19129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627907" y="305337"/>
            <a:ext cx="109361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จำแนกออกเป็น 6 ขั้นตอน (</a:t>
            </a:r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William N. Dunn, 1994) 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ได้แก่ การกำหนดปัญหา </a:t>
            </a:r>
            <a:r>
              <a:rPr lang="th-TH" sz="2800" dirty="0" err="1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</a:t>
            </a:r>
            <a:r>
              <a:rPr lang="th-TH" sz="2800" dirty="0" err="1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ทำ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นายทางเลือก การชั่งน้ำหนักหรือการวิเคราะห์ทางเลือกแต่ละทางเลือก การเลือกทางเลือกที่จะกำหนดเป็นนโยบาย การนำนโยบายไปปฏิบัติ การประเมินผลนโยบาย และการปรับเปลี่ยนนโยบาย </a:t>
            </a:r>
          </a:p>
          <a:p>
            <a:pPr fontAlgn="base"/>
            <a:r>
              <a:rPr lang="th-TH" sz="2800" dirty="0">
                <a:solidFill>
                  <a:srgbClr val="333333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อย่างไรก็ดีตาม กระบวนการนโยบายสาธารณะควรแบ่งเป็น 5 ขั้นตอน ดังนี้ การก่อตัวนโยบาย การกำหนดนโยบาย การตัดสินนโยบาย การนำนโยบายไปปฏิบัติ การประเมินผลนโยบาย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45C332-3BCB-DCD2-208D-1BED61CC0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761"/>
          <a:stretch/>
        </p:blipFill>
        <p:spPr>
          <a:xfrm>
            <a:off x="1970521" y="2624641"/>
            <a:ext cx="8250830" cy="3490362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18B95C9-DCDA-9D25-8D77-558A0171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68266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702440" y="834280"/>
            <a:ext cx="109628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32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3.1 การก่อตัวนโยบาย (</a:t>
            </a:r>
            <a:r>
              <a:rPr lang="en-US" sz="32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formation) </a:t>
            </a:r>
            <a:endParaRPr lang="th-TH" sz="3200" b="1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32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เป็นขั้นตอนการระบุปัญหาให้ชัดเจนเพื่อเป็นฐาน กำหนดวัตถุประสงค์เพื่อแก้ปัญหาสาธารณะ ได้แก่ การวิเคราะห์ลักษณะปัญหาสาธารณะสาเหตุ ผลกระทบต่อสังคม ประเด็นสาธารณะ (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Public issue)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ภายหลังจากการทราบลักษณะปัญหานโยบาย ชัดเจนแล้ว ดำเนินการกำหนดวัตถุประสงค์เพื่อแก้ไขปัญหาโดยทำให้ทราบถึงลำดับความสำคัญของนโยบายที่จะต้องทาและการเลือกใช้นโยบายให้สอดคล้องกับวัตถุประสงค์ที่ต้องการ </a:t>
            </a:r>
            <a:endParaRPr lang="en-US" sz="44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AD4C0CE-F7A9-B9C0-EF8F-A6A6A42F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82421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3A23B-8240-D588-D264-D0884F32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r>
              <a:rPr lang="en-US" sz="1600" b="1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2AB64-2370-FD35-6C7F-84D5C6E4F911}"/>
              </a:ext>
            </a:extLst>
          </p:cNvPr>
          <p:cNvSpPr txBox="1"/>
          <p:nvPr/>
        </p:nvSpPr>
        <p:spPr>
          <a:xfrm>
            <a:off x="463668" y="305337"/>
            <a:ext cx="1136638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dirty="0">
                <a:solidFill>
                  <a:srgbClr val="333333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8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3.2 การกำหนดนโยบาย (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formulation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endParaRPr lang="th-TH" sz="2800" b="0" i="0" u="none" strike="noStrike" baseline="0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fontAlgn="base"/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การกำหนดนโยบายถือได้ว่าเป็นจุดเริ่มต้นที่จะ ก่อให้เกิดพฤติกรรมการเมือง และการบริหารอื่นๆ ตามมา ผู้มีบทบาทในการกำหนดนโยบายสาธารณะ มีหลายฝ่าย เช่น ฝ่ายบริหาร ฝ่ายนิติบัญญัติ ฝ่ายตุลาการ องค์กรอิสระ ฯลฯ เรียกว่า ตัวแสดงในกระบวนนโยบายสาธารณะ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Actors)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ตัวแสดงในภาครัฐ ตัวแสดงในภาคสังคม</a:t>
            </a:r>
          </a:p>
          <a:p>
            <a:pPr fontAlgn="base"/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ตัวแสดงในระบบระหว่างประเทศ เหล่านี้จะนำไปอธิบายตัวแบบการวิเคราะห์นโยบายสาธารณะ (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Model)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ดังหัวข้อที่ 1 (มิติทฤษฎี หรือตัวแบบของนโยบาย;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Policy theory or model) </a:t>
            </a:r>
            <a:r>
              <a:rPr lang="th-TH" sz="2800" b="0" i="0" u="none" strike="noStrike" baseline="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อย่างไรก็ดีโดยส่วนใหญ่การศึกษาการกำหนดนโยบาย มักศึกษาในขั้นตอนหรือกระบวนการที่มาของนโยบายดังนี้ 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50F9A-21F8-EFF9-770A-9C76812AC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0698" y="3429000"/>
            <a:ext cx="9392322" cy="2691645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3D94709-1392-4638-D980-3F48CCFC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4873" y="6187538"/>
            <a:ext cx="3256673" cy="365125"/>
          </a:xfrm>
        </p:spPr>
        <p:txBody>
          <a:bodyPr/>
          <a:lstStyle/>
          <a:p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บรรยายโดย ผศ.(พิเศษ) ดร. ส</a:t>
            </a:r>
            <a:r>
              <a:rPr lang="th-TH" dirty="0" err="1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</a:t>
            </a:r>
            <a:r>
              <a:rPr lang="th-TH" dirty="0">
                <a:solidFill>
                  <a:schemeClr val="accent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ชินี ศิริวัฒนา</a:t>
            </a:r>
            <a:endParaRPr lang="en-US" dirty="0">
              <a:solidFill>
                <a:schemeClr val="accent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551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T">
      <a:dk1>
        <a:sysClr val="windowText" lastClr="000000"/>
      </a:dk1>
      <a:lt1>
        <a:sysClr val="window" lastClr="FFFFFF"/>
      </a:lt1>
      <a:dk2>
        <a:srgbClr val="FFCD6B"/>
      </a:dk2>
      <a:lt2>
        <a:srgbClr val="BE005A"/>
      </a:lt2>
      <a:accent1>
        <a:srgbClr val="3B2CAC"/>
      </a:accent1>
      <a:accent2>
        <a:srgbClr val="0062FF"/>
      </a:accent2>
      <a:accent3>
        <a:srgbClr val="007A00"/>
      </a:accent3>
      <a:accent4>
        <a:srgbClr val="DE6600"/>
      </a:accent4>
      <a:accent5>
        <a:srgbClr val="AC0037"/>
      </a:accent5>
      <a:accent6>
        <a:srgbClr val="FFFF00"/>
      </a:accent6>
      <a:hlink>
        <a:srgbClr val="FFFFFF"/>
      </a:hlink>
      <a:folHlink>
        <a:srgbClr val="FFFFFF"/>
      </a:folHlink>
    </a:clrScheme>
    <a:fontScheme name="Custom 2">
      <a:majorFont>
        <a:latin typeface="Avenir Next LT Pro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bg2">
                <a:alpha val="85000"/>
              </a:schemeClr>
            </a:gs>
            <a:gs pos="100000">
              <a:schemeClr val="accent1">
                <a:alpha val="85000"/>
              </a:schemeClr>
            </a:gs>
          </a:gsLst>
          <a:lin ang="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LT_Template_ModernBoldSophisticated_MO -v5" id="{DF46818F-9661-49C4-BAE8-F3223317B502}" vid="{463BCE77-CCA7-43EE-ABCB-1B1D536A66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4F116F39741C64DBC0F48755A06E350" ma:contentTypeVersion="12" ma:contentTypeDescription="สร้างเอกสารใหม่" ma:contentTypeScope="" ma:versionID="1c1a8af07fbc6ac2138bb8515ce45fca">
  <xsd:schema xmlns:xsd="http://www.w3.org/2001/XMLSchema" xmlns:xs="http://www.w3.org/2001/XMLSchema" xmlns:p="http://schemas.microsoft.com/office/2006/metadata/properties" xmlns:ns3="86401950-fd0f-4fec-b057-3cf9724a7387" xmlns:ns4="03505a85-a1e2-411e-9bdd-572fd72b7d79" targetNamespace="http://schemas.microsoft.com/office/2006/metadata/properties" ma:root="true" ma:fieldsID="11d12a915b6eea8e9c2ac8ae63cea171" ns3:_="" ns4:_="">
    <xsd:import namespace="86401950-fd0f-4fec-b057-3cf9724a7387"/>
    <xsd:import namespace="03505a85-a1e2-411e-9bdd-572fd72b7d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1950-fd0f-4fec-b057-3cf9724a7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05a85-a1e2-411e-9bdd-572fd72b7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การแชร์แฮชคำแนะนำ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401950-fd0f-4fec-b057-3cf9724a7387" xsi:nil="true"/>
  </documentManagement>
</p:properties>
</file>

<file path=customXml/itemProps1.xml><?xml version="1.0" encoding="utf-8"?>
<ds:datastoreItem xmlns:ds="http://schemas.openxmlformats.org/officeDocument/2006/customXml" ds:itemID="{F3366145-FC93-4872-98DF-62AB40A3A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01950-fd0f-4fec-b057-3cf9724a7387"/>
    <ds:schemaRef ds:uri="03505a85-a1e2-411e-9bdd-572fd72b7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7F9CC6-F7CA-41EA-81DA-97EFF19429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42AFFF-C96F-4C05-9045-3240A5329ECA}">
  <ds:schemaRefs>
    <ds:schemaRef ds:uri="03505a85-a1e2-411e-9bdd-572fd72b7d79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401950-fd0f-4fec-b057-3cf9724a738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bold sophisticated presentation</Template>
  <TotalTime>1064</TotalTime>
  <Words>16136</Words>
  <Application>Microsoft Office PowerPoint</Application>
  <PresentationFormat>Widescreen</PresentationFormat>
  <Paragraphs>747</Paragraphs>
  <Slides>144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55" baseType="lpstr">
      <vt:lpstr>Wingdings</vt:lpstr>
      <vt:lpstr>EucrosiaUPC</vt:lpstr>
      <vt:lpstr>Georgia</vt:lpstr>
      <vt:lpstr>Avenir Next LT Pro</vt:lpstr>
      <vt:lpstr>Angsana New</vt:lpstr>
      <vt:lpstr>Arial</vt:lpstr>
      <vt:lpstr>Calibri</vt:lpstr>
      <vt:lpstr>Speak Pro</vt:lpstr>
      <vt:lpstr>THSarabunPSK</vt:lpstr>
      <vt:lpstr>TH SarabunPSK</vt:lpstr>
      <vt:lpstr>Office Theme</vt:lpstr>
      <vt:lpstr>DAD 5305  รายวิชา การวิเคราะห์นโยบายสาธารณะ (Public Policy Analysis) ประจำภาคเรียนที่ 1/2567</vt:lpstr>
      <vt:lpstr>ผู้ช่วยศาสตราจารย์ (พิเศษ) ดร. สโรชินี ศิริวัฒนา</vt:lpstr>
      <vt:lpstr>หัวข้อบรรยาย</vt:lpstr>
      <vt:lpstr>1. ความหมายของนโยบายสาธารณะ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ความสำคัญของนโยบายสาธารณะ</vt:lpstr>
      <vt:lpstr>PowerPoint Presentation</vt:lpstr>
      <vt:lpstr>PowerPoint Presentation</vt:lpstr>
      <vt:lpstr>PowerPoint Presentation</vt:lpstr>
      <vt:lpstr>PowerPoint Presentation</vt:lpstr>
      <vt:lpstr>3. องค์ประกอบนโยบายสาธารณะ</vt:lpstr>
      <vt:lpstr>PowerPoint Presentation</vt:lpstr>
      <vt:lpstr>PowerPoint Presentation</vt:lpstr>
      <vt:lpstr>PowerPoint Presentation</vt:lpstr>
      <vt:lpstr>PowerPoint Presentation</vt:lpstr>
      <vt:lpstr>4. ลักษณะและประเภทนโยบายสาธารณะ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ตัวแสดงในกระบวนการนโยบายสาธารณะ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ทำไมต้องศึกษานโยบายสาธารณะ</vt:lpstr>
      <vt:lpstr>PowerPoint Presentation</vt:lpstr>
      <vt:lpstr>PowerPoint Presentation</vt:lpstr>
      <vt:lpstr>PowerPoint Presentation</vt:lpstr>
      <vt:lpstr>PowerPoint Presentation</vt:lpstr>
      <vt:lpstr>8. ปัญหาและอุปสรรคของการศึกษานโยบายสาธารณะ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แนวทางการศึกษานโยบายสาธารณะ</vt:lpstr>
      <vt:lpstr>PowerPoint Presentation</vt:lpstr>
      <vt:lpstr>PowerPoint Presentation</vt:lpstr>
      <vt:lpstr>PowerPoint Presentation</vt:lpstr>
      <vt:lpstr>PowerPoint Presentation</vt:lpstr>
      <vt:lpstr>Q&amp;A</vt:lpstr>
      <vt:lpstr>DAD 5305  รายวิชา การวิเคราะห์นโยบายสาธารณะ (Public Policy Analysis)</vt:lpstr>
      <vt:lpstr>หัวข้อบรรยาย</vt:lpstr>
      <vt:lpstr>1. แนวคิดการศึกษานโยบายสาธารณะ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กระบวนการนโยบายสาธารณะ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การกำหนดนโยบายสาธารณะ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จบการบรรยาย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 5305  รายวิชา การวิเคราะห์นโยบายสาธารณะ (Public Policy Analysis)</dc:title>
  <dc:creator>Theerapol Pongbua</dc:creator>
  <cp:lastModifiedBy>Theerapol Pongbua</cp:lastModifiedBy>
  <cp:revision>59</cp:revision>
  <dcterms:created xsi:type="dcterms:W3CDTF">2023-08-14T09:21:40Z</dcterms:created>
  <dcterms:modified xsi:type="dcterms:W3CDTF">2024-08-30T06:08:07Z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0x01010094F116F39741C64DBC0F48755A06E350</vt:lpwstr>
  </property>
</Properties>
</file>