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7" r:id="rId10"/>
    <p:sldId id="263" r:id="rId11"/>
    <p:sldId id="269" r:id="rId12"/>
    <p:sldId id="270" r:id="rId13"/>
    <p:sldId id="272" r:id="rId14"/>
    <p:sldId id="274" r:id="rId15"/>
    <p:sldId id="273" r:id="rId16"/>
    <p:sldId id="275" r:id="rId17"/>
    <p:sldId id="276" r:id="rId18"/>
    <p:sldId id="271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14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5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AD8318-323B-C548-976C-98BF62B59F82}" type="doc">
      <dgm:prSet loTypeId="urn:microsoft.com/office/officeart/2005/8/layout/cycle5" loCatId="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5263C65-5FBC-8B48-B88B-26975A087B57}">
      <dgm:prSet custT="1"/>
      <dgm:spPr/>
      <dgm:t>
        <a:bodyPr/>
        <a:lstStyle/>
        <a:p>
          <a:pPr rtl="0"/>
          <a:r>
            <a:rPr lang="en-US" sz="2800" b="0" i="0" baseline="0" dirty="0" smtClean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rPr>
            <a:t>Be timely</a:t>
          </a:r>
          <a:endParaRPr lang="en-US" sz="2800" dirty="0">
            <a:solidFill>
              <a:schemeClr val="tx2">
                <a:lumMod val="75000"/>
              </a:schemeClr>
            </a:solidFill>
            <a:latin typeface="Angsana New"/>
            <a:cs typeface="Angsana New"/>
          </a:endParaRPr>
        </a:p>
      </dgm:t>
    </dgm:pt>
    <dgm:pt modelId="{E80C9E6F-2751-FE41-A945-25ABE1E7D9CD}" type="parTrans" cxnId="{46C2B0FF-A2F3-6542-ACA3-3EA9562F21CB}">
      <dgm:prSet/>
      <dgm:spPr/>
      <dgm:t>
        <a:bodyPr/>
        <a:lstStyle/>
        <a:p>
          <a:endParaRPr lang="en-US"/>
        </a:p>
      </dgm:t>
    </dgm:pt>
    <dgm:pt modelId="{C83988D8-ED99-A940-B9A4-CCB4C3868A81}" type="sibTrans" cxnId="{46C2B0FF-A2F3-6542-ACA3-3EA9562F21CB}">
      <dgm:prSet/>
      <dgm:spPr/>
      <dgm:t>
        <a:bodyPr/>
        <a:lstStyle/>
        <a:p>
          <a:endParaRPr lang="en-US"/>
        </a:p>
      </dgm:t>
    </dgm:pt>
    <dgm:pt modelId="{8C8A0DD7-FD14-1245-B27F-8C702CD811CE}">
      <dgm:prSet custT="1"/>
      <dgm:spPr/>
      <dgm:t>
        <a:bodyPr/>
        <a:lstStyle/>
        <a:p>
          <a:pPr rtl="0"/>
          <a:r>
            <a:rPr lang="es-ES_tradnl" sz="2800" b="0" i="0" baseline="0" dirty="0" smtClean="0">
              <a:solidFill>
                <a:srgbClr val="1D2C64"/>
              </a:solidFill>
              <a:latin typeface="Angsana New"/>
              <a:cs typeface="Angsana New"/>
            </a:rPr>
            <a:t>Be factual</a:t>
          </a:r>
          <a:endParaRPr lang="es-ES_tradnl" sz="2800" dirty="0">
            <a:solidFill>
              <a:srgbClr val="1D2C64"/>
            </a:solidFill>
            <a:latin typeface="Angsana New"/>
            <a:cs typeface="Angsana New"/>
          </a:endParaRPr>
        </a:p>
      </dgm:t>
    </dgm:pt>
    <dgm:pt modelId="{F692E8C9-63A4-7549-99C6-7CAF20A03378}" type="parTrans" cxnId="{C3536A93-F3BC-224B-B4C0-B934AF7FC701}">
      <dgm:prSet/>
      <dgm:spPr/>
      <dgm:t>
        <a:bodyPr/>
        <a:lstStyle/>
        <a:p>
          <a:endParaRPr lang="en-US"/>
        </a:p>
      </dgm:t>
    </dgm:pt>
    <dgm:pt modelId="{9BE30FD3-9249-4646-9DFF-F8B4C03EAAEC}" type="sibTrans" cxnId="{C3536A93-F3BC-224B-B4C0-B934AF7FC701}">
      <dgm:prSet/>
      <dgm:spPr/>
      <dgm:t>
        <a:bodyPr/>
        <a:lstStyle/>
        <a:p>
          <a:endParaRPr lang="en-US"/>
        </a:p>
      </dgm:t>
    </dgm:pt>
    <dgm:pt modelId="{96D29770-93BF-6C4D-92CD-27FC4FC1F6E9}">
      <dgm:prSet custT="1"/>
      <dgm:spPr/>
      <dgm:t>
        <a:bodyPr/>
        <a:lstStyle/>
        <a:p>
          <a:pPr rtl="0"/>
          <a:r>
            <a:rPr lang="is-IS" sz="2800" b="0" i="0" baseline="0" dirty="0" smtClean="0">
              <a:solidFill>
                <a:srgbClr val="1D2C64"/>
              </a:solidFill>
              <a:latin typeface="Angsana New"/>
              <a:cs typeface="Angsana New"/>
            </a:rPr>
            <a:t>Be purposeful</a:t>
          </a:r>
          <a:endParaRPr lang="is-IS" sz="2800" dirty="0">
            <a:solidFill>
              <a:srgbClr val="1D2C64"/>
            </a:solidFill>
            <a:latin typeface="Angsana New"/>
            <a:cs typeface="Angsana New"/>
          </a:endParaRPr>
        </a:p>
      </dgm:t>
    </dgm:pt>
    <dgm:pt modelId="{B869BBFC-D016-FE49-A869-F5C26EE35D8C}" type="parTrans" cxnId="{FCD8B583-122A-5B49-8FA5-6BECB86E072E}">
      <dgm:prSet/>
      <dgm:spPr/>
      <dgm:t>
        <a:bodyPr/>
        <a:lstStyle/>
        <a:p>
          <a:endParaRPr lang="en-US"/>
        </a:p>
      </dgm:t>
    </dgm:pt>
    <dgm:pt modelId="{5A79E413-C612-104F-9046-2482A28618AC}" type="sibTrans" cxnId="{FCD8B583-122A-5B49-8FA5-6BECB86E072E}">
      <dgm:prSet/>
      <dgm:spPr/>
      <dgm:t>
        <a:bodyPr/>
        <a:lstStyle/>
        <a:p>
          <a:endParaRPr lang="en-US"/>
        </a:p>
      </dgm:t>
    </dgm:pt>
    <dgm:pt modelId="{B86989EE-56CF-994E-AF8E-2F0356ED56D4}">
      <dgm:prSet custT="1"/>
      <dgm:spPr/>
      <dgm:t>
        <a:bodyPr/>
        <a:lstStyle/>
        <a:p>
          <a:pPr rtl="0"/>
          <a:r>
            <a:rPr lang="en-US" sz="2800" b="0" i="0" baseline="0" dirty="0" smtClean="0">
              <a:solidFill>
                <a:srgbClr val="1D2C64"/>
              </a:solidFill>
              <a:latin typeface="Angsana New"/>
              <a:cs typeface="Angsana New"/>
            </a:rPr>
            <a:t>Be clear</a:t>
          </a:r>
          <a:endParaRPr lang="en-US" sz="2800" dirty="0">
            <a:solidFill>
              <a:srgbClr val="1D2C64"/>
            </a:solidFill>
            <a:latin typeface="Angsana New"/>
            <a:cs typeface="Angsana New"/>
          </a:endParaRPr>
        </a:p>
      </dgm:t>
    </dgm:pt>
    <dgm:pt modelId="{6579F17A-BB7E-DE4E-9FDD-8C71274A0C4E}" type="parTrans" cxnId="{D783C8A1-D287-044F-B126-522A0B5AD431}">
      <dgm:prSet/>
      <dgm:spPr/>
      <dgm:t>
        <a:bodyPr/>
        <a:lstStyle/>
        <a:p>
          <a:endParaRPr lang="en-US"/>
        </a:p>
      </dgm:t>
    </dgm:pt>
    <dgm:pt modelId="{A7D7964E-B1D4-DE47-8E03-8ED8EE35D620}" type="sibTrans" cxnId="{D783C8A1-D287-044F-B126-522A0B5AD431}">
      <dgm:prSet/>
      <dgm:spPr/>
      <dgm:t>
        <a:bodyPr/>
        <a:lstStyle/>
        <a:p>
          <a:endParaRPr lang="en-US"/>
        </a:p>
      </dgm:t>
    </dgm:pt>
    <dgm:pt modelId="{C54321D7-67B3-1C42-853E-F62C51AB5790}">
      <dgm:prSet custT="1"/>
      <dgm:spPr/>
      <dgm:t>
        <a:bodyPr/>
        <a:lstStyle/>
        <a:p>
          <a:pPr rtl="0"/>
          <a:r>
            <a:rPr lang="en-US" sz="2400" b="0" i="0" baseline="0" dirty="0" smtClean="0">
              <a:solidFill>
                <a:srgbClr val="1D2C64"/>
              </a:solidFill>
              <a:latin typeface="Angsana New"/>
              <a:cs typeface="Angsana New"/>
            </a:rPr>
            <a:t>Be fair and respectful</a:t>
          </a:r>
          <a:endParaRPr lang="en-US" sz="2400" dirty="0">
            <a:solidFill>
              <a:srgbClr val="1D2C64"/>
            </a:solidFill>
            <a:latin typeface="Angsana New"/>
            <a:cs typeface="Angsana New"/>
          </a:endParaRPr>
        </a:p>
      </dgm:t>
    </dgm:pt>
    <dgm:pt modelId="{5BC4CF4D-2767-6240-BD64-46DCBDA6FEA6}" type="parTrans" cxnId="{FD6CEB21-48E2-D949-BF95-B4DFD17D1A43}">
      <dgm:prSet/>
      <dgm:spPr/>
      <dgm:t>
        <a:bodyPr/>
        <a:lstStyle/>
        <a:p>
          <a:endParaRPr lang="en-US"/>
        </a:p>
      </dgm:t>
    </dgm:pt>
    <dgm:pt modelId="{91297B5A-E73E-3544-9B2F-ED6FFCEEEE79}" type="sibTrans" cxnId="{FD6CEB21-48E2-D949-BF95-B4DFD17D1A43}">
      <dgm:prSet/>
      <dgm:spPr/>
      <dgm:t>
        <a:bodyPr/>
        <a:lstStyle/>
        <a:p>
          <a:endParaRPr lang="en-US"/>
        </a:p>
      </dgm:t>
    </dgm:pt>
    <dgm:pt modelId="{40872A66-8153-7146-8974-B8AB62C2274E}">
      <dgm:prSet custT="1"/>
      <dgm:spPr/>
      <dgm:t>
        <a:bodyPr/>
        <a:lstStyle/>
        <a:p>
          <a:pPr rtl="0"/>
          <a:r>
            <a:rPr lang="en-US" sz="2800" b="0" i="0" baseline="0" dirty="0" smtClean="0">
              <a:solidFill>
                <a:srgbClr val="1D2C64"/>
              </a:solidFill>
              <a:latin typeface="Angsana New"/>
              <a:cs typeface="Angsana New"/>
            </a:rPr>
            <a:t>Be confident</a:t>
          </a:r>
          <a:endParaRPr lang="en-US" sz="2800" dirty="0">
            <a:solidFill>
              <a:srgbClr val="1D2C64"/>
            </a:solidFill>
            <a:latin typeface="Angsana New"/>
            <a:cs typeface="Angsana New"/>
          </a:endParaRPr>
        </a:p>
      </dgm:t>
    </dgm:pt>
    <dgm:pt modelId="{D38E0895-EC01-8A48-B745-D781936371E7}" type="parTrans" cxnId="{360E3EF4-84DF-ED47-8FFA-D7479A966356}">
      <dgm:prSet/>
      <dgm:spPr/>
      <dgm:t>
        <a:bodyPr/>
        <a:lstStyle/>
        <a:p>
          <a:endParaRPr lang="en-US"/>
        </a:p>
      </dgm:t>
    </dgm:pt>
    <dgm:pt modelId="{08499C65-4C7B-EC4B-9EED-6AF08044EC8E}" type="sibTrans" cxnId="{360E3EF4-84DF-ED47-8FFA-D7479A966356}">
      <dgm:prSet/>
      <dgm:spPr/>
      <dgm:t>
        <a:bodyPr/>
        <a:lstStyle/>
        <a:p>
          <a:endParaRPr lang="en-US"/>
        </a:p>
      </dgm:t>
    </dgm:pt>
    <dgm:pt modelId="{29701A89-91D2-9348-A0CF-1778EEC104CF}" type="pres">
      <dgm:prSet presAssocID="{73AD8318-323B-C548-976C-98BF62B59F8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96489A-2CDC-084F-BD9E-41B498C2E16F}" type="pres">
      <dgm:prSet presAssocID="{A5263C65-5FBC-8B48-B88B-26975A087B5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233A33-F5EB-9A4E-995C-576D640CF311}" type="pres">
      <dgm:prSet presAssocID="{A5263C65-5FBC-8B48-B88B-26975A087B57}" presName="spNode" presStyleCnt="0"/>
      <dgm:spPr/>
    </dgm:pt>
    <dgm:pt modelId="{1DBE70FE-7356-E848-B774-1413022F326F}" type="pres">
      <dgm:prSet presAssocID="{C83988D8-ED99-A940-B9A4-CCB4C3868A81}" presName="sibTrans" presStyleLbl="sibTrans1D1" presStyleIdx="0" presStyleCnt="6"/>
      <dgm:spPr/>
      <dgm:t>
        <a:bodyPr/>
        <a:lstStyle/>
        <a:p>
          <a:endParaRPr lang="en-US"/>
        </a:p>
      </dgm:t>
    </dgm:pt>
    <dgm:pt modelId="{16FD2B57-742D-DB44-82F7-CDE5F1B61D33}" type="pres">
      <dgm:prSet presAssocID="{8C8A0DD7-FD14-1245-B27F-8C702CD811C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764841-9529-1448-A530-8DCE4E341781}" type="pres">
      <dgm:prSet presAssocID="{8C8A0DD7-FD14-1245-B27F-8C702CD811CE}" presName="spNode" presStyleCnt="0"/>
      <dgm:spPr/>
    </dgm:pt>
    <dgm:pt modelId="{A81D9424-20B2-E543-BE2B-E707A7076CD0}" type="pres">
      <dgm:prSet presAssocID="{9BE30FD3-9249-4646-9DFF-F8B4C03EAAEC}" presName="sibTrans" presStyleLbl="sibTrans1D1" presStyleIdx="1" presStyleCnt="6"/>
      <dgm:spPr/>
      <dgm:t>
        <a:bodyPr/>
        <a:lstStyle/>
        <a:p>
          <a:endParaRPr lang="en-US"/>
        </a:p>
      </dgm:t>
    </dgm:pt>
    <dgm:pt modelId="{BEFD2B5F-4BC9-4E4D-AB01-33D8CF228B3F}" type="pres">
      <dgm:prSet presAssocID="{96D29770-93BF-6C4D-92CD-27FC4FC1F6E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E4B9F-38FB-084A-849B-683F1E996E5B}" type="pres">
      <dgm:prSet presAssocID="{96D29770-93BF-6C4D-92CD-27FC4FC1F6E9}" presName="spNode" presStyleCnt="0"/>
      <dgm:spPr/>
    </dgm:pt>
    <dgm:pt modelId="{04911440-A493-2340-9FC4-72B8143C77A6}" type="pres">
      <dgm:prSet presAssocID="{5A79E413-C612-104F-9046-2482A28618AC}" presName="sibTrans" presStyleLbl="sibTrans1D1" presStyleIdx="2" presStyleCnt="6"/>
      <dgm:spPr/>
      <dgm:t>
        <a:bodyPr/>
        <a:lstStyle/>
        <a:p>
          <a:endParaRPr lang="en-US"/>
        </a:p>
      </dgm:t>
    </dgm:pt>
    <dgm:pt modelId="{327706A2-A320-D74F-84EE-350DD611CE70}" type="pres">
      <dgm:prSet presAssocID="{B86989EE-56CF-994E-AF8E-2F0356ED56D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051DC-E004-3643-8D3A-2567DA2362E8}" type="pres">
      <dgm:prSet presAssocID="{B86989EE-56CF-994E-AF8E-2F0356ED56D4}" presName="spNode" presStyleCnt="0"/>
      <dgm:spPr/>
    </dgm:pt>
    <dgm:pt modelId="{0AC8C154-0ACF-A346-992D-852375877E58}" type="pres">
      <dgm:prSet presAssocID="{A7D7964E-B1D4-DE47-8E03-8ED8EE35D620}" presName="sibTrans" presStyleLbl="sibTrans1D1" presStyleIdx="3" presStyleCnt="6"/>
      <dgm:spPr/>
      <dgm:t>
        <a:bodyPr/>
        <a:lstStyle/>
        <a:p>
          <a:endParaRPr lang="en-US"/>
        </a:p>
      </dgm:t>
    </dgm:pt>
    <dgm:pt modelId="{19417972-FAF9-A04E-BE3D-F8BA1948DCEC}" type="pres">
      <dgm:prSet presAssocID="{C54321D7-67B3-1C42-853E-F62C51AB579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7446E0-439E-6147-A230-8F70C1F67C41}" type="pres">
      <dgm:prSet presAssocID="{C54321D7-67B3-1C42-853E-F62C51AB5790}" presName="spNode" presStyleCnt="0"/>
      <dgm:spPr/>
    </dgm:pt>
    <dgm:pt modelId="{5FCF7E0A-CA86-EB4C-91F4-342901EA61BE}" type="pres">
      <dgm:prSet presAssocID="{91297B5A-E73E-3544-9B2F-ED6FFCEEEE79}" presName="sibTrans" presStyleLbl="sibTrans1D1" presStyleIdx="4" presStyleCnt="6"/>
      <dgm:spPr/>
      <dgm:t>
        <a:bodyPr/>
        <a:lstStyle/>
        <a:p>
          <a:endParaRPr lang="en-US"/>
        </a:p>
      </dgm:t>
    </dgm:pt>
    <dgm:pt modelId="{7E4B9D43-6013-7448-8C4C-E1C9424588D3}" type="pres">
      <dgm:prSet presAssocID="{40872A66-8153-7146-8974-B8AB62C2274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6894E-FC4B-E749-9C09-84C47F4C3BBC}" type="pres">
      <dgm:prSet presAssocID="{40872A66-8153-7146-8974-B8AB62C2274E}" presName="spNode" presStyleCnt="0"/>
      <dgm:spPr/>
    </dgm:pt>
    <dgm:pt modelId="{FAC16AD3-A5D3-A544-AC21-A06D04425203}" type="pres">
      <dgm:prSet presAssocID="{08499C65-4C7B-EC4B-9EED-6AF08044EC8E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360E3EF4-84DF-ED47-8FFA-D7479A966356}" srcId="{73AD8318-323B-C548-976C-98BF62B59F82}" destId="{40872A66-8153-7146-8974-B8AB62C2274E}" srcOrd="5" destOrd="0" parTransId="{D38E0895-EC01-8A48-B745-D781936371E7}" sibTransId="{08499C65-4C7B-EC4B-9EED-6AF08044EC8E}"/>
    <dgm:cxn modelId="{15EB81DC-BB02-334F-8A42-4812AE90F14E}" type="presOf" srcId="{73AD8318-323B-C548-976C-98BF62B59F82}" destId="{29701A89-91D2-9348-A0CF-1778EEC104CF}" srcOrd="0" destOrd="0" presId="urn:microsoft.com/office/officeart/2005/8/layout/cycle5"/>
    <dgm:cxn modelId="{89953407-4A0B-2B49-9812-652A9FEB03B4}" type="presOf" srcId="{C83988D8-ED99-A940-B9A4-CCB4C3868A81}" destId="{1DBE70FE-7356-E848-B774-1413022F326F}" srcOrd="0" destOrd="0" presId="urn:microsoft.com/office/officeart/2005/8/layout/cycle5"/>
    <dgm:cxn modelId="{40E245B7-A027-F748-BBEE-F3481BD30074}" type="presOf" srcId="{8C8A0DD7-FD14-1245-B27F-8C702CD811CE}" destId="{16FD2B57-742D-DB44-82F7-CDE5F1B61D33}" srcOrd="0" destOrd="0" presId="urn:microsoft.com/office/officeart/2005/8/layout/cycle5"/>
    <dgm:cxn modelId="{3DA6AC59-FD1E-684A-859B-A828BB734356}" type="presOf" srcId="{40872A66-8153-7146-8974-B8AB62C2274E}" destId="{7E4B9D43-6013-7448-8C4C-E1C9424588D3}" srcOrd="0" destOrd="0" presId="urn:microsoft.com/office/officeart/2005/8/layout/cycle5"/>
    <dgm:cxn modelId="{4C1B0B67-FA31-9548-BEB4-132F9ED6619C}" type="presOf" srcId="{B86989EE-56CF-994E-AF8E-2F0356ED56D4}" destId="{327706A2-A320-D74F-84EE-350DD611CE70}" srcOrd="0" destOrd="0" presId="urn:microsoft.com/office/officeart/2005/8/layout/cycle5"/>
    <dgm:cxn modelId="{A24D0DFE-1CD4-3C4B-8CBD-A97072B8F199}" type="presOf" srcId="{C54321D7-67B3-1C42-853E-F62C51AB5790}" destId="{19417972-FAF9-A04E-BE3D-F8BA1948DCEC}" srcOrd="0" destOrd="0" presId="urn:microsoft.com/office/officeart/2005/8/layout/cycle5"/>
    <dgm:cxn modelId="{E70B37FB-3C0C-A844-91AA-80BD9B6C9711}" type="presOf" srcId="{9BE30FD3-9249-4646-9DFF-F8B4C03EAAEC}" destId="{A81D9424-20B2-E543-BE2B-E707A7076CD0}" srcOrd="0" destOrd="0" presId="urn:microsoft.com/office/officeart/2005/8/layout/cycle5"/>
    <dgm:cxn modelId="{1B66A46B-A785-4141-8306-CA7E53858476}" type="presOf" srcId="{5A79E413-C612-104F-9046-2482A28618AC}" destId="{04911440-A493-2340-9FC4-72B8143C77A6}" srcOrd="0" destOrd="0" presId="urn:microsoft.com/office/officeart/2005/8/layout/cycle5"/>
    <dgm:cxn modelId="{C41613C7-E15E-4749-B0B0-D6D333F12B72}" type="presOf" srcId="{91297B5A-E73E-3544-9B2F-ED6FFCEEEE79}" destId="{5FCF7E0A-CA86-EB4C-91F4-342901EA61BE}" srcOrd="0" destOrd="0" presId="urn:microsoft.com/office/officeart/2005/8/layout/cycle5"/>
    <dgm:cxn modelId="{0B14994A-097C-A849-8FF8-D6B7554142B3}" type="presOf" srcId="{A7D7964E-B1D4-DE47-8E03-8ED8EE35D620}" destId="{0AC8C154-0ACF-A346-992D-852375877E58}" srcOrd="0" destOrd="0" presId="urn:microsoft.com/office/officeart/2005/8/layout/cycle5"/>
    <dgm:cxn modelId="{A7B8DF24-E6F7-8547-83BB-71987F18A62E}" type="presOf" srcId="{A5263C65-5FBC-8B48-B88B-26975A087B57}" destId="{5696489A-2CDC-084F-BD9E-41B498C2E16F}" srcOrd="0" destOrd="0" presId="urn:microsoft.com/office/officeart/2005/8/layout/cycle5"/>
    <dgm:cxn modelId="{D783C8A1-D287-044F-B126-522A0B5AD431}" srcId="{73AD8318-323B-C548-976C-98BF62B59F82}" destId="{B86989EE-56CF-994E-AF8E-2F0356ED56D4}" srcOrd="3" destOrd="0" parTransId="{6579F17A-BB7E-DE4E-9FDD-8C71274A0C4E}" sibTransId="{A7D7964E-B1D4-DE47-8E03-8ED8EE35D620}"/>
    <dgm:cxn modelId="{05EF6E19-AC82-3444-A4FA-8DBF48E49B71}" type="presOf" srcId="{96D29770-93BF-6C4D-92CD-27FC4FC1F6E9}" destId="{BEFD2B5F-4BC9-4E4D-AB01-33D8CF228B3F}" srcOrd="0" destOrd="0" presId="urn:microsoft.com/office/officeart/2005/8/layout/cycle5"/>
    <dgm:cxn modelId="{46C2B0FF-A2F3-6542-ACA3-3EA9562F21CB}" srcId="{73AD8318-323B-C548-976C-98BF62B59F82}" destId="{A5263C65-5FBC-8B48-B88B-26975A087B57}" srcOrd="0" destOrd="0" parTransId="{E80C9E6F-2751-FE41-A945-25ABE1E7D9CD}" sibTransId="{C83988D8-ED99-A940-B9A4-CCB4C3868A81}"/>
    <dgm:cxn modelId="{FD6CEB21-48E2-D949-BF95-B4DFD17D1A43}" srcId="{73AD8318-323B-C548-976C-98BF62B59F82}" destId="{C54321D7-67B3-1C42-853E-F62C51AB5790}" srcOrd="4" destOrd="0" parTransId="{5BC4CF4D-2767-6240-BD64-46DCBDA6FEA6}" sibTransId="{91297B5A-E73E-3544-9B2F-ED6FFCEEEE79}"/>
    <dgm:cxn modelId="{FCD8B583-122A-5B49-8FA5-6BECB86E072E}" srcId="{73AD8318-323B-C548-976C-98BF62B59F82}" destId="{96D29770-93BF-6C4D-92CD-27FC4FC1F6E9}" srcOrd="2" destOrd="0" parTransId="{B869BBFC-D016-FE49-A869-F5C26EE35D8C}" sibTransId="{5A79E413-C612-104F-9046-2482A28618AC}"/>
    <dgm:cxn modelId="{AEAC72C3-17EE-1245-81A0-559CB2428A39}" type="presOf" srcId="{08499C65-4C7B-EC4B-9EED-6AF08044EC8E}" destId="{FAC16AD3-A5D3-A544-AC21-A06D04425203}" srcOrd="0" destOrd="0" presId="urn:microsoft.com/office/officeart/2005/8/layout/cycle5"/>
    <dgm:cxn modelId="{C3536A93-F3BC-224B-B4C0-B934AF7FC701}" srcId="{73AD8318-323B-C548-976C-98BF62B59F82}" destId="{8C8A0DD7-FD14-1245-B27F-8C702CD811CE}" srcOrd="1" destOrd="0" parTransId="{F692E8C9-63A4-7549-99C6-7CAF20A03378}" sibTransId="{9BE30FD3-9249-4646-9DFF-F8B4C03EAAEC}"/>
    <dgm:cxn modelId="{49935EF0-2186-2C41-9F52-34E87E01F601}" type="presParOf" srcId="{29701A89-91D2-9348-A0CF-1778EEC104CF}" destId="{5696489A-2CDC-084F-BD9E-41B498C2E16F}" srcOrd="0" destOrd="0" presId="urn:microsoft.com/office/officeart/2005/8/layout/cycle5"/>
    <dgm:cxn modelId="{798BA7A6-2810-994F-AED9-283E74C84C50}" type="presParOf" srcId="{29701A89-91D2-9348-A0CF-1778EEC104CF}" destId="{02233A33-F5EB-9A4E-995C-576D640CF311}" srcOrd="1" destOrd="0" presId="urn:microsoft.com/office/officeart/2005/8/layout/cycle5"/>
    <dgm:cxn modelId="{A2ABA721-132C-114A-9756-9DFA099791B3}" type="presParOf" srcId="{29701A89-91D2-9348-A0CF-1778EEC104CF}" destId="{1DBE70FE-7356-E848-B774-1413022F326F}" srcOrd="2" destOrd="0" presId="urn:microsoft.com/office/officeart/2005/8/layout/cycle5"/>
    <dgm:cxn modelId="{5B7DB04F-C382-2142-BA99-32FED6A7DB2B}" type="presParOf" srcId="{29701A89-91D2-9348-A0CF-1778EEC104CF}" destId="{16FD2B57-742D-DB44-82F7-CDE5F1B61D33}" srcOrd="3" destOrd="0" presId="urn:microsoft.com/office/officeart/2005/8/layout/cycle5"/>
    <dgm:cxn modelId="{989A5393-04CE-0541-AA22-E94974405652}" type="presParOf" srcId="{29701A89-91D2-9348-A0CF-1778EEC104CF}" destId="{71764841-9529-1448-A530-8DCE4E341781}" srcOrd="4" destOrd="0" presId="urn:microsoft.com/office/officeart/2005/8/layout/cycle5"/>
    <dgm:cxn modelId="{F810441C-59D3-3B4D-AEE4-BCAC18539FD0}" type="presParOf" srcId="{29701A89-91D2-9348-A0CF-1778EEC104CF}" destId="{A81D9424-20B2-E543-BE2B-E707A7076CD0}" srcOrd="5" destOrd="0" presId="urn:microsoft.com/office/officeart/2005/8/layout/cycle5"/>
    <dgm:cxn modelId="{1C990864-01B0-354E-8340-9B2AD8F31D53}" type="presParOf" srcId="{29701A89-91D2-9348-A0CF-1778EEC104CF}" destId="{BEFD2B5F-4BC9-4E4D-AB01-33D8CF228B3F}" srcOrd="6" destOrd="0" presId="urn:microsoft.com/office/officeart/2005/8/layout/cycle5"/>
    <dgm:cxn modelId="{F7451727-D010-9E4F-977A-7C64592CE7E9}" type="presParOf" srcId="{29701A89-91D2-9348-A0CF-1778EEC104CF}" destId="{A55E4B9F-38FB-084A-849B-683F1E996E5B}" srcOrd="7" destOrd="0" presId="urn:microsoft.com/office/officeart/2005/8/layout/cycle5"/>
    <dgm:cxn modelId="{2F2BCDAD-7461-6141-AC1A-25DEB804EAEB}" type="presParOf" srcId="{29701A89-91D2-9348-A0CF-1778EEC104CF}" destId="{04911440-A493-2340-9FC4-72B8143C77A6}" srcOrd="8" destOrd="0" presId="urn:microsoft.com/office/officeart/2005/8/layout/cycle5"/>
    <dgm:cxn modelId="{1AD09A58-0424-494C-92E0-652BA4F17EF0}" type="presParOf" srcId="{29701A89-91D2-9348-A0CF-1778EEC104CF}" destId="{327706A2-A320-D74F-84EE-350DD611CE70}" srcOrd="9" destOrd="0" presId="urn:microsoft.com/office/officeart/2005/8/layout/cycle5"/>
    <dgm:cxn modelId="{B498E3AA-FCFE-DC4A-A873-AE17F54691BF}" type="presParOf" srcId="{29701A89-91D2-9348-A0CF-1778EEC104CF}" destId="{159051DC-E004-3643-8D3A-2567DA2362E8}" srcOrd="10" destOrd="0" presId="urn:microsoft.com/office/officeart/2005/8/layout/cycle5"/>
    <dgm:cxn modelId="{847940B3-BDE9-7747-A9AB-6783206393C9}" type="presParOf" srcId="{29701A89-91D2-9348-A0CF-1778EEC104CF}" destId="{0AC8C154-0ACF-A346-992D-852375877E58}" srcOrd="11" destOrd="0" presId="urn:microsoft.com/office/officeart/2005/8/layout/cycle5"/>
    <dgm:cxn modelId="{66E46F3E-243D-BF42-AB5C-19805D566144}" type="presParOf" srcId="{29701A89-91D2-9348-A0CF-1778EEC104CF}" destId="{19417972-FAF9-A04E-BE3D-F8BA1948DCEC}" srcOrd="12" destOrd="0" presId="urn:microsoft.com/office/officeart/2005/8/layout/cycle5"/>
    <dgm:cxn modelId="{5D469D05-A43E-DE45-BFCA-DE02F48C3991}" type="presParOf" srcId="{29701A89-91D2-9348-A0CF-1778EEC104CF}" destId="{467446E0-439E-6147-A230-8F70C1F67C41}" srcOrd="13" destOrd="0" presId="urn:microsoft.com/office/officeart/2005/8/layout/cycle5"/>
    <dgm:cxn modelId="{4A1D3C82-3BB1-804C-8DB7-4F5A26EC309E}" type="presParOf" srcId="{29701A89-91D2-9348-A0CF-1778EEC104CF}" destId="{5FCF7E0A-CA86-EB4C-91F4-342901EA61BE}" srcOrd="14" destOrd="0" presId="urn:microsoft.com/office/officeart/2005/8/layout/cycle5"/>
    <dgm:cxn modelId="{48F2E955-67B7-B344-8FDF-756200CEDD60}" type="presParOf" srcId="{29701A89-91D2-9348-A0CF-1778EEC104CF}" destId="{7E4B9D43-6013-7448-8C4C-E1C9424588D3}" srcOrd="15" destOrd="0" presId="urn:microsoft.com/office/officeart/2005/8/layout/cycle5"/>
    <dgm:cxn modelId="{5A1C5740-658A-5847-8356-26EC87804B5F}" type="presParOf" srcId="{29701A89-91D2-9348-A0CF-1778EEC104CF}" destId="{4636894E-FC4B-E749-9C09-84C47F4C3BBC}" srcOrd="16" destOrd="0" presId="urn:microsoft.com/office/officeart/2005/8/layout/cycle5"/>
    <dgm:cxn modelId="{924C035A-A711-9342-9153-EDCBDC3F0080}" type="presParOf" srcId="{29701A89-91D2-9348-A0CF-1778EEC104CF}" destId="{FAC16AD3-A5D3-A544-AC21-A06D04425203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6489A-2CDC-084F-BD9E-41B498C2E16F}">
      <dsp:nvSpPr>
        <dsp:cNvPr id="0" name=""/>
        <dsp:cNvSpPr/>
      </dsp:nvSpPr>
      <dsp:spPr>
        <a:xfrm>
          <a:off x="5065722" y="1639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rPr>
            <a:t>Be timely</a:t>
          </a:r>
          <a:endParaRPr lang="en-US" sz="2800" kern="1200" dirty="0">
            <a:solidFill>
              <a:schemeClr val="tx2">
                <a:lumMod val="75000"/>
              </a:schemeClr>
            </a:solidFill>
            <a:latin typeface="Angsana New"/>
            <a:cs typeface="Angsana New"/>
          </a:endParaRPr>
        </a:p>
      </dsp:txBody>
      <dsp:txXfrm>
        <a:off x="5107893" y="43810"/>
        <a:ext cx="1244693" cy="779530"/>
      </dsp:txXfrm>
    </dsp:sp>
    <dsp:sp modelId="{1DBE70FE-7356-E848-B774-1413022F326F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2867017" y="177693"/>
              </a:moveTo>
              <a:arcTo wR="2035304" hR="2035304" stAng="17647178" swAng="9240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FD2B57-742D-DB44-82F7-CDE5F1B61D33}">
      <dsp:nvSpPr>
        <dsp:cNvPr id="0" name=""/>
        <dsp:cNvSpPr/>
      </dsp:nvSpPr>
      <dsp:spPr>
        <a:xfrm>
          <a:off x="6828347" y="1019291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0" i="0" kern="1200" baseline="0" dirty="0" smtClean="0">
              <a:solidFill>
                <a:srgbClr val="1D2C64"/>
              </a:solidFill>
              <a:latin typeface="Angsana New"/>
              <a:cs typeface="Angsana New"/>
            </a:rPr>
            <a:t>Be factual</a:t>
          </a:r>
          <a:endParaRPr lang="es-ES_tradnl" sz="2800" kern="1200" dirty="0">
            <a:solidFill>
              <a:srgbClr val="1D2C64"/>
            </a:solidFill>
            <a:latin typeface="Angsana New"/>
            <a:cs typeface="Angsana New"/>
          </a:endParaRPr>
        </a:p>
      </dsp:txBody>
      <dsp:txXfrm>
        <a:off x="6870518" y="1061462"/>
        <a:ext cx="1244693" cy="779530"/>
      </dsp:txXfrm>
    </dsp:sp>
    <dsp:sp modelId="{A81D9424-20B2-E543-BE2B-E707A7076CD0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4038882" y="1677344"/>
              </a:moveTo>
              <a:arcTo wR="2035304" hR="2035304" stAng="20992225" swAng="12155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D2B5F-4BC9-4E4D-AB01-33D8CF228B3F}">
      <dsp:nvSpPr>
        <dsp:cNvPr id="0" name=""/>
        <dsp:cNvSpPr/>
      </dsp:nvSpPr>
      <dsp:spPr>
        <a:xfrm>
          <a:off x="6828347" y="3054595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s-IS" sz="2800" b="0" i="0" kern="1200" baseline="0" dirty="0" smtClean="0">
              <a:solidFill>
                <a:srgbClr val="1D2C64"/>
              </a:solidFill>
              <a:latin typeface="Angsana New"/>
              <a:cs typeface="Angsana New"/>
            </a:rPr>
            <a:t>Be purposeful</a:t>
          </a:r>
          <a:endParaRPr lang="is-IS" sz="2800" kern="1200" dirty="0">
            <a:solidFill>
              <a:srgbClr val="1D2C64"/>
            </a:solidFill>
            <a:latin typeface="Angsana New"/>
            <a:cs typeface="Angsana New"/>
          </a:endParaRPr>
        </a:p>
      </dsp:txBody>
      <dsp:txXfrm>
        <a:off x="6870518" y="3096766"/>
        <a:ext cx="1244693" cy="779530"/>
      </dsp:txXfrm>
    </dsp:sp>
    <dsp:sp modelId="{04911440-A493-2340-9FC4-72B8143C77A6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3330480" y="3605329"/>
              </a:moveTo>
              <a:arcTo wR="2035304" hR="2035304" stAng="3028766" swAng="9240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706A2-A320-D74F-84EE-350DD611CE70}">
      <dsp:nvSpPr>
        <dsp:cNvPr id="0" name=""/>
        <dsp:cNvSpPr/>
      </dsp:nvSpPr>
      <dsp:spPr>
        <a:xfrm>
          <a:off x="5065722" y="4072247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>
              <a:solidFill>
                <a:srgbClr val="1D2C64"/>
              </a:solidFill>
              <a:latin typeface="Angsana New"/>
              <a:cs typeface="Angsana New"/>
            </a:rPr>
            <a:t>Be clear</a:t>
          </a:r>
          <a:endParaRPr lang="en-US" sz="2800" kern="1200" dirty="0">
            <a:solidFill>
              <a:srgbClr val="1D2C64"/>
            </a:solidFill>
            <a:latin typeface="Angsana New"/>
            <a:cs typeface="Angsana New"/>
          </a:endParaRPr>
        </a:p>
      </dsp:txBody>
      <dsp:txXfrm>
        <a:off x="5107893" y="4114418"/>
        <a:ext cx="1244693" cy="779530"/>
      </dsp:txXfrm>
    </dsp:sp>
    <dsp:sp modelId="{0AC8C154-0ACF-A346-992D-852375877E58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1203590" y="3892914"/>
              </a:moveTo>
              <a:arcTo wR="2035304" hR="2035304" stAng="6847178" swAng="9240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417972-FAF9-A04E-BE3D-F8BA1948DCEC}">
      <dsp:nvSpPr>
        <dsp:cNvPr id="0" name=""/>
        <dsp:cNvSpPr/>
      </dsp:nvSpPr>
      <dsp:spPr>
        <a:xfrm>
          <a:off x="3303097" y="3054595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baseline="0" dirty="0" smtClean="0">
              <a:solidFill>
                <a:srgbClr val="1D2C64"/>
              </a:solidFill>
              <a:latin typeface="Angsana New"/>
              <a:cs typeface="Angsana New"/>
            </a:rPr>
            <a:t>Be fair and respectful</a:t>
          </a:r>
          <a:endParaRPr lang="en-US" sz="2400" kern="1200" dirty="0">
            <a:solidFill>
              <a:srgbClr val="1D2C64"/>
            </a:solidFill>
            <a:latin typeface="Angsana New"/>
            <a:cs typeface="Angsana New"/>
          </a:endParaRPr>
        </a:p>
      </dsp:txBody>
      <dsp:txXfrm>
        <a:off x="3345268" y="3096766"/>
        <a:ext cx="1244693" cy="779530"/>
      </dsp:txXfrm>
    </dsp:sp>
    <dsp:sp modelId="{5FCF7E0A-CA86-EB4C-91F4-342901EA61BE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31725" y="2393263"/>
              </a:moveTo>
              <a:arcTo wR="2035304" hR="2035304" stAng="10192225" swAng="12155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B9D43-6013-7448-8C4C-E1C9424588D3}">
      <dsp:nvSpPr>
        <dsp:cNvPr id="0" name=""/>
        <dsp:cNvSpPr/>
      </dsp:nvSpPr>
      <dsp:spPr>
        <a:xfrm>
          <a:off x="3303097" y="1019291"/>
          <a:ext cx="1329035" cy="8638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baseline="0" dirty="0" smtClean="0">
              <a:solidFill>
                <a:srgbClr val="1D2C64"/>
              </a:solidFill>
              <a:latin typeface="Angsana New"/>
              <a:cs typeface="Angsana New"/>
            </a:rPr>
            <a:t>Be confident</a:t>
          </a:r>
          <a:endParaRPr lang="en-US" sz="2800" kern="1200" dirty="0">
            <a:solidFill>
              <a:srgbClr val="1D2C64"/>
            </a:solidFill>
            <a:latin typeface="Angsana New"/>
            <a:cs typeface="Angsana New"/>
          </a:endParaRPr>
        </a:p>
      </dsp:txBody>
      <dsp:txXfrm>
        <a:off x="3345268" y="1061462"/>
        <a:ext cx="1244693" cy="779530"/>
      </dsp:txXfrm>
    </dsp:sp>
    <dsp:sp modelId="{FAC16AD3-A5D3-A544-AC21-A06D04425203}">
      <dsp:nvSpPr>
        <dsp:cNvPr id="0" name=""/>
        <dsp:cNvSpPr/>
      </dsp:nvSpPr>
      <dsp:spPr>
        <a:xfrm>
          <a:off x="3694935" y="433575"/>
          <a:ext cx="4070608" cy="4070608"/>
        </a:xfrm>
        <a:custGeom>
          <a:avLst/>
          <a:gdLst/>
          <a:ahLst/>
          <a:cxnLst/>
          <a:rect l="0" t="0" r="0" b="0"/>
          <a:pathLst>
            <a:path>
              <a:moveTo>
                <a:pt x="740127" y="465278"/>
              </a:moveTo>
              <a:arcTo wR="2035304" hR="2035304" stAng="13828766" swAng="92405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27076" y="0"/>
            <a:ext cx="8637073" cy="2541431"/>
          </a:xfrm>
        </p:spPr>
        <p:txBody>
          <a:bodyPr/>
          <a:lstStyle/>
          <a:p>
            <a:r>
              <a:rPr lang="th-TH" dirty="0" smtClean="0">
                <a:latin typeface="Angsana New"/>
                <a:cs typeface="Angsana New"/>
              </a:rPr>
              <a:t>การสื่อสารภายในองค์การ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7284" y="4897549"/>
            <a:ext cx="8637072" cy="66242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th-TH" dirty="0" smtClean="0">
                <a:cs typeface="+mj-cs"/>
              </a:rPr>
              <a:t>							</a:t>
            </a:r>
            <a:r>
              <a:rPr lang="th-TH" dirty="0" smtClean="0">
                <a:latin typeface="Angsana New"/>
                <a:cs typeface="Angsana New"/>
              </a:rPr>
              <a:t>อาจารย์ ดร.นันทิดา โอฐกรรม</a:t>
            </a:r>
          </a:p>
          <a:p>
            <a:pPr>
              <a:lnSpc>
                <a:spcPct val="100000"/>
              </a:lnSpc>
            </a:pPr>
            <a:r>
              <a:rPr lang="th-TH" dirty="0" smtClean="0">
                <a:latin typeface="Angsana New"/>
                <a:cs typeface="Angsana New"/>
              </a:rPr>
              <a:t>							</a:t>
            </a:r>
            <a:r>
              <a:rPr lang="en-US" dirty="0" smtClean="0">
                <a:latin typeface="Angsana New"/>
                <a:cs typeface="Angsana New"/>
              </a:rPr>
              <a:t>PRS</a:t>
            </a:r>
            <a:r>
              <a:rPr lang="th-TH" dirty="0" smtClean="0">
                <a:latin typeface="Angsana New"/>
                <a:cs typeface="Angsana New"/>
              </a:rPr>
              <a:t>1202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การสื่อสารองค์การ </a:t>
            </a:r>
            <a:endParaRPr lang="en-US" dirty="0">
              <a:latin typeface="Angsana New"/>
              <a:cs typeface="Angsana New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891" y="2690648"/>
            <a:ext cx="4318701" cy="269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8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</a:t>
            </a:r>
            <a:r>
              <a:rPr lang="th-TH" dirty="0" smtClean="0">
                <a:latin typeface="Angsana New"/>
                <a:cs typeface="Angsana New"/>
              </a:rPr>
              <a:t>การสื่อสารภายในองค์กร (</a:t>
            </a:r>
            <a:r>
              <a:rPr lang="en-US" dirty="0" smtClean="0">
                <a:latin typeface="Angsana New"/>
                <a:cs typeface="Angsana New"/>
              </a:rPr>
              <a:t>Internal communication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r>
              <a:rPr lang="en-US" dirty="0" smtClean="0">
                <a:latin typeface="Angsana New"/>
                <a:cs typeface="Angsana New"/>
              </a:rPr>
              <a:t> </a:t>
            </a:r>
            <a:r>
              <a:rPr lang="th-TH" dirty="0" smtClean="0">
                <a:latin typeface="Angsana New"/>
                <a:cs typeface="Angsana New"/>
              </a:rPr>
              <a:t>หรือ </a:t>
            </a:r>
            <a:r>
              <a:rPr lang="en-US" dirty="0" smtClean="0">
                <a:latin typeface="Angsana New"/>
                <a:cs typeface="Angsana New"/>
              </a:rPr>
              <a:t/>
            </a:r>
            <a:br>
              <a:rPr lang="en-US" dirty="0" smtClean="0">
                <a:latin typeface="Angsana New"/>
                <a:cs typeface="Angsana New"/>
              </a:rPr>
            </a:br>
            <a:r>
              <a:rPr lang="th-TH" dirty="0" smtClean="0">
                <a:latin typeface="Angsana New"/>
                <a:cs typeface="Angsana New"/>
              </a:rPr>
              <a:t>การสื่อสารในองค์กร (</a:t>
            </a:r>
            <a:r>
              <a:rPr lang="en-US" dirty="0" smtClean="0">
                <a:latin typeface="Angsana New"/>
                <a:cs typeface="Angsana New"/>
              </a:rPr>
              <a:t>organizational communication</a:t>
            </a:r>
            <a:r>
              <a:rPr lang="th-TH" dirty="0" smtClean="0">
                <a:latin typeface="Angsana New"/>
                <a:cs typeface="Angsana New"/>
              </a:rPr>
              <a:t>)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10025718" cy="40592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     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ถือเป็นภารกิจสำคัญประการหนึ่งของงานสื่อสารองค์กรโดยรวม ดังที่ </a:t>
            </a:r>
            <a:r>
              <a:rPr lang="en-US" sz="2800" dirty="0" err="1" smtClean="0">
                <a:latin typeface="Angsana New" panose="02020603050405020304" pitchFamily="18" charset="-34"/>
                <a:cs typeface="Angsana New" panose="02020603050405020304" pitchFamily="18" charset="-34"/>
              </a:rPr>
              <a:t>Bachrach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และ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Aiken (1977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Byers, 1997: 3)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กล่าวไว้ว่า งานประจำส่วนใหญ่ภายในองค์กรมีความเกี่ยวเนื่องกับการแลกเปลี่ยนข้อมูลข่าวสารและการประสานงาน กิจกรรมเหล่านี้ล้วนขึ้นอยู่กับการสื่อสารที่ทรงพลังเป็นสำคัญ</a:t>
            </a:r>
          </a:p>
          <a:p>
            <a:pPr marL="0" indent="0">
              <a:buNone/>
            </a:pPr>
            <a:r>
              <a:rPr lang="th-TH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  ดังนั้น กระบวนการสื่อสารภายในองค์กรจึงเกี่ยวข้องกับกลุ่มผู้รับสารภายใน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Internal Audiences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ซึ่งผู้รับสารภายในหรือพนักงานนั้นเป็นส่วนหนึ่งของโครงสร้างองค์กร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Organization Structure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มีความเกี่ยวโยงกับการปฏิบัติงานหรือการสนับสนุนพันธกิจขององค์กรโดยตรง และเป็นกลุ่มที่จะช่วยให้องค์กรบรรลุสู่เป้าหมายได้ (</a:t>
            </a:r>
            <a:r>
              <a:rPr lang="en-US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Digg-Brown, 2012:99 </a:t>
            </a:r>
            <a:r>
              <a:rPr lang="th-TH" sz="28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อ้างถึงใน รุ่งรัตน์ ชัยสำเร็จ, 2558 น. 172)</a:t>
            </a:r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4428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>
                <a:latin typeface="Angsana New"/>
                <a:cs typeface="Angsana New"/>
              </a:rPr>
              <a:t>ความสำคัญ/ บทบาทของการสื่อสารภายในองค์กร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579" y="2015731"/>
            <a:ext cx="10867697" cy="46688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ที่มีประสิทธิภาพช่วยให้เกิดความเข้าใจร่วมกันและประสานความร่วมมือให้สามารถผลักดันงานไปสู่ความสำเร็จของภารกิจนั้นได้</a:t>
            </a:r>
          </a:p>
          <a:p>
            <a:pPr>
              <a:lnSpc>
                <a:spcPct val="100000"/>
              </a:lnSpc>
            </a:pP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บทบาทในการประสานใจ ให้เกิดความรู้สึกร่วมกันในองค์กร กล่าวคือ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- สร้างขวัญกำลังใจในการทำงาน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- ทำให้พนักงานมีความรู้สึกที่ดีต่อองค์กร และมีทัศนคติที่เป็นบวกต่อเรื่องราวต่าง ๆ ในองค์กร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- ทำให้พนักงานเข้าใจและตระหนักในทิศทางขององค์กรอย่างเป็นรูปธรรม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- ทำให้พนักงานรู้สึกผูกพันและมีส่วนร่วมกับองค์กร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Engagement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พร้อมให้ควาพนักงานเกิดความร่วมมือกับการดำเนินงานขององค์กร และทำให้พนักงานเกิดความกระตือรือร้นที่จะทำหน้าที่เสมือนทูตขององค์กร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Brand Ambassador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ที่ช่วยสื่อสารเพื่อสร้างความเข้าใจและความสัมพันธ์อันดี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955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>
                <a:latin typeface="Angsana New"/>
                <a:cs typeface="Angsana New"/>
              </a:rPr>
              <a:t>มิติและระดับของความหมายที่เกิดขึ้นในการสื่อสารภายในองค์กร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6986" y="1853754"/>
            <a:ext cx="9603275" cy="4500682"/>
          </a:xfrm>
        </p:spPr>
        <p:txBody>
          <a:bodyPr>
            <a:normAutofit/>
          </a:bodyPr>
          <a:lstStyle/>
          <a:p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1. มิติของการบอกกล่าวหรือการรายงาน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report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จัดเป็น ระดับเนื้อหา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content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เพื่อแจ้งสาระสำคัญของข้อมูลข่าวสารไปยังผู้รับสาร</a:t>
            </a:r>
          </a:p>
          <a:p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2. มิติของการสั่ง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command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จัดเป็นระดับความสัมพันธ์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relationship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ระหว่างผู้ส่งสารและผู้รับสาร</a:t>
            </a:r>
          </a:p>
          <a:p>
            <a:pPr marL="0" indent="0">
              <a:buNone/>
            </a:pP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th-TH" sz="2400" u="sng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ผู้อำนวยการฝ่ายการตลาดกล่าวกับพนักงานในฝ่าย</a:t>
            </a:r>
          </a:p>
          <a:p>
            <a:pPr marL="0" indent="0"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“</a:t>
            </a:r>
            <a:r>
              <a:rPr lang="th-TH" sz="24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คุณต้องเสนอรายงานกิจกรรมการตลาดไว้บนโต๊ะผมภายในเช้าวันจันทร์หน้า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</a:p>
          <a:p>
            <a:pPr marL="0" indent="0"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“</a:t>
            </a:r>
            <a:r>
              <a:rPr lang="th-TH" sz="2400" i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คุณช่วยเสนอรายงานกิจกรรมการตลาดไว้บนโต๊ะผมภายในเช้าวันจันทร์หน้าด้วยนะครับ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”</a:t>
            </a:r>
          </a:p>
          <a:p>
            <a:pPr marL="0" indent="0">
              <a:buNone/>
            </a:pP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 ประโยคนี้มีใจความที่เป็นสาระหรือเนื้อหาเหมือนกัน แต่ระดับของความสัมพันธ์ต่างกันอย่างชัดเจน</a:t>
            </a:r>
          </a:p>
          <a:p>
            <a:pPr marL="0" indent="0">
              <a:buNone/>
            </a:pP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รุ่ง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รัตน์ </a:t>
            </a: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ชัยสำเร็จ, 2558 น.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174 )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2424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>
                <a:latin typeface="Angsana New"/>
                <a:cs typeface="Angsana New"/>
              </a:rPr>
              <a:t>โครงสร้างการสื่อสารในองค์กร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117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h-TH" dirty="0" smtClean="0"/>
              <a:t>        </a:t>
            </a:r>
            <a:r>
              <a:rPr lang="th-TH" sz="2400" dirty="0" smtClean="0">
                <a:latin typeface="Angsana New"/>
                <a:cs typeface="Angsana New"/>
              </a:rPr>
              <a:t>รุ่งรัตน์ ชัยสำเร็จ (2558, น. 175) ได้อธิบายสรุปถึงโครงสร้างการสื่อสาร โดยจำแนกเป็น 2 ทัศนะใหญ่ ๆ คือ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latin typeface="Angsana New"/>
                <a:cs typeface="Angsana New"/>
              </a:rPr>
              <a:t>     1. </a:t>
            </a:r>
            <a:r>
              <a:rPr lang="th-TH" sz="2400" dirty="0" smtClean="0">
                <a:latin typeface="Angsana New"/>
                <a:cs typeface="Angsana New"/>
              </a:rPr>
              <a:t>โครงสร้างการสื่อสารองค์กรตามทัศนะดั้งเดิม</a:t>
            </a:r>
            <a:endParaRPr lang="th-TH" sz="2400" dirty="0">
              <a:latin typeface="Angsana New"/>
              <a:cs typeface="Angsana New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Angsana New"/>
                <a:cs typeface="Angsana New"/>
              </a:rPr>
              <a:t>	</a:t>
            </a:r>
            <a:r>
              <a:rPr lang="en-US" sz="2400" dirty="0" smtClean="0">
                <a:latin typeface="Angsana New"/>
                <a:cs typeface="Angsana New"/>
              </a:rPr>
              <a:t>1.1</a:t>
            </a:r>
            <a:r>
              <a:rPr lang="th-TH" sz="2400" dirty="0" smtClean="0">
                <a:latin typeface="Angsana New"/>
                <a:cs typeface="Angsana New"/>
              </a:rPr>
              <a:t> การสื่อสารแบบเป็นทางการ (</a:t>
            </a:r>
            <a:r>
              <a:rPr lang="en-US" sz="2400" dirty="0" smtClean="0">
                <a:latin typeface="Angsana New"/>
                <a:cs typeface="Angsana New"/>
              </a:rPr>
              <a:t>Formal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ngsana New"/>
                <a:cs typeface="Angsana New"/>
              </a:rPr>
              <a:t> </a:t>
            </a:r>
            <a:r>
              <a:rPr lang="en-US" sz="2400" dirty="0" smtClean="0">
                <a:latin typeface="Angsana New"/>
                <a:cs typeface="Angsana New"/>
              </a:rPr>
              <a:t>             - </a:t>
            </a:r>
            <a:r>
              <a:rPr lang="th-TH" sz="2400" dirty="0" smtClean="0">
                <a:latin typeface="Angsana New"/>
                <a:cs typeface="Angsana New"/>
              </a:rPr>
              <a:t>การสื่อสารจากบนลงล่าง (</a:t>
            </a:r>
            <a:r>
              <a:rPr lang="en-US" sz="2400" dirty="0" smtClean="0">
                <a:latin typeface="Angsana New"/>
                <a:cs typeface="Angsana New"/>
              </a:rPr>
              <a:t>Downward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ngsana New"/>
                <a:cs typeface="Angsana New"/>
              </a:rPr>
              <a:t> </a:t>
            </a:r>
            <a:r>
              <a:rPr lang="en-US" sz="2400" dirty="0" smtClean="0">
                <a:latin typeface="Angsana New"/>
                <a:cs typeface="Angsana New"/>
              </a:rPr>
              <a:t>             - </a:t>
            </a:r>
            <a:r>
              <a:rPr lang="th-TH" sz="2400" dirty="0" smtClean="0">
                <a:latin typeface="Angsana New"/>
                <a:cs typeface="Angsana New"/>
              </a:rPr>
              <a:t>การสื่อสารจากล่างขึ้นบน (</a:t>
            </a:r>
            <a:r>
              <a:rPr lang="en-US" sz="2400" dirty="0" smtClean="0">
                <a:latin typeface="Angsana New"/>
                <a:cs typeface="Angsana New"/>
              </a:rPr>
              <a:t>Upward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Angsana New"/>
                <a:cs typeface="Angsana New"/>
              </a:rPr>
              <a:t> </a:t>
            </a:r>
            <a:r>
              <a:rPr lang="en-US" sz="2400" dirty="0" smtClean="0">
                <a:latin typeface="Angsana New"/>
                <a:cs typeface="Angsana New"/>
              </a:rPr>
              <a:t>             - </a:t>
            </a:r>
            <a:r>
              <a:rPr lang="th-TH" sz="2400" dirty="0" smtClean="0">
                <a:latin typeface="Angsana New"/>
                <a:cs typeface="Angsana New"/>
              </a:rPr>
              <a:t>การสื่อสารแนวราบ (</a:t>
            </a:r>
            <a:r>
              <a:rPr lang="en-US" sz="2400" dirty="0" smtClean="0">
                <a:latin typeface="Angsana New"/>
                <a:cs typeface="Angsana New"/>
              </a:rPr>
              <a:t>Horizontal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cs typeface="+mj-cs"/>
              </a:rPr>
              <a:t>      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1.2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การสื่อสารแบบไม่เป็นทางการ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Informal Communication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2. </a:t>
            </a: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โครงสร้างการสื่อสารองค์กรตาม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ทัศนะใหม่</a:t>
            </a:r>
          </a:p>
        </p:txBody>
      </p:sp>
    </p:spTree>
    <p:extLst>
      <p:ext uri="{BB962C8B-B14F-4D97-AF65-F5344CB8AC3E}">
        <p14:creationId xmlns:p14="http://schemas.microsoft.com/office/powerpoint/2010/main" val="1551353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2800" dirty="0">
                <a:latin typeface="Angsana New"/>
                <a:cs typeface="Angsana New"/>
              </a:rPr>
              <a:t>โครงสร้างการสื่อสารองค์กรตามทัศนะ</a:t>
            </a:r>
            <a:r>
              <a:rPr lang="th-TH" sz="2800" dirty="0" smtClean="0">
                <a:latin typeface="Angsana New"/>
                <a:cs typeface="Angsana New"/>
              </a:rPr>
              <a:t>ดั้งเดิม</a:t>
            </a:r>
            <a:br>
              <a:rPr lang="th-TH" sz="2800" dirty="0" smtClean="0">
                <a:latin typeface="Angsana New"/>
                <a:cs typeface="Angsana New"/>
              </a:rPr>
            </a:br>
            <a:r>
              <a:rPr lang="th-TH" sz="2800" dirty="0" smtClean="0">
                <a:solidFill>
                  <a:srgbClr val="000090"/>
                </a:solidFill>
                <a:latin typeface="Angsana New"/>
                <a:cs typeface="Angsana New"/>
              </a:rPr>
              <a:t>การสื่อสารแบบเป็นทางการ </a:t>
            </a:r>
            <a:r>
              <a:rPr lang="en-US" sz="2800" dirty="0" smtClean="0">
                <a:solidFill>
                  <a:srgbClr val="000090"/>
                </a:solidFill>
                <a:latin typeface="Angsana New"/>
                <a:cs typeface="Angsana New"/>
              </a:rPr>
              <a:t>Formal Communication</a:t>
            </a:r>
            <a:r>
              <a:rPr lang="th-TH" sz="2800" dirty="0">
                <a:solidFill>
                  <a:srgbClr val="000090"/>
                </a:solidFill>
                <a:latin typeface="Angsana New"/>
                <a:cs typeface="Angsana New"/>
              </a:rPr>
              <a:t/>
            </a:r>
            <a:br>
              <a:rPr lang="th-TH" sz="2800" dirty="0">
                <a:solidFill>
                  <a:srgbClr val="000090"/>
                </a:solidFill>
                <a:latin typeface="Angsana New"/>
                <a:cs typeface="Angsana New"/>
              </a:rPr>
            </a:br>
            <a:endParaRPr lang="en-US" sz="2800" dirty="0">
              <a:solidFill>
                <a:srgbClr val="000090"/>
              </a:solidFill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8" y="1853754"/>
            <a:ext cx="9603275" cy="44271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การสื่อสารแบบเป็นทางการ หมายถึง การสื่อสารผ่านช่องทางซึ่งถูกกำหนดขึ้นอย่างเป็นทางการระหว่างตำแหน่งต่าง ๆ ภายในองค์กร มักจะกำหนดระบบของการสื่อสารอย่างเป็นทางการไว้ในโครงสร้างการบริหารและในคู่มือขององค์กร</a:t>
            </a:r>
          </a:p>
          <a:p>
            <a:pPr marL="0" indent="0"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1. </a:t>
            </a: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การสื่อสารจากบนลงล่าง (</a:t>
            </a: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Downward Communication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คือการส่งสารจากระดับบน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Upper Levels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ไปสู่ระดับล่าง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Lower Levels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ตามลำดับชั้นในองค์กร เช่น จากผู้จัดการสู่พนักงาน จากผู้บังคับบัญชาสู่ผู้ใต้บังคับบัญชา</a:t>
            </a:r>
          </a:p>
          <a:p>
            <a:pPr marL="0" indent="0">
              <a:buNone/>
            </a:pP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ปัญหาที่อาจเกิดขึ้น ได้แก่     </a:t>
            </a:r>
            <a:endParaRPr lang="en-US" sz="2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- ความไม่เพียงพอของข่าวสาร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Inadequacy of Information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-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วิธีการกระจายข่าวสารที่ไม่เหมาะสม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Inappropriate Means of Diffusing Information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  <a:p>
            <a:pPr marL="0" indent="0">
              <a:buNone/>
            </a:pP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- การกรองข่าวสาร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Filtering of Information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-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บรรยากาศที่มีลักษณะครอบงำและยอมจำนน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Climate of Dominance and Submission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US" sz="2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6576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804925"/>
          </a:xfrm>
        </p:spPr>
        <p:txBody>
          <a:bodyPr/>
          <a:lstStyle/>
          <a:p>
            <a:pPr algn="ctr"/>
            <a:r>
              <a:rPr lang="th-TH" dirty="0" smtClean="0">
                <a:latin typeface="Angsana New"/>
                <a:cs typeface="Angsana New"/>
              </a:rPr>
              <a:t>รูปแบบการสื่อสารในองค์กร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65760" y="1298448"/>
            <a:ext cx="11460480" cy="49377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h-TH" sz="2800" dirty="0" smtClean="0">
                <a:latin typeface="Angsana New"/>
                <a:cs typeface="Angsana New"/>
              </a:rPr>
              <a:t>การติดต่อสื่อสารจากบนลงล่าง (</a:t>
            </a:r>
            <a:r>
              <a:rPr lang="en-US" sz="2800" dirty="0" smtClean="0">
                <a:latin typeface="Angsana New"/>
                <a:cs typeface="Angsana New"/>
              </a:rPr>
              <a:t>Downward Communication)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88337" y="2403258"/>
            <a:ext cx="4216875" cy="772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ngsana New"/>
                <a:cs typeface="Angsana New"/>
              </a:rPr>
              <a:t>Superiors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49302" y="3474139"/>
            <a:ext cx="1145529" cy="133237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88337" y="5270218"/>
            <a:ext cx="4216875" cy="772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ngsana New"/>
                <a:cs typeface="Angsana New"/>
              </a:rPr>
              <a:t>Subordinates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164830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sz="3100" dirty="0">
                <a:latin typeface="Angsana New"/>
                <a:cs typeface="Angsana New"/>
              </a:rPr>
              <a:t>โครงสร้างการสื่อสารองค์กรตามทัศนะดั้งเดิม</a:t>
            </a:r>
            <a:br>
              <a:rPr lang="th-TH" sz="3100" dirty="0">
                <a:latin typeface="Angsana New"/>
                <a:cs typeface="Angsana New"/>
              </a:rPr>
            </a:br>
            <a:r>
              <a:rPr lang="th-TH" sz="3100" dirty="0">
                <a:solidFill>
                  <a:srgbClr val="000090"/>
                </a:solidFill>
                <a:latin typeface="Angsana New"/>
                <a:cs typeface="Angsana New"/>
              </a:rPr>
              <a:t>การสื่อสารแบบเป็นทางการ </a:t>
            </a:r>
            <a:r>
              <a:rPr lang="en-US" sz="3100" dirty="0">
                <a:solidFill>
                  <a:srgbClr val="000090"/>
                </a:solidFill>
                <a:latin typeface="Angsana New"/>
                <a:cs typeface="Angsana New"/>
              </a:rPr>
              <a:t>Formal Communication</a:t>
            </a:r>
            <a:r>
              <a:rPr lang="th-TH" dirty="0">
                <a:solidFill>
                  <a:srgbClr val="000090"/>
                </a:solidFill>
                <a:latin typeface="Angsana New"/>
                <a:cs typeface="Angsana New"/>
              </a:rPr>
              <a:t/>
            </a:r>
            <a:br>
              <a:rPr lang="th-TH" dirty="0">
                <a:solidFill>
                  <a:srgbClr val="000090"/>
                </a:solidFill>
                <a:latin typeface="Angsana New"/>
                <a:cs typeface="Angsana New"/>
              </a:rPr>
            </a:br>
            <a:endParaRPr lang="en-US" dirty="0">
              <a:solidFill>
                <a:srgbClr val="000090"/>
              </a:solidFill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2.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การสื่อสารจากล่างขึ้นบน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Upward Communication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เป็นการส่งผ่านสารจากระดับล่าง ๆ ของสายการบังคับบัญชาสู่ระดับบนขององค์กร หรือเรียกได้ว่าเป็นการสื่อสารจากผู้ใต้บังคับบัญชาไปสู่ผู้บังคับบัญชา</a:t>
            </a:r>
          </a:p>
          <a:p>
            <a:pPr marL="0" indent="0">
              <a:buNone/>
            </a:pP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ปัญหาที่อาจเกิดขึ้น ได้แก่  </a:t>
            </a:r>
            <a:endParaRPr lang="th-TH" sz="2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- ฝ่ายจัดการยังขาดการริเริ่มวิธีการสื่อสารจากล่างขึ้นบนที่มีประสิทธิผล</a:t>
            </a:r>
          </a:p>
          <a:p>
            <a:pPr marL="0" indent="0">
              <a:buNone/>
            </a:pP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- การกรองข่าวสาร  </a:t>
            </a: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Filtering of Information</a:t>
            </a:r>
            <a:r>
              <a:rPr lang="th-TH" sz="22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- ความไว้วางใจ (</a:t>
            </a:r>
            <a:r>
              <a:rPr lang="en-US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Trust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endParaRPr lang="en-US" sz="22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US" sz="2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endParaRPr lang="en-US" sz="2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41922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Angsana New"/>
                <a:cs typeface="Angsana New"/>
              </a:rPr>
              <a:t>รูปแบบการสื่อสารในองค์กร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65760" y="1298448"/>
            <a:ext cx="11460480" cy="49377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th-TH" sz="2800" dirty="0" smtClean="0">
                <a:latin typeface="Angsana New"/>
                <a:cs typeface="Angsana New"/>
              </a:rPr>
              <a:t>การติดต่อสื่อสารจากล่างขึ้นบน (</a:t>
            </a:r>
            <a:r>
              <a:rPr lang="en-US" sz="2800" dirty="0" smtClean="0">
                <a:latin typeface="Angsana New"/>
                <a:cs typeface="Angsana New"/>
              </a:rPr>
              <a:t>Upward Communication</a:t>
            </a:r>
            <a:r>
              <a:rPr lang="th-TH" sz="2800" dirty="0" smtClean="0">
                <a:latin typeface="Angsana New"/>
                <a:cs typeface="Angsana New"/>
              </a:rPr>
              <a:t>)</a:t>
            </a:r>
            <a:endParaRPr lang="en-US" sz="28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800" dirty="0"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800" dirty="0">
              <a:latin typeface="Angsana New"/>
              <a:cs typeface="Angsana New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8337" y="2403258"/>
            <a:ext cx="4216875" cy="772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ngsana New"/>
                <a:cs typeface="Angsana New"/>
              </a:rPr>
              <a:t>Superiors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4366293" y="3523948"/>
            <a:ext cx="1361353" cy="146934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88337" y="5270218"/>
            <a:ext cx="4216875" cy="7720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Angsana New"/>
                <a:cs typeface="Angsana New"/>
              </a:rPr>
              <a:t>Subordinates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2587337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sz="2800" dirty="0">
                <a:latin typeface="Angsana New"/>
                <a:cs typeface="Angsana New"/>
              </a:rPr>
              <a:t>โครงสร้างการสื่อสารองค์กรตามทัศนะดั้งเดิม</a:t>
            </a:r>
            <a:br>
              <a:rPr lang="th-TH" sz="2800" dirty="0">
                <a:latin typeface="Angsana New"/>
                <a:cs typeface="Angsana New"/>
              </a:rPr>
            </a:br>
            <a:r>
              <a:rPr lang="th-TH" sz="2800" dirty="0">
                <a:solidFill>
                  <a:srgbClr val="000090"/>
                </a:solidFill>
                <a:latin typeface="Angsana New"/>
                <a:cs typeface="Angsana New"/>
              </a:rPr>
              <a:t>การสื่อสารแบบเป็นทางการ </a:t>
            </a:r>
            <a:r>
              <a:rPr lang="en-US" sz="2800" dirty="0">
                <a:solidFill>
                  <a:srgbClr val="000090"/>
                </a:solidFill>
                <a:latin typeface="Angsana New"/>
                <a:cs typeface="Angsana New"/>
              </a:rPr>
              <a:t>Formal Communication</a:t>
            </a:r>
            <a:r>
              <a:rPr lang="th-TH" sz="2800" dirty="0">
                <a:solidFill>
                  <a:srgbClr val="000090"/>
                </a:solidFill>
                <a:latin typeface="Angsana New"/>
                <a:cs typeface="Angsana New"/>
              </a:rPr>
              <a:t/>
            </a:r>
            <a:br>
              <a:rPr lang="th-TH" sz="2800" dirty="0">
                <a:solidFill>
                  <a:srgbClr val="000090"/>
                </a:solidFill>
                <a:latin typeface="Angsana New"/>
                <a:cs typeface="Angsana New"/>
              </a:rPr>
            </a:br>
            <a:endParaRPr lang="en-US" sz="2800" dirty="0">
              <a:solidFill>
                <a:srgbClr val="000090"/>
              </a:solidFill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468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3.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การสื่อสารแนวราบ </a:t>
            </a:r>
            <a:r>
              <a:rPr lang="th-TH" sz="2400" dirty="0"/>
              <a:t>(</a:t>
            </a: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Horizontal Communication</a:t>
            </a:r>
            <a:r>
              <a:rPr lang="th-TH" sz="2400" dirty="0" smtClean="0"/>
              <a:t>) </a:t>
            </a:r>
            <a:r>
              <a:rPr lang="th-TH" sz="2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หมายถึงการสื่อสารที่มีการไหลของสารในลักษณะข้ามกันระหว่างขอบเขตหน้าที่ฝ่ายต่าง ๆ ขององค์กร</a:t>
            </a:r>
            <a:endParaRPr lang="en-US" sz="2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ปัญหาที่อาจเกิดขึ้น</a:t>
            </a:r>
          </a:p>
          <a:p>
            <a:pPr marL="0" indent="0">
              <a:buNone/>
            </a:pPr>
            <a:r>
              <a:rPr lang="th-TH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-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การมีอาณาเขต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Territoriality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-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การแข่งขันชิงดีชิงเด่น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Rivalry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-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ความเชี่ยวชาญเฉพาะทาง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Specialization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0">
              <a:buNone/>
            </a:pPr>
            <a:r>
              <a:rPr lang="en-US" sz="24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- 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การขาดแรงจูงใจในการสื่อสาร (</a:t>
            </a:r>
            <a:r>
              <a:rPr lang="en-US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Lack of Motivation</a:t>
            </a:r>
            <a:r>
              <a:rPr lang="th-TH" sz="24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13788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Angsana New"/>
                <a:cs typeface="Angsana New"/>
              </a:rPr>
              <a:t>รูปแบบการสื่อสารในองค์กร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65760" y="1298448"/>
            <a:ext cx="11460480" cy="493776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th-TH" sz="2800" dirty="0" smtClean="0">
                <a:latin typeface="Angsana New"/>
                <a:cs typeface="Angsana New"/>
              </a:rPr>
              <a:t>การติดต่อสื่อสารแนวนอน  (</a:t>
            </a:r>
            <a:r>
              <a:rPr lang="en-US" sz="2800" dirty="0" smtClean="0">
                <a:latin typeface="Angsana New"/>
                <a:cs typeface="Angsana New"/>
              </a:rPr>
              <a:t>Horizontal Communication</a:t>
            </a:r>
            <a:r>
              <a:rPr lang="th-TH" sz="2800" dirty="0" smtClean="0">
                <a:latin typeface="Angsana New"/>
                <a:cs typeface="Angsana New"/>
              </a:rPr>
              <a:t>)</a:t>
            </a:r>
            <a:endParaRPr lang="en-US" sz="28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800" dirty="0">
              <a:latin typeface="Angsana New"/>
              <a:cs typeface="Angsana New"/>
            </a:endParaRPr>
          </a:p>
          <a:p>
            <a:pPr marL="0" indent="0">
              <a:buNone/>
            </a:pPr>
            <a:endParaRPr lang="en-US" sz="2800" dirty="0">
              <a:latin typeface="Angsana New"/>
              <a:cs typeface="Angsana New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3752024" y="3200193"/>
            <a:ext cx="4050856" cy="1008621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254" y="3038316"/>
            <a:ext cx="3094177" cy="1393937"/>
          </a:xfrm>
          <a:prstGeom prst="rect">
            <a:avLst/>
          </a:prstGeom>
        </p:spPr>
      </p:pic>
      <p:pic>
        <p:nvPicPr>
          <p:cNvPr id="10" name="Picture 9" descr="t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4" y="3038316"/>
            <a:ext cx="3094177" cy="139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98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dirty="0">
                <a:cs typeface="Angsana New"/>
              </a:rPr>
              <a:t>โครงสร้างการสื่อสารองค์กรตามทัศนะดั้งเดิม</a:t>
            </a:r>
            <a:br>
              <a:rPr lang="th-TH" dirty="0">
                <a:cs typeface="Angsana New"/>
              </a:rPr>
            </a:br>
            <a:r>
              <a:rPr lang="th-TH" dirty="0">
                <a:solidFill>
                  <a:srgbClr val="008000"/>
                </a:solidFill>
                <a:cs typeface="Angsana New"/>
              </a:rPr>
              <a:t>การสื่อสาร</a:t>
            </a:r>
            <a:r>
              <a:rPr lang="th-TH" dirty="0" smtClean="0">
                <a:solidFill>
                  <a:srgbClr val="008000"/>
                </a:solidFill>
                <a:cs typeface="Angsana New"/>
              </a:rPr>
              <a:t>แบบไม่เป็น</a:t>
            </a:r>
            <a:r>
              <a:rPr lang="th-TH" dirty="0">
                <a:solidFill>
                  <a:srgbClr val="008000"/>
                </a:solidFill>
                <a:cs typeface="Angsana New"/>
              </a:rPr>
              <a:t>ทางการ </a:t>
            </a:r>
            <a:r>
              <a:rPr lang="en-US" dirty="0" smtClean="0">
                <a:solidFill>
                  <a:srgbClr val="008000"/>
                </a:solidFill>
                <a:latin typeface="Angsana New"/>
                <a:cs typeface="Angsana New"/>
              </a:rPr>
              <a:t>inFormal </a:t>
            </a:r>
            <a:r>
              <a:rPr lang="en-US" dirty="0">
                <a:solidFill>
                  <a:srgbClr val="008000"/>
                </a:solidFill>
                <a:latin typeface="Angsana New"/>
                <a:cs typeface="Angsana New"/>
              </a:rPr>
              <a:t>Communication</a:t>
            </a:r>
            <a:r>
              <a:rPr lang="th-TH" dirty="0">
                <a:solidFill>
                  <a:srgbClr val="008000"/>
                </a:solidFill>
                <a:cs typeface="Angsana New"/>
              </a:rPr>
              <a:t/>
            </a:r>
            <a:br>
              <a:rPr lang="th-TH" dirty="0">
                <a:solidFill>
                  <a:srgbClr val="008000"/>
                </a:solidFill>
                <a:cs typeface="Angsana New"/>
              </a:rPr>
            </a:b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0459" y="2015732"/>
            <a:ext cx="10709321" cy="4020617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7366" y="1977199"/>
            <a:ext cx="102903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  </a:t>
            </a:r>
            <a:r>
              <a:rPr lang="th-TH" sz="2400" dirty="0" smtClean="0">
                <a:latin typeface="Angsana New"/>
                <a:cs typeface="Angsana New"/>
              </a:rPr>
              <a:t>    การสื่อสารแบบไม่เป็นทางการ คือ การมีปฏิสัมพันธ์ระหว่างพนักงานในลักษณะที่ไม่เกี่ยวพันโดยตรงกับช่องทางการสื่อสารที่ถูกกำหนดไว้อย่างเป็นทางการ  ในขณะที่นักวิชาการบางคนเห็นว่า การสื่อสารแบบไม่เป็นทางการช่วยทดแทนส่วนที่ขาดหายไปในระบบการสื่อสารแบบเป็นทางการ และช่วยคลี่คลายปัญหาความไม่ชัดเจนของการสื่อสารแบบเป็นทางการ</a:t>
            </a:r>
          </a:p>
          <a:p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  ลักษณะที่น่าสนใจของการสื่อสารแบบไม่เป็นทางการ คือ</a:t>
            </a:r>
          </a:p>
          <a:p>
            <a:pPr marL="457200" indent="-457200">
              <a:buAutoNum type="arabicParenBoth"/>
            </a:pPr>
            <a:r>
              <a:rPr lang="th-TH" sz="2400" dirty="0" smtClean="0">
                <a:latin typeface="Angsana New"/>
                <a:cs typeface="Angsana New"/>
              </a:rPr>
              <a:t>หน้าที่และขอบเขตของการสื่อสารแบบถึงตัวบุคคลหรือแบบเถาองุ่น (</a:t>
            </a:r>
            <a:r>
              <a:rPr lang="en-US" sz="2400" dirty="0" smtClean="0">
                <a:latin typeface="Angsana New"/>
                <a:cs typeface="Angsana New"/>
              </a:rPr>
              <a:t>Function and Extent of Grapevine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457200" indent="-457200">
              <a:buAutoNum type="arabicParenBoth"/>
            </a:pPr>
            <a:r>
              <a:rPr lang="th-TH" sz="2400" dirty="0" smtClean="0">
                <a:latin typeface="Angsana New"/>
                <a:cs typeface="Angsana New"/>
              </a:rPr>
              <a:t>ผู้มีส่วนร่วมในการสื่อสารแบบถึงตัวบุคคลหรือแบบเถาองุ่น (</a:t>
            </a:r>
            <a:r>
              <a:rPr lang="en-US" sz="2400" dirty="0" smtClean="0">
                <a:latin typeface="Angsana New"/>
                <a:cs typeface="Angsana New"/>
              </a:rPr>
              <a:t>Participants in Grapevine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</a:p>
          <a:p>
            <a:pPr marL="457200" indent="-457200">
              <a:buAutoNum type="arabicParenBoth"/>
            </a:pPr>
            <a:r>
              <a:rPr lang="th-TH" sz="2400" dirty="0" smtClean="0">
                <a:latin typeface="Angsana New"/>
                <a:cs typeface="Angsana New"/>
              </a:rPr>
              <a:t>รูปแบบและสื่อของการสื่อสารแบบถึงตัวบุคคลหรือแบบเถาองุ่น (</a:t>
            </a:r>
            <a:r>
              <a:rPr lang="en-US" sz="2400" dirty="0" smtClean="0">
                <a:latin typeface="Angsana New"/>
                <a:cs typeface="Angsana New"/>
              </a:rPr>
              <a:t>Patterns and Media of Grapevine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457200" indent="-457200">
              <a:buAutoNum type="arabicParenBoth"/>
            </a:pPr>
            <a:r>
              <a:rPr lang="th-TH" sz="2400" dirty="0" smtClean="0">
                <a:latin typeface="Angsana New"/>
                <a:cs typeface="Angsana New"/>
              </a:rPr>
              <a:t>ความดัง ความเร็ว และความเชื่อถือได้ของข่าวสาร (</a:t>
            </a:r>
            <a:r>
              <a:rPr lang="en-US" sz="2400" dirty="0" smtClean="0">
                <a:latin typeface="Angsana New"/>
                <a:cs typeface="Angsana New"/>
              </a:rPr>
              <a:t>Volume, Speed, and Reliability of Grapevine Communication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457200" indent="-457200">
              <a:buAutoNum type="arabicParenBoth"/>
            </a:pPr>
            <a:r>
              <a:rPr lang="th-TH" sz="2400" dirty="0" smtClean="0">
                <a:latin typeface="Angsana New"/>
                <a:cs typeface="Angsana New"/>
              </a:rPr>
              <a:t>บทบาทในการแพร่ข่าวลือ (</a:t>
            </a:r>
            <a:r>
              <a:rPr lang="en-US" sz="2400" dirty="0" smtClean="0">
                <a:latin typeface="Angsana New"/>
                <a:cs typeface="Angsana New"/>
              </a:rPr>
              <a:t>Role of Rumor Transmission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256545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dirty="0">
                <a:cs typeface="Angsana New"/>
              </a:rPr>
              <a:t>โครงสร้างการสื่อสารองค์กรตาม</a:t>
            </a:r>
            <a:r>
              <a:rPr lang="th-TH" dirty="0" smtClean="0">
                <a:cs typeface="Angsana New"/>
              </a:rPr>
              <a:t>ทัศนะใหม่</a:t>
            </a:r>
            <a:r>
              <a:rPr lang="th-TH" dirty="0">
                <a:cs typeface="Angsana New"/>
              </a:rPr>
              <a:t/>
            </a:r>
            <a:br>
              <a:rPr lang="th-TH" dirty="0">
                <a:cs typeface="Angsana New"/>
              </a:rPr>
            </a:br>
            <a:r>
              <a:rPr lang="th-TH" dirty="0" smtClean="0">
                <a:solidFill>
                  <a:schemeClr val="accent3">
                    <a:lumMod val="50000"/>
                  </a:schemeClr>
                </a:solidFill>
                <a:cs typeface="Angsana New"/>
              </a:rPr>
              <a:t>โครงสร้างการสื่อสารเป็น “เครือข่าย”</a:t>
            </a:r>
            <a: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  <a:t/>
            </a:r>
            <a:b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</a:b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7870" y="1835924"/>
            <a:ext cx="10368928" cy="4333747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</a:t>
            </a:r>
            <a:r>
              <a:rPr lang="th-TH" sz="2400" dirty="0" smtClean="0">
                <a:latin typeface="Angsana New"/>
                <a:cs typeface="Angsana New"/>
              </a:rPr>
              <a:t>   การพยายามทำความเข้าใจรูปแบบต่าง ๆ ของการมีปฏิสัมพันธ์ (</a:t>
            </a:r>
            <a:r>
              <a:rPr lang="en-US" sz="2400" dirty="0" smtClean="0">
                <a:latin typeface="Angsana New"/>
                <a:cs typeface="Angsana New"/>
              </a:rPr>
              <a:t>Patterns of Interaction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ในเครื่อข่ายการสื่อสาร (</a:t>
            </a:r>
            <a:r>
              <a:rPr lang="en-US" sz="2400" dirty="0" smtClean="0">
                <a:latin typeface="Angsana New"/>
                <a:cs typeface="Angsana New"/>
              </a:rPr>
              <a:t>Communication Network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ทำให้เกิดทัศนะใหม่ของการสื่อสารในองค์กร ซึ่งเห็นว่าโครงสร้างการสื่อสารนั้นควรถูกมองเป็น “เครือข่าย” (</a:t>
            </a:r>
            <a:r>
              <a:rPr lang="en-US" sz="2400" dirty="0" smtClean="0">
                <a:latin typeface="Angsana New"/>
                <a:cs typeface="Angsana New"/>
              </a:rPr>
              <a:t>Communication Structure as a Network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endParaRPr lang="th-TH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  คุณลักษณะ </a:t>
            </a:r>
            <a:r>
              <a:rPr lang="en-US" sz="2400" dirty="0" smtClean="0">
                <a:latin typeface="Angsana New"/>
                <a:cs typeface="Angsana New"/>
              </a:rPr>
              <a:t>4 </a:t>
            </a:r>
            <a:r>
              <a:rPr lang="th-TH" sz="2400" dirty="0" smtClean="0">
                <a:latin typeface="Angsana New"/>
                <a:cs typeface="Angsana New"/>
              </a:rPr>
              <a:t>ประการที่เกี่ยวพันกับเครือข่าย ได้แก่</a:t>
            </a: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 (</a:t>
            </a:r>
            <a:r>
              <a:rPr lang="en-US" sz="2400" dirty="0" smtClean="0">
                <a:latin typeface="Angsana New"/>
                <a:cs typeface="Angsana New"/>
              </a:rPr>
              <a:t>1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บทบาทของสมาชิก (</a:t>
            </a:r>
            <a:r>
              <a:rPr lang="en-US" sz="2400" dirty="0" smtClean="0">
                <a:latin typeface="Angsana New"/>
                <a:cs typeface="Angsana New"/>
              </a:rPr>
              <a:t>Member Roles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en-US" sz="2400" dirty="0">
                <a:latin typeface="Angsana New"/>
                <a:cs typeface="Angsana New"/>
              </a:rPr>
              <a:t> </a:t>
            </a:r>
            <a:r>
              <a:rPr lang="en-US" sz="2400" dirty="0" smtClean="0">
                <a:latin typeface="Angsana New"/>
                <a:cs typeface="Angsana New"/>
              </a:rPr>
              <a:t>    </a:t>
            </a:r>
            <a:r>
              <a:rPr lang="th-TH" sz="2400" dirty="0" smtClean="0">
                <a:latin typeface="Angsana New"/>
                <a:cs typeface="Angsana New"/>
              </a:rPr>
              <a:t>(</a:t>
            </a:r>
            <a:r>
              <a:rPr lang="en-US" sz="2400" dirty="0" smtClean="0">
                <a:latin typeface="Angsana New"/>
                <a:cs typeface="Angsana New"/>
              </a:rPr>
              <a:t>2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ลักษณะของการเชื่อมโยงกัน (</a:t>
            </a:r>
            <a:r>
              <a:rPr lang="en-US" sz="2400" dirty="0" smtClean="0">
                <a:latin typeface="Angsana New"/>
                <a:cs typeface="Angsana New"/>
              </a:rPr>
              <a:t>Characteristics of Links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en-US" sz="2400" dirty="0">
                <a:latin typeface="Angsana New"/>
                <a:cs typeface="Angsana New"/>
              </a:rPr>
              <a:t> </a:t>
            </a:r>
            <a:r>
              <a:rPr lang="en-US" sz="2400" dirty="0" smtClean="0">
                <a:latin typeface="Angsana New"/>
                <a:cs typeface="Angsana New"/>
              </a:rPr>
              <a:t>    </a:t>
            </a:r>
            <a:r>
              <a:rPr lang="th-TH" sz="2400" dirty="0" smtClean="0">
                <a:latin typeface="Angsana New"/>
                <a:cs typeface="Angsana New"/>
              </a:rPr>
              <a:t>(</a:t>
            </a:r>
            <a:r>
              <a:rPr lang="en-US" sz="2400" dirty="0" smtClean="0">
                <a:latin typeface="Angsana New"/>
                <a:cs typeface="Angsana New"/>
              </a:rPr>
              <a:t>3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ลักษณะของโครงสร้าง (</a:t>
            </a:r>
            <a:r>
              <a:rPr lang="en-US" sz="2400" dirty="0" smtClean="0">
                <a:latin typeface="Angsana New"/>
                <a:cs typeface="Angsana New"/>
              </a:rPr>
              <a:t>Structural Characteristics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en-US" sz="2400" dirty="0" smtClean="0">
                <a:latin typeface="Angsana New"/>
                <a:cs typeface="Angsana New"/>
              </a:rPr>
              <a:t>     </a:t>
            </a:r>
            <a:r>
              <a:rPr lang="th-TH" sz="2400" dirty="0" smtClean="0">
                <a:latin typeface="Angsana New"/>
                <a:cs typeface="Angsana New"/>
              </a:rPr>
              <a:t>(</a:t>
            </a:r>
            <a:r>
              <a:rPr lang="en-US" sz="2400" dirty="0" smtClean="0">
                <a:latin typeface="Angsana New"/>
                <a:cs typeface="Angsana New"/>
              </a:rPr>
              <a:t>4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เนื้อหา (</a:t>
            </a:r>
            <a:r>
              <a:rPr lang="en-US" sz="2400" dirty="0" smtClean="0">
                <a:latin typeface="Angsana New"/>
                <a:cs typeface="Angsana New"/>
              </a:rPr>
              <a:t>Content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</a:p>
          <a:p>
            <a:pPr marL="0" indent="0">
              <a:buNone/>
            </a:pPr>
            <a:endParaRPr lang="en-US" sz="24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3704856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dirty="0">
                <a:cs typeface="Angsana New"/>
              </a:rPr>
              <a:t>โครงสร้างการสื่อสารองค์กรตามทัศนะใหม่</a:t>
            </a:r>
            <a:br>
              <a:rPr lang="th-TH" dirty="0">
                <a:cs typeface="Angsana New"/>
              </a:rPr>
            </a:br>
            <a: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  <a:t>โครงสร้างการสื่อสารเป็น “เครือข่าย”</a:t>
            </a:r>
            <a:b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199" y="2015732"/>
            <a:ext cx="10486412" cy="380556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</a:t>
            </a:r>
            <a:endParaRPr lang="en-US" dirty="0"/>
          </a:p>
        </p:txBody>
      </p:sp>
      <p:pic>
        <p:nvPicPr>
          <p:cNvPr id="4" name="Picture 3" descr="329820727_895216411895257_1563549154247092721_n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33"/>
          <a:stretch/>
        </p:blipFill>
        <p:spPr>
          <a:xfrm>
            <a:off x="2483920" y="2160236"/>
            <a:ext cx="6867307" cy="38628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17326" y="6237100"/>
            <a:ext cx="9632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ngsana New"/>
                <a:cs typeface="Angsana New"/>
              </a:rPr>
              <a:t>แผนภาพเครือข่ายการสื่อสาร (</a:t>
            </a:r>
            <a:r>
              <a:rPr lang="en-US" sz="2400" dirty="0" smtClean="0">
                <a:latin typeface="Angsana New"/>
                <a:cs typeface="Angsana New"/>
              </a:rPr>
              <a:t>Daniels, </a:t>
            </a:r>
            <a:r>
              <a:rPr lang="en-US" sz="2400" dirty="0" err="1" smtClean="0">
                <a:latin typeface="Angsana New"/>
                <a:cs typeface="Angsana New"/>
              </a:rPr>
              <a:t>Spiker</a:t>
            </a:r>
            <a:r>
              <a:rPr lang="en-US" sz="2400" dirty="0" smtClean="0">
                <a:latin typeface="Angsana New"/>
                <a:cs typeface="Angsana New"/>
              </a:rPr>
              <a:t>, &amp; Papa, 1977: 125 </a:t>
            </a:r>
            <a:r>
              <a:rPr lang="th-TH" sz="2400" dirty="0" smtClean="0">
                <a:latin typeface="Angsana New"/>
                <a:cs typeface="Angsana New"/>
              </a:rPr>
              <a:t>อ้างถึงใน รุ่งรัตน์ ชัยสำเร็จ, </a:t>
            </a:r>
            <a:r>
              <a:rPr lang="en-US" sz="2400" dirty="0" smtClean="0">
                <a:latin typeface="Angsana New"/>
                <a:cs typeface="Angsana New"/>
              </a:rPr>
              <a:t>2558, </a:t>
            </a:r>
            <a:r>
              <a:rPr lang="th-TH" sz="2400" dirty="0" smtClean="0">
                <a:latin typeface="Angsana New"/>
                <a:cs typeface="Angsana New"/>
              </a:rPr>
              <a:t>น. </a:t>
            </a:r>
            <a:r>
              <a:rPr lang="en-US" sz="2400" dirty="0" smtClean="0">
                <a:latin typeface="Angsana New"/>
                <a:cs typeface="Angsana New"/>
              </a:rPr>
              <a:t>182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4268973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dirty="0">
                <a:cs typeface="Angsana New"/>
              </a:rPr>
              <a:t>โครงสร้างการสื่อสารองค์กรตามทัศนะใหม่</a:t>
            </a:r>
            <a:br>
              <a:rPr lang="th-TH" dirty="0">
                <a:cs typeface="Angsana New"/>
              </a:rPr>
            </a:br>
            <a: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  <a:t>โครงสร้างการสื่อสารเป็น “เครือข่าย”</a:t>
            </a:r>
            <a:b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056" y="1757258"/>
            <a:ext cx="11149541" cy="44124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dirty="0" smtClean="0"/>
              <a:t>     </a:t>
            </a:r>
            <a:r>
              <a:rPr lang="th-TH" sz="2400" u="sng" dirty="0" smtClean="0">
                <a:latin typeface="Angsana New"/>
                <a:cs typeface="Angsana New"/>
              </a:rPr>
              <a:t>คุณลักษณะ </a:t>
            </a:r>
            <a:r>
              <a:rPr lang="en-US" sz="2400" u="sng" dirty="0" smtClean="0">
                <a:latin typeface="Angsana New"/>
                <a:cs typeface="Angsana New"/>
              </a:rPr>
              <a:t>4 </a:t>
            </a:r>
            <a:r>
              <a:rPr lang="th-TH" sz="2400" u="sng" dirty="0" smtClean="0">
                <a:latin typeface="Angsana New"/>
                <a:cs typeface="Angsana New"/>
              </a:rPr>
              <a:t>ประการที่เกี่ยวพันกับเครือข่าย </a:t>
            </a:r>
            <a:endParaRPr lang="th-TH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 (</a:t>
            </a:r>
            <a:r>
              <a:rPr lang="en-US" sz="2400" dirty="0" smtClean="0">
                <a:latin typeface="Angsana New"/>
                <a:cs typeface="Angsana New"/>
              </a:rPr>
              <a:t>1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บทบาทของสมาชิก (</a:t>
            </a:r>
            <a:r>
              <a:rPr lang="en-US" sz="2400" dirty="0" smtClean="0">
                <a:latin typeface="Angsana New"/>
                <a:cs typeface="Angsana New"/>
              </a:rPr>
              <a:t>Member Roles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แผนภาพข้างต้นแสดงให้เห็นถึงวงกลมต่าง ๆ ซึ่งหมายถึงผู้คน เส้นที่โยงวงกลมเหล่านี้แสดงถึงการเชื่อมโยงต่าง ๆ ซึ่งบ่งบอกได้ว่าใครสื่อสารกับใครบ้าง โดยการเชื่อมโยง (</a:t>
            </a:r>
            <a:r>
              <a:rPr lang="en-US" sz="2400" dirty="0" smtClean="0">
                <a:latin typeface="Angsana New"/>
                <a:cs typeface="Angsana New"/>
              </a:rPr>
              <a:t>Link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เป็นหัวใจของเครือข่าย</a:t>
            </a: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(</a:t>
            </a:r>
            <a:r>
              <a:rPr lang="en-US" sz="2400" dirty="0" smtClean="0">
                <a:latin typeface="Angsana New"/>
                <a:cs typeface="Angsana New"/>
              </a:rPr>
              <a:t>2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การเชื่อมโยงกัน (</a:t>
            </a:r>
            <a:r>
              <a:rPr lang="en-US" sz="2400" dirty="0" smtClean="0">
                <a:latin typeface="Angsana New"/>
                <a:cs typeface="Angsana New"/>
              </a:rPr>
              <a:t>Links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ระหว่างสมาชิกของเครือข่ายบ่งชี้ถึงการแลกเปลี่ยนตอบแทนกัน ความเข้มข้นจริงจัง และภาวะซับซ้อน</a:t>
            </a: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</a:t>
            </a:r>
            <a:r>
              <a:rPr lang="th-TH" sz="2400" i="1" dirty="0">
                <a:latin typeface="Angsana New"/>
                <a:cs typeface="Angsana New"/>
              </a:rPr>
              <a:t>การแลกเปลี่ยนตอบแทน</a:t>
            </a:r>
            <a:r>
              <a:rPr lang="th-TH" sz="2400" i="1" dirty="0" smtClean="0">
                <a:latin typeface="Angsana New"/>
                <a:cs typeface="Angsana New"/>
              </a:rPr>
              <a:t>กัน (</a:t>
            </a:r>
            <a:r>
              <a:rPr lang="en-US" sz="2400" i="1" dirty="0" smtClean="0">
                <a:latin typeface="Angsana New"/>
                <a:cs typeface="Angsana New"/>
              </a:rPr>
              <a:t>Reciprocity</a:t>
            </a:r>
            <a:r>
              <a:rPr lang="th-TH" sz="2400" i="1" dirty="0" smtClean="0">
                <a:latin typeface="Angsana New"/>
                <a:cs typeface="Angsana New"/>
              </a:rPr>
              <a:t>)</a:t>
            </a:r>
            <a:r>
              <a:rPr lang="en-US" sz="2400" i="1" dirty="0" smtClean="0">
                <a:latin typeface="Angsana New"/>
                <a:cs typeface="Angsana New"/>
              </a:rPr>
              <a:t>  </a:t>
            </a:r>
            <a:r>
              <a:rPr lang="th-TH" sz="2400" dirty="0" smtClean="0">
                <a:latin typeface="Angsana New"/>
                <a:cs typeface="Angsana New"/>
              </a:rPr>
              <a:t>หมายถึงการไหลของสารแบบสองทาง (</a:t>
            </a:r>
            <a:r>
              <a:rPr lang="en-US" sz="2400" dirty="0" smtClean="0">
                <a:latin typeface="Angsana New"/>
                <a:cs typeface="Angsana New"/>
              </a:rPr>
              <a:t>Two-way Flow of Messages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ภายในเครือข่าย</a:t>
            </a: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</a:t>
            </a:r>
            <a:r>
              <a:rPr lang="th-TH" sz="2400" i="1" dirty="0" smtClean="0">
                <a:latin typeface="Angsana New"/>
                <a:cs typeface="Angsana New"/>
              </a:rPr>
              <a:t>ความเข้มข้นจริงจัง (</a:t>
            </a:r>
            <a:r>
              <a:rPr lang="en-US" sz="2400" i="1" dirty="0" smtClean="0">
                <a:latin typeface="Angsana New"/>
                <a:cs typeface="Angsana New"/>
              </a:rPr>
              <a:t>Intensity</a:t>
            </a:r>
            <a:r>
              <a:rPr lang="th-TH" sz="2400" i="1" dirty="0" smtClean="0">
                <a:latin typeface="Angsana New"/>
                <a:cs typeface="Angsana New"/>
              </a:rPr>
              <a:t>)</a:t>
            </a:r>
            <a:r>
              <a:rPr lang="en-US" sz="2400" i="1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เกี่ยวกับข้อผูกพันระหว่างสมาชิกที่ถูกเชื่อมโยงกันภายในเครือข่าย ดังเช่นสมาชิกที่ต้องรับผิดชอบกันและกันในฐานะหัวหน้างานกับพนักงานสายตรง ย่อมมีความเข้มข้นมาก</a:t>
            </a:r>
          </a:p>
          <a:p>
            <a:pPr marL="0" indent="0">
              <a:buNone/>
            </a:pPr>
            <a:r>
              <a:rPr lang="th-TH" sz="2400" i="1" dirty="0">
                <a:latin typeface="Angsana New"/>
                <a:cs typeface="Angsana New"/>
              </a:rPr>
              <a:t> </a:t>
            </a:r>
            <a:r>
              <a:rPr lang="th-TH" sz="2400" i="1" dirty="0" smtClean="0">
                <a:latin typeface="Angsana New"/>
                <a:cs typeface="Angsana New"/>
              </a:rPr>
              <a:t>   ภาวะซับซ้อน (</a:t>
            </a:r>
            <a:r>
              <a:rPr lang="en-US" sz="2400" i="1" dirty="0" err="1" smtClean="0">
                <a:latin typeface="Angsana New"/>
                <a:cs typeface="Angsana New"/>
              </a:rPr>
              <a:t>Multiplexity</a:t>
            </a:r>
            <a:r>
              <a:rPr lang="th-TH" sz="2400" i="1" dirty="0" smtClean="0">
                <a:latin typeface="Angsana New"/>
                <a:cs typeface="Angsana New"/>
              </a:rPr>
              <a:t>)</a:t>
            </a:r>
            <a:r>
              <a:rPr lang="en-US" sz="2400" i="1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ปริมาณหรือจำนวนของวิถีทางที่สมาชิกในแนวเชื่อมโยงหนึ่ง ๆ (</a:t>
            </a:r>
            <a:r>
              <a:rPr lang="en-US" sz="2400" dirty="0" smtClean="0">
                <a:latin typeface="Angsana New"/>
                <a:cs typeface="Angsana New"/>
              </a:rPr>
              <a:t>A Link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ทำให้เกิดลักษณะความซับซ้อนแตกต่างกัน</a:t>
            </a:r>
            <a:endParaRPr lang="en-US" sz="24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148109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dirty="0">
                <a:cs typeface="Angsana New"/>
              </a:rPr>
              <a:t>โครงสร้างการสื่อสารองค์กรตามทัศนะใหม่</a:t>
            </a:r>
            <a:br>
              <a:rPr lang="th-TH" dirty="0">
                <a:cs typeface="Angsana New"/>
              </a:rPr>
            </a:br>
            <a: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  <a:t>โครงสร้างการสื่อสารเป็น “เครือข่าย”</a:t>
            </a:r>
            <a:br>
              <a:rPr lang="th-TH" dirty="0">
                <a:solidFill>
                  <a:schemeClr val="accent3">
                    <a:lumMod val="50000"/>
                  </a:schemeClr>
                </a:solidFill>
                <a:cs typeface="Angsana New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313" y="2015732"/>
            <a:ext cx="10553848" cy="4075273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 </a:t>
            </a:r>
            <a:r>
              <a:rPr lang="th-TH" sz="2400" u="sng" dirty="0" smtClean="0">
                <a:latin typeface="Angsana New"/>
                <a:cs typeface="Angsana New"/>
              </a:rPr>
              <a:t>คุณลักษณะ </a:t>
            </a:r>
            <a:r>
              <a:rPr lang="en-US" sz="2400" u="sng" dirty="0" smtClean="0">
                <a:latin typeface="Angsana New"/>
                <a:cs typeface="Angsana New"/>
              </a:rPr>
              <a:t>4 </a:t>
            </a:r>
            <a:r>
              <a:rPr lang="th-TH" sz="2400" u="sng" dirty="0" smtClean="0">
                <a:latin typeface="Angsana New"/>
                <a:cs typeface="Angsana New"/>
              </a:rPr>
              <a:t>ประการ ที่เกี่ยวพันกับเครือข่าย</a:t>
            </a:r>
            <a:endParaRPr lang="th-TH" sz="2400" dirty="0" smtClean="0">
              <a:latin typeface="Angsana New"/>
              <a:cs typeface="Angsana New"/>
            </a:endParaRP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 (</a:t>
            </a:r>
            <a:r>
              <a:rPr lang="en-US" sz="2400" dirty="0" smtClean="0">
                <a:latin typeface="Angsana New"/>
                <a:cs typeface="Angsana New"/>
              </a:rPr>
              <a:t>3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ลักษณะของโครงสร้าง (</a:t>
            </a:r>
            <a:r>
              <a:rPr lang="en-US" sz="2400" dirty="0" smtClean="0">
                <a:latin typeface="Angsana New"/>
                <a:cs typeface="Angsana New"/>
              </a:rPr>
              <a:t>Structural Characteristics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ครอบคลุมปัจจัยต่าง ๆ ได้แก่ ขนาดของเครือข่าย (</a:t>
            </a:r>
            <a:r>
              <a:rPr lang="en-US" sz="2400" dirty="0" smtClean="0">
                <a:latin typeface="Angsana New"/>
                <a:cs typeface="Angsana New"/>
              </a:rPr>
              <a:t>size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ความหนาแน่นของเครือข่าย (สัดส่วนจำนวนสมาชิกในเครือข่าย) (</a:t>
            </a:r>
            <a:r>
              <a:rPr lang="en-US" sz="2400" dirty="0" smtClean="0">
                <a:latin typeface="Angsana New"/>
                <a:cs typeface="Angsana New"/>
              </a:rPr>
              <a:t>Density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การจับกลุ่มของแต่ละภาคส่วนย่อย ๆ (</a:t>
            </a:r>
            <a:r>
              <a:rPr lang="en-US" sz="2400" dirty="0" smtClean="0">
                <a:latin typeface="Angsana New"/>
                <a:cs typeface="Angsana New"/>
              </a:rPr>
              <a:t>Clustering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ความมีเสถียรภาพของเครือข่าย (</a:t>
            </a:r>
            <a:r>
              <a:rPr lang="en-US" sz="2400" dirty="0" smtClean="0">
                <a:latin typeface="Angsana New"/>
                <a:cs typeface="Angsana New"/>
              </a:rPr>
              <a:t>Stability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เงื่อนไขต่าง ๆ ของสมาชิกภาพในเครือข่าย (</a:t>
            </a:r>
            <a:r>
              <a:rPr lang="en-US" sz="2400" dirty="0" smtClean="0">
                <a:latin typeface="Angsana New"/>
                <a:cs typeface="Angsana New"/>
              </a:rPr>
              <a:t>Conditions of Membership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และการเชื่อมโยงถึงกันหรือความสัมพันธ์ต่าง ๆ ที่เกิดขึ้นจริงภายในองค์กร</a:t>
            </a:r>
          </a:p>
          <a:p>
            <a:pPr marL="0" indent="0">
              <a:buNone/>
            </a:pPr>
            <a:r>
              <a:rPr lang="th-TH" sz="2400" dirty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  (</a:t>
            </a:r>
            <a:r>
              <a:rPr lang="en-US" sz="2400" dirty="0" smtClean="0">
                <a:latin typeface="Angsana New"/>
                <a:cs typeface="Angsana New"/>
              </a:rPr>
              <a:t>4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เนื้อหาที่ส่งผ่านถึงกัน (</a:t>
            </a:r>
            <a:r>
              <a:rPr lang="en-US" sz="2400" dirty="0" smtClean="0">
                <a:latin typeface="Angsana New"/>
                <a:cs typeface="Angsana New"/>
              </a:rPr>
              <a:t>Transactional Content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เนื้อหาการสื่อสารประกอบด้วย </a:t>
            </a:r>
            <a:r>
              <a:rPr lang="en-US" sz="2400" dirty="0" smtClean="0">
                <a:latin typeface="Angsana New"/>
                <a:cs typeface="Angsana New"/>
              </a:rPr>
              <a:t>4 </a:t>
            </a:r>
            <a:r>
              <a:rPr lang="th-TH" sz="2400" dirty="0" smtClean="0">
                <a:latin typeface="Angsana New"/>
                <a:cs typeface="Angsana New"/>
              </a:rPr>
              <a:t>ส่วน ได้แก่ การแสดงออกถึงความรู้สึก (</a:t>
            </a:r>
            <a:r>
              <a:rPr lang="en-US" sz="2400" dirty="0" smtClean="0">
                <a:latin typeface="Angsana New"/>
                <a:cs typeface="Angsana New"/>
              </a:rPr>
              <a:t>Expression of Affect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 </a:t>
            </a:r>
            <a:r>
              <a:rPr lang="th-TH" sz="2400" dirty="0" smtClean="0">
                <a:latin typeface="Angsana New"/>
                <a:cs typeface="Angsana New"/>
              </a:rPr>
              <a:t>การแสดงออกถึงอิทธิพล (</a:t>
            </a:r>
            <a:r>
              <a:rPr lang="en-US" sz="2400" dirty="0" smtClean="0">
                <a:latin typeface="Angsana New"/>
                <a:cs typeface="Angsana New"/>
              </a:rPr>
              <a:t>Expression of Influence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 การแสดงออกถึงข้อมูลข่าวสาร (</a:t>
            </a:r>
            <a:r>
              <a:rPr lang="en-US" sz="2400" dirty="0" smtClean="0">
                <a:latin typeface="Angsana New"/>
                <a:cs typeface="Angsana New"/>
              </a:rPr>
              <a:t>Expression of Information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 </a:t>
            </a:r>
            <a:r>
              <a:rPr lang="th-TH" sz="2400" dirty="0" smtClean="0">
                <a:latin typeface="Angsana New"/>
                <a:cs typeface="Angsana New"/>
              </a:rPr>
              <a:t>หรือ สินค้า และบริการต่าง ๆ (</a:t>
            </a:r>
            <a:r>
              <a:rPr lang="en-US" sz="2400" dirty="0" smtClean="0">
                <a:latin typeface="Angsana New"/>
                <a:cs typeface="Angsana New"/>
              </a:rPr>
              <a:t>Goods and Services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endParaRPr lang="en-US" sz="24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3127783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 smtClean="0">
                <a:latin typeface="Angsana New"/>
                <a:cs typeface="Angsana New"/>
              </a:rPr>
              <a:t>การจัดการการสื่อสารภายในองค์กรให้เกิดประสิทธิผล</a:t>
            </a:r>
            <a:endParaRPr lang="en-US" dirty="0">
              <a:latin typeface="Angsana New"/>
              <a:cs typeface="Angsana New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663" y="1820560"/>
            <a:ext cx="11722752" cy="4944726"/>
          </a:xfrm>
        </p:spPr>
        <p:txBody>
          <a:bodyPr/>
          <a:lstStyle/>
          <a:p>
            <a:pPr marL="0" indent="0">
              <a:buNone/>
            </a:pPr>
            <a:r>
              <a:rPr lang="th-TH" dirty="0" smtClean="0"/>
              <a:t>     </a:t>
            </a:r>
            <a:r>
              <a:rPr lang="th-TH" sz="2400" dirty="0" smtClean="0">
                <a:latin typeface="Angsana New"/>
                <a:cs typeface="Angsana New"/>
              </a:rPr>
              <a:t>องค์ประกอบสำคัญสำหรับการดำเนินการสื่อสารภายในองค์กรให้ประสบผลสำเร็จครอบคลุมตั้งแต่กลไกการสื่อสารแบบบุคคลต่อบุคคล (</a:t>
            </a:r>
            <a:r>
              <a:rPr lang="en-US" sz="2400" dirty="0" smtClean="0">
                <a:latin typeface="Angsana New"/>
                <a:cs typeface="Angsana New"/>
              </a:rPr>
              <a:t>One-on-One Mechanisms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  <a:r>
              <a:rPr lang="en-US" sz="2400" dirty="0" smtClean="0">
                <a:latin typeface="Angsana New"/>
                <a:cs typeface="Angsana New"/>
              </a:rPr>
              <a:t> </a:t>
            </a:r>
            <a:r>
              <a:rPr lang="th-TH" sz="2400" dirty="0" smtClean="0">
                <a:latin typeface="Angsana New"/>
                <a:cs typeface="Angsana New"/>
              </a:rPr>
              <a:t>จนกระทั่งถึงกิจกรรมการสื่อสารที่อาศัยเทคโนโลยีในการเผยแพร่ข่าวสารอย่างรวดเร็วในวงกว้าง ดังนั้น แนวทางในการจัดการการสื่อสารภายในองค์กรให้เกิดประสิทธิผลมีดังนี้ (</a:t>
            </a:r>
            <a:r>
              <a:rPr lang="en-US" sz="2400" dirty="0" err="1" smtClean="0">
                <a:latin typeface="Angsana New"/>
                <a:cs typeface="Angsana New"/>
              </a:rPr>
              <a:t>Argenti</a:t>
            </a:r>
            <a:r>
              <a:rPr lang="en-US" sz="2400" dirty="0" smtClean="0">
                <a:latin typeface="Angsana New"/>
                <a:cs typeface="Angsana New"/>
              </a:rPr>
              <a:t>, 2009; Crossman, Bordia, &amp; Mills, 2011 </a:t>
            </a:r>
            <a:r>
              <a:rPr lang="th-TH" sz="2400" dirty="0" smtClean="0">
                <a:latin typeface="Angsana New"/>
                <a:cs typeface="Angsana New"/>
              </a:rPr>
              <a:t>อ้างถึงใน รุ่งรัตน์ ชัยสำเร็จ, </a:t>
            </a:r>
            <a:r>
              <a:rPr lang="en-US" sz="2400" dirty="0" smtClean="0">
                <a:latin typeface="Angsana New"/>
                <a:cs typeface="Angsana New"/>
              </a:rPr>
              <a:t>2558, </a:t>
            </a:r>
            <a:r>
              <a:rPr lang="th-TH" sz="2400" dirty="0" smtClean="0">
                <a:latin typeface="Angsana New"/>
                <a:cs typeface="Angsana New"/>
              </a:rPr>
              <a:t>น. </a:t>
            </a:r>
            <a:r>
              <a:rPr lang="en-US" sz="2400" dirty="0" smtClean="0">
                <a:latin typeface="Angsana New"/>
                <a:cs typeface="Angsana New"/>
              </a:rPr>
              <a:t>186-187</a:t>
            </a:r>
            <a:r>
              <a:rPr lang="th-TH" sz="2400" dirty="0" smtClean="0">
                <a:latin typeface="Angsana New"/>
                <a:cs typeface="Angsana New"/>
              </a:rPr>
              <a:t>)</a:t>
            </a:r>
          </a:p>
          <a:p>
            <a:pPr marL="0" indent="0">
              <a:buNone/>
            </a:pPr>
            <a:endParaRPr lang="en-US" sz="2400" dirty="0">
              <a:latin typeface="Angsana New"/>
              <a:cs typeface="Angsana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931021"/>
              </p:ext>
            </p:extLst>
          </p:nvPr>
        </p:nvGraphicFramePr>
        <p:xfrm>
          <a:off x="708085" y="3843835"/>
          <a:ext cx="1072244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1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1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1.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สร้างแบรนด์ภายในองค์กร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Internal Branding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5.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สื่อสารทางออนไลน์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Communicate Online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2.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สร้างสมดุลแก่การสื่อสารขึ้นบนและลงล่าง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Communicate Up and Down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6.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สื่อสารโดยเน้นการเห็นด้วยตา </a:t>
                      </a:r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Communicate Visually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3.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คำนึงถึงกรอบทางจิตใจของบุคคล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Personal Mental Framework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7.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ให้ความสำคัญแก่การสื่อสารแบบถึงตัวบุคคลภายในองค์กร </a:t>
                      </a:r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Consider the Company Grapevine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4.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หาโอกาสในการประชุมแบบเผชิญหน้า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Face-to-Face Meetings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ngsana New"/>
                          <a:cs typeface="Angsana New"/>
                        </a:rPr>
                        <a:t>8. </a:t>
                      </a:r>
                      <a:r>
                        <a:rPr lang="th-TH" sz="2000" dirty="0" smtClean="0">
                          <a:latin typeface="Angsana New"/>
                          <a:cs typeface="Angsana New"/>
                        </a:rPr>
                        <a:t>ทำสื่อสิ่งพิมพ์ที่ให้ความสำคัญแก่พนักงาน</a:t>
                      </a:r>
                      <a:r>
                        <a:rPr lang="th-TH" sz="2000" baseline="0" dirty="0" smtClean="0">
                          <a:latin typeface="Angsana New"/>
                          <a:cs typeface="Angsana New"/>
                        </a:rPr>
                        <a:t> </a:t>
                      </a:r>
                      <a:r>
                        <a:rPr lang="en-US" sz="2000" baseline="0" dirty="0" smtClean="0">
                          <a:latin typeface="Angsana New"/>
                          <a:cs typeface="Angsana New"/>
                        </a:rPr>
                        <a:t>Create Employee-Oriented Publications</a:t>
                      </a:r>
                      <a:endParaRPr lang="en-US" sz="2000" dirty="0">
                        <a:latin typeface="Angsana New"/>
                        <a:cs typeface="Angsana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153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228601"/>
            <a:ext cx="11455400" cy="79247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ngsana New"/>
                <a:cs typeface="Angsana New"/>
              </a:rPr>
              <a:t>How to communicate information to employees effectively…</a:t>
            </a:r>
            <a:endParaRPr lang="en-US" dirty="0">
              <a:latin typeface="Angsana New"/>
              <a:cs typeface="Angsana New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14965754"/>
              </p:ext>
            </p:extLst>
          </p:nvPr>
        </p:nvGraphicFramePr>
        <p:xfrm>
          <a:off x="365760" y="1298448"/>
          <a:ext cx="11460480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0093" y="6236208"/>
            <a:ext cx="10376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>
                <a:latin typeface="Angsana New"/>
                <a:cs typeface="Angsana New"/>
              </a:rPr>
              <a:t>ที่มา</a:t>
            </a:r>
            <a:r>
              <a:rPr lang="en-US" sz="2800" dirty="0" smtClean="0">
                <a:latin typeface="Angsana New"/>
                <a:cs typeface="Angsana New"/>
              </a:rPr>
              <a:t>: http://</a:t>
            </a:r>
            <a:r>
              <a:rPr lang="en-US" sz="2800" dirty="0" err="1" smtClean="0">
                <a:latin typeface="Angsana New"/>
                <a:cs typeface="Angsana New"/>
              </a:rPr>
              <a:t>smallbusiness.chron.com</a:t>
            </a:r>
            <a:r>
              <a:rPr lang="en-US" sz="2800" dirty="0" smtClean="0">
                <a:latin typeface="Angsana New"/>
                <a:cs typeface="Angsana New"/>
              </a:rPr>
              <a:t>/effective-communication-methods</a:t>
            </a:r>
            <a:endParaRPr lang="en-US" sz="2800" dirty="0">
              <a:latin typeface="Angsana New"/>
              <a:cs typeface="Angsana New"/>
            </a:endParaRPr>
          </a:p>
        </p:txBody>
      </p:sp>
    </p:spTree>
    <p:extLst>
      <p:ext uri="{BB962C8B-B14F-4D97-AF65-F5344CB8AC3E}">
        <p14:creationId xmlns:p14="http://schemas.microsoft.com/office/powerpoint/2010/main" val="775979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FF99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Thank you for your attention </a:t>
            </a:r>
            <a:r>
              <a:rPr lang="en-US" sz="6000" dirty="0" smtClean="0">
                <a:solidFill>
                  <a:srgbClr val="FF9900"/>
                </a:solidFill>
                <a:latin typeface="Angsana New" panose="02020603050405020304" pitchFamily="18" charset="-34"/>
                <a:cs typeface="Angsana New" panose="02020603050405020304" pitchFamily="18" charset="-34"/>
                <a:sym typeface="Wingdings" panose="05000000000000000000" pitchFamily="2" charset="2"/>
              </a:rPr>
              <a:t></a:t>
            </a:r>
            <a:endParaRPr lang="en-US" sz="6000" dirty="0">
              <a:solidFill>
                <a:srgbClr val="FF99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85856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788</TotalTime>
  <Words>1760</Words>
  <Application>Microsoft Office PowerPoint</Application>
  <PresentationFormat>Widescreen</PresentationFormat>
  <Paragraphs>110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Angsana New</vt:lpstr>
      <vt:lpstr>Arial</vt:lpstr>
      <vt:lpstr>Cordia New</vt:lpstr>
      <vt:lpstr>Gill Sans MT</vt:lpstr>
      <vt:lpstr>Wingdings</vt:lpstr>
      <vt:lpstr>Gallery</vt:lpstr>
      <vt:lpstr>การสื่อสารภายในองค์การ</vt:lpstr>
      <vt:lpstr>     การสื่อสารภายในองค์กร (Internal communication) หรือ  การสื่อสารในองค์กร (organizational communication)</vt:lpstr>
      <vt:lpstr>ความสำคัญ/ บทบาทของการสื่อสารภายในองค์กร</vt:lpstr>
      <vt:lpstr>มิติและระดับของความหมายที่เกิดขึ้นในการสื่อสารภายในองค์กร</vt:lpstr>
      <vt:lpstr>โครงสร้างการสื่อสารในองค์กร</vt:lpstr>
      <vt:lpstr>โครงสร้างการสื่อสารองค์กรตามทัศนะดั้งเดิม การสื่อสารแบบเป็นทางการ Formal Communication </vt:lpstr>
      <vt:lpstr>รูปแบบการสื่อสารในองค์กร</vt:lpstr>
      <vt:lpstr>โครงสร้างการสื่อสารองค์กรตามทัศนะดั้งเดิม การสื่อสารแบบเป็นทางการ Formal Communication </vt:lpstr>
      <vt:lpstr>รูปแบบการสื่อสารในองค์กร</vt:lpstr>
      <vt:lpstr>โครงสร้างการสื่อสารองค์กรตามทัศนะดั้งเดิม การสื่อสารแบบเป็นทางการ Formal Communication </vt:lpstr>
      <vt:lpstr>รูปแบบการสื่อสารในองค์กร</vt:lpstr>
      <vt:lpstr>โครงสร้างการสื่อสารองค์กรตามทัศนะดั้งเดิม การสื่อสารแบบไม่เป็นทางการ inFormal Communication </vt:lpstr>
      <vt:lpstr>โครงสร้างการสื่อสารองค์กรตามทัศนะใหม่ โครงสร้างการสื่อสารเป็น “เครือข่าย” </vt:lpstr>
      <vt:lpstr>โครงสร้างการสื่อสารองค์กรตามทัศนะใหม่ โครงสร้างการสื่อสารเป็น “เครือข่าย” </vt:lpstr>
      <vt:lpstr>โครงสร้างการสื่อสารองค์กรตามทัศนะใหม่ โครงสร้างการสื่อสารเป็น “เครือข่าย” </vt:lpstr>
      <vt:lpstr>โครงสร้างการสื่อสารองค์กรตามทัศนะใหม่ โครงสร้างการสื่อสารเป็น “เครือข่าย” </vt:lpstr>
      <vt:lpstr>การจัดการการสื่อสารภายในองค์กรให้เกิดประสิทธิผล</vt:lpstr>
      <vt:lpstr>How to communicate information to employees effectively…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การสื่อสารภายในองค์การ</dc:title>
  <dc:creator>LENOVO</dc:creator>
  <cp:lastModifiedBy>LENOVO</cp:lastModifiedBy>
  <cp:revision>45</cp:revision>
  <dcterms:created xsi:type="dcterms:W3CDTF">2023-01-31T07:03:14Z</dcterms:created>
  <dcterms:modified xsi:type="dcterms:W3CDTF">2023-02-13T02:00:08Z</dcterms:modified>
</cp:coreProperties>
</file>