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.britishcouncil.org/skills/speaking/b1-speaking/asking-favour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image" Target="../media/image-3-3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hhULh7mYyg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hyperlink" Target="https://www.youtube.com/watch?v=BwY72xHi460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Mastering Language Functions: Asking for Help, Obligation &amp; Clarification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Essential communication skills for confident English usage in academic and real-world settings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248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932" y="3446502"/>
            <a:ext cx="8943380" cy="706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Why Language Functions Matter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90932" y="4491633"/>
            <a:ext cx="4198858" cy="3116342"/>
          </a:xfrm>
          <a:prstGeom prst="roundRect">
            <a:avLst>
              <a:gd name="adj" fmla="val 304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4533" y="4725233"/>
            <a:ext cx="3731657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Purpose-Driven Communication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4533" y="5567005"/>
            <a:ext cx="3731657" cy="1807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 functions are the reasons behind what we say or write, helping us achieve specific communicative goals (Harmer, 2008)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5771" y="4491633"/>
            <a:ext cx="4198858" cy="3116342"/>
          </a:xfrm>
          <a:prstGeom prst="roundRect">
            <a:avLst>
              <a:gd name="adj" fmla="val 304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49372" y="4725233"/>
            <a:ext cx="3193971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Real-World Application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9372" y="5213866"/>
            <a:ext cx="3731657" cy="1807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Asking for help, expressing obligation, and clarifying meaning are essential for navigating daily interactions and academic discussions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610" y="4491633"/>
            <a:ext cx="4198858" cy="3116342"/>
          </a:xfrm>
          <a:prstGeom prst="roundRect">
            <a:avLst>
              <a:gd name="adj" fmla="val 304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210" y="4725233"/>
            <a:ext cx="282487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Confidence Building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210" y="5213866"/>
            <a:ext cx="3731657" cy="1445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Mastering these functions enables learners to participate actively and confidently in both formal and informal settings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4007" y="490299"/>
            <a:ext cx="8923973" cy="557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Asking for Help: Key Phrases &amp; Examples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4007" y="1493163"/>
            <a:ext cx="26837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Polite &amp; Formal Requests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624007" y="1950006"/>
            <a:ext cx="785550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"Could you help me with this?"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24007" y="2297549"/>
            <a:ext cx="785550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"Would you mind assisting me?"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4007" y="2645093"/>
            <a:ext cx="785550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"I was wondering if you could..."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24007" y="3108484"/>
            <a:ext cx="22286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Informal Requests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24007" y="3565327"/>
            <a:ext cx="785550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"Can you give me a hand?"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24007" y="3912870"/>
            <a:ext cx="785550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"I need some help here."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24007" y="4260413"/>
            <a:ext cx="785550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"Any chance you could help?"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624007" y="4746069"/>
            <a:ext cx="7855506" cy="2803684"/>
          </a:xfrm>
          <a:prstGeom prst="roundRect">
            <a:avLst>
              <a:gd name="adj" fmla="val 2671"/>
            </a:avLst>
          </a:prstGeom>
          <a:solidFill>
            <a:srgbClr val="B6D6FC"/>
          </a:solidFill>
          <a:ln/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243" y="5018603"/>
            <a:ext cx="222766" cy="178237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203246" y="4968835"/>
            <a:ext cx="7098030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🎧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Audio Practice: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Listen to dialogue clips.</a:t>
            </a:r>
            <a:endParaRPr lang="en-US" sz="1400" dirty="0"/>
          </a:p>
        </p:txBody>
      </p:sp>
      <p:pic>
        <p:nvPicPr>
          <p:cNvPr id="1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46" y="5462111"/>
            <a:ext cx="7098030" cy="1798082"/>
          </a:xfrm>
          <a:prstGeom prst="rect">
            <a:avLst/>
          </a:prstGeom>
        </p:spPr>
      </p:pic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948" y="1515428"/>
            <a:ext cx="5092065" cy="5092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945" y="590074"/>
            <a:ext cx="11016853" cy="627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Expressing Obligation: Must, Have to, Should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02945" y="1619250"/>
            <a:ext cx="4274344" cy="2638782"/>
          </a:xfrm>
          <a:prstGeom prst="roundRect">
            <a:avLst>
              <a:gd name="adj" fmla="val 319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25805" y="1642110"/>
            <a:ext cx="4228624" cy="602456"/>
          </a:xfrm>
          <a:prstGeom prst="roundRect">
            <a:avLst>
              <a:gd name="adj" fmla="val 9449"/>
            </a:avLst>
          </a:prstGeom>
          <a:solidFill>
            <a:srgbClr val="DADBF1"/>
          </a:solidFill>
          <a:ln/>
        </p:spPr>
      </p:sp>
      <p:sp>
        <p:nvSpPr>
          <p:cNvPr id="5" name="Text 3"/>
          <p:cNvSpPr/>
          <p:nvPr/>
        </p:nvSpPr>
        <p:spPr>
          <a:xfrm>
            <a:off x="2689503" y="1751171"/>
            <a:ext cx="301228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926544" y="2445306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Must / Have to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26544" y="2879646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 obligation or necessity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26544" y="3321487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"You must finish your homework."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26544" y="3713083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"I have to be there by 9 AM."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178028" y="1619250"/>
            <a:ext cx="4274344" cy="2638782"/>
          </a:xfrm>
          <a:prstGeom prst="roundRect">
            <a:avLst>
              <a:gd name="adj" fmla="val 319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5200888" y="1642110"/>
            <a:ext cx="4228624" cy="602456"/>
          </a:xfrm>
          <a:prstGeom prst="roundRect">
            <a:avLst>
              <a:gd name="adj" fmla="val 9449"/>
            </a:avLst>
          </a:prstGeom>
          <a:solidFill>
            <a:srgbClr val="DADBF1"/>
          </a:solidFill>
          <a:ln/>
        </p:spPr>
      </p:sp>
      <p:sp>
        <p:nvSpPr>
          <p:cNvPr id="12" name="Text 10"/>
          <p:cNvSpPr/>
          <p:nvPr/>
        </p:nvSpPr>
        <p:spPr>
          <a:xfrm>
            <a:off x="7164586" y="1751171"/>
            <a:ext cx="301228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5401628" y="2445306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Should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01628" y="2879646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Advice or mild obligation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5401628" y="3321487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"You should see a doctor."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5401628" y="3713083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"We should arrive early."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9653111" y="1619250"/>
            <a:ext cx="4274344" cy="2638782"/>
          </a:xfrm>
          <a:prstGeom prst="roundRect">
            <a:avLst>
              <a:gd name="adj" fmla="val 319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9675971" y="1642110"/>
            <a:ext cx="4228624" cy="602456"/>
          </a:xfrm>
          <a:prstGeom prst="roundRect">
            <a:avLst>
              <a:gd name="adj" fmla="val 9449"/>
            </a:avLst>
          </a:prstGeom>
          <a:solidFill>
            <a:srgbClr val="DADBF1"/>
          </a:solidFill>
          <a:ln/>
        </p:spPr>
      </p:sp>
      <p:sp>
        <p:nvSpPr>
          <p:cNvPr id="19" name="Text 17"/>
          <p:cNvSpPr/>
          <p:nvPr/>
        </p:nvSpPr>
        <p:spPr>
          <a:xfrm>
            <a:off x="11639669" y="1751171"/>
            <a:ext cx="301228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50" dirty="0"/>
          </a:p>
        </p:txBody>
      </p:sp>
      <p:sp>
        <p:nvSpPr>
          <p:cNvPr id="20" name="Text 18"/>
          <p:cNvSpPr/>
          <p:nvPr/>
        </p:nvSpPr>
        <p:spPr>
          <a:xfrm>
            <a:off x="9876711" y="2445306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Ought to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9876711" y="2879646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Moral obligation or recommendation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9876711" y="3321487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"You ought to apologize."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9876711" y="3713083"/>
            <a:ext cx="382714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"Students ought to study regularly."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02945" y="4483894"/>
            <a:ext cx="13224510" cy="3155632"/>
          </a:xfrm>
          <a:prstGeom prst="roundRect">
            <a:avLst>
              <a:gd name="adj" fmla="val 2673"/>
            </a:avLst>
          </a:prstGeom>
          <a:solidFill>
            <a:srgbClr val="C7C9EA"/>
          </a:solidFill>
          <a:ln/>
        </p:spPr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684" y="4795242"/>
            <a:ext cx="250984" cy="200739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355408" y="4734758"/>
            <a:ext cx="1237130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🎧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Listen &amp; Repeat: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Practice pronunciation and intonation with audio examples</a:t>
            </a:r>
            <a:endParaRPr lang="en-US" sz="1550" dirty="0"/>
          </a:p>
        </p:txBody>
      </p:sp>
      <p:pic>
        <p:nvPicPr>
          <p:cNvPr id="27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08" y="5289590"/>
            <a:ext cx="12371308" cy="2023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0046" y="598646"/>
            <a:ext cx="7956709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Asking for Clarification: Useful Phrases</a:t>
            </a:r>
            <a:endParaRPr lang="en-US" sz="3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046" y="1913215"/>
            <a:ext cx="3893582" cy="14523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9591" y="2082760"/>
            <a:ext cx="2279094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Requesting Repetition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249591" y="2449473"/>
            <a:ext cx="3554492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"Could you explain that again?"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"Sorry, I didn't catch that."</a:t>
            </a:r>
            <a:endParaRPr lang="en-US" sz="13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73" y="1913215"/>
            <a:ext cx="3893582" cy="14523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312718" y="2082760"/>
            <a:ext cx="2120265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Seeking Meaning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10312718" y="2449473"/>
            <a:ext cx="3554492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"What do you mean by...?"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"Could you clarify what you said about...?"</a:t>
            </a:r>
            <a:endParaRPr lang="en-US" sz="13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046" y="3535085"/>
            <a:ext cx="7956709" cy="14523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49591" y="3704630"/>
            <a:ext cx="2389108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Asking for Slower Pace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6249591" y="4071342"/>
            <a:ext cx="7617619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"Can you say that more slowly?"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"Could you speak a bit slower?"</a:t>
            </a:r>
            <a:endParaRPr lang="en-US" sz="1300" dirty="0"/>
          </a:p>
        </p:txBody>
      </p:sp>
      <p:sp>
        <p:nvSpPr>
          <p:cNvPr id="13" name="Text 7"/>
          <p:cNvSpPr/>
          <p:nvPr/>
        </p:nvSpPr>
        <p:spPr>
          <a:xfrm>
            <a:off x="6080046" y="5178147"/>
            <a:ext cx="7956709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🎧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Interactive Audio: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Listen to dialogue examples demonstrating effective clarification strategies in conversations</a:t>
            </a:r>
            <a:endParaRPr lang="en-US" sz="1300" dirty="0"/>
          </a:p>
        </p:txBody>
      </p:sp>
      <p:pic>
        <p:nvPicPr>
          <p:cNvPr id="14" name="Image 4" descr="preencoded.png">
            <a:hlinkClick r:id="rId6" tooltip="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046" y="5919430"/>
            <a:ext cx="7956709" cy="17114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2825"/>
            <a:ext cx="95209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Free Practice: Role-Play Scenarios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55232"/>
            <a:ext cx="1134070" cy="13608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54674" y="2082046"/>
            <a:ext cx="3265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Scenario 1: Library Help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154674" y="2572464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Practice asking for assistance finding books or using library resources. Focus on polite, formal language.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216116"/>
            <a:ext cx="1134070" cy="166985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54674" y="3442930"/>
            <a:ext cx="40251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Scenario 2: Work Obligations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154674" y="3933349"/>
            <a:ext cx="116819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Express different levels of obligation about school assignments or workplace tasks using must, should, and have to.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885968"/>
            <a:ext cx="1134070" cy="166985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5112782"/>
            <a:ext cx="35400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Scenario 3: Group Project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154674" y="5603200"/>
            <a:ext cx="116819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Practice clarifying instructions and asking questions during collaborative work. Encourage natural conversation flow.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81097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Creative Challenge: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Students create their own realistic scenarios and practice with partners, building confidence through repetition.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10377"/>
            <a:ext cx="59322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Tips for Effective Use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15931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22939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Intonation Matters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2784396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polite, rising intonation and softening words like "please" and "excuse me" when asking for help or clarification.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6382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4098488"/>
            <a:ext cx="30359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Choose Appropriately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4588907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must/have to for strict rules and requirements; reserve should for suggestions, advice, and recommendations.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768340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30653" y="5903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Active Listening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130653" y="6393418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Pay attention to verbal and non-verbal cues that indicate confusion or the need for assistance from others.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775" y="561380"/>
            <a:ext cx="7715250" cy="1275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Additional Resources &amp; Audio Practice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00775" y="2143125"/>
            <a:ext cx="3755588" cy="2986921"/>
          </a:xfrm>
          <a:prstGeom prst="roundRect">
            <a:avLst>
              <a:gd name="adj" fmla="val 28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12468" y="2354818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4950BC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23" y="2488763"/>
            <a:ext cx="275511" cy="3444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12468" y="3171230"/>
            <a:ext cx="255139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Online Platforms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412468" y="3612475"/>
            <a:ext cx="3332202" cy="1305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YouTube language channels, EPIC Books for reading practice, and BrainPOP Jr. for interactive learning experiences.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10160437" y="2143125"/>
            <a:ext cx="3755588" cy="2986921"/>
          </a:xfrm>
          <a:prstGeom prst="roundRect">
            <a:avLst>
              <a:gd name="adj" fmla="val 28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72130" y="2354818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4950BC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484" y="2488763"/>
            <a:ext cx="275511" cy="34444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72130" y="3171230"/>
            <a:ext cx="255139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Mobile Apps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10372130" y="3612475"/>
            <a:ext cx="3332202" cy="1305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Pronunciation apps, interactive grammar tools, and conversation practice platforms for on-the-go learning.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6200775" y="5334119"/>
            <a:ext cx="7715250" cy="2333982"/>
          </a:xfrm>
          <a:prstGeom prst="roundRect">
            <a:avLst>
              <a:gd name="adj" fmla="val 367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12468" y="5545812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4950BC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823" y="5679758"/>
            <a:ext cx="275511" cy="34444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12468" y="6362224"/>
            <a:ext cx="255139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Self-Assessment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6412468" y="6803469"/>
            <a:ext cx="729186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Record yourself practicing these functions, then listen back to identify areas for improvement and track progress.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011" y="841891"/>
            <a:ext cx="6168509" cy="624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Summary &amp; Call to Action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6011" y="1766292"/>
            <a:ext cx="7744777" cy="3597593"/>
          </a:xfrm>
          <a:prstGeom prst="roundRect">
            <a:avLst>
              <a:gd name="adj" fmla="val 233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93631" y="1773912"/>
            <a:ext cx="3864769" cy="2110978"/>
          </a:xfrm>
          <a:prstGeom prst="roundRect">
            <a:avLst>
              <a:gd name="adj" fmla="val 3977"/>
            </a:avLst>
          </a:prstGeom>
          <a:solidFill>
            <a:srgbClr val="DADBF1"/>
          </a:solidFill>
          <a:ln/>
        </p:spPr>
      </p:sp>
      <p:sp>
        <p:nvSpPr>
          <p:cNvPr id="6" name="Text 3"/>
          <p:cNvSpPr/>
          <p:nvPr/>
        </p:nvSpPr>
        <p:spPr>
          <a:xfrm>
            <a:off x="6393418" y="1973699"/>
            <a:ext cx="2498646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Essential Skills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393418" y="2405896"/>
            <a:ext cx="3465195" cy="1279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Asking for help, expressing obligation, and seeking clarification are fundamental communication functions for English fluency.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058400" y="1773912"/>
            <a:ext cx="3864769" cy="2110978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9" name="Shape 6"/>
          <p:cNvSpPr/>
          <p:nvPr/>
        </p:nvSpPr>
        <p:spPr>
          <a:xfrm>
            <a:off x="10058400" y="1773912"/>
            <a:ext cx="22860" cy="2110978"/>
          </a:xfrm>
          <a:prstGeom prst="roundRect">
            <a:avLst>
              <a:gd name="adj" fmla="val 367268"/>
            </a:avLst>
          </a:prstGeom>
          <a:solidFill>
            <a:srgbClr val="C0C1D7"/>
          </a:solidFill>
          <a:ln/>
        </p:spPr>
      </p:sp>
      <p:sp>
        <p:nvSpPr>
          <p:cNvPr id="10" name="Text 7"/>
          <p:cNvSpPr/>
          <p:nvPr/>
        </p:nvSpPr>
        <p:spPr>
          <a:xfrm>
            <a:off x="10258187" y="1973699"/>
            <a:ext cx="2643188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Practice Commitment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258187" y="2405896"/>
            <a:ext cx="3465195" cy="1279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Regular practice with real-life examples and peer interaction builds confidence and natural language use.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193631" y="3884890"/>
            <a:ext cx="7729538" cy="1471374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13" name="Shape 10"/>
          <p:cNvSpPr/>
          <p:nvPr/>
        </p:nvSpPr>
        <p:spPr>
          <a:xfrm>
            <a:off x="6193631" y="3884890"/>
            <a:ext cx="7729538" cy="22860"/>
          </a:xfrm>
          <a:prstGeom prst="roundRect">
            <a:avLst>
              <a:gd name="adj" fmla="val 367268"/>
            </a:avLst>
          </a:prstGeom>
          <a:solidFill>
            <a:srgbClr val="C0C1D7"/>
          </a:solidFill>
          <a:ln/>
        </p:spPr>
      </p:sp>
      <p:sp>
        <p:nvSpPr>
          <p:cNvPr id="14" name="Text 11"/>
          <p:cNvSpPr/>
          <p:nvPr/>
        </p:nvSpPr>
        <p:spPr>
          <a:xfrm>
            <a:off x="6393418" y="4084677"/>
            <a:ext cx="2498646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Start Today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393418" y="4516874"/>
            <a:ext cx="7329964" cy="639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using these functions confidently in your daily English conversations to accelerate your language development!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186011" y="5663684"/>
            <a:ext cx="7744777" cy="172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6750"/>
              </a:lnSpc>
              <a:buNone/>
            </a:pPr>
            <a:r>
              <a:rPr lang="en-US" sz="5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Your English fluency journey starts now!</a:t>
            </a:r>
            <a:endParaRPr lang="en-US" sz="5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2025-09-11T15:42:44Z</dcterms:created>
  <dcterms:modified xsi:type="dcterms:W3CDTF">2025-09-11T15:42:44Z</dcterms:modified>
</cp:coreProperties>
</file>