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4" r:id="rId8"/>
    <p:sldId id="265" r:id="rId9"/>
    <p:sldId id="263" r:id="rId10"/>
    <p:sldId id="269" r:id="rId11"/>
    <p:sldId id="268" r:id="rId12"/>
    <p:sldId id="270" r:id="rId13"/>
    <p:sldId id="266" r:id="rId14"/>
    <p:sldId id="267" r:id="rId15"/>
    <p:sldId id="272" r:id="rId16"/>
    <p:sldId id="273" r:id="rId17"/>
    <p:sldId id="274" r:id="rId18"/>
    <p:sldId id="271" r:id="rId1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5325A4B-0581-4D87-8323-63D82F1BC35E}" type="datetimeFigureOut">
              <a:rPr lang="th-TH" smtClean="0"/>
              <a:t>03/12/67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BF2B742-D61D-4A4B-926A-15AFB6060C8B}" type="slidenum">
              <a:rPr lang="th-TH" smtClean="0"/>
              <a:t>‹#›</a:t>
            </a:fld>
            <a:endParaRPr lang="th-T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resource/77124044/section-2-students-number" TargetMode="External"/><Relationship Id="rId2" Type="http://schemas.openxmlformats.org/officeDocument/2006/relationships/hyperlink" Target="https://wordwall.net/resource/77124232/section-1-students-number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HNTwz3e-skzRXye4gTSawH94VBeXiwG-p_qmVqong1k/edit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/>
              <a:t>Welcome Section </a:t>
            </a:r>
            <a:endParaRPr lang="th-TH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4/12/2024</a:t>
            </a:r>
            <a:endParaRPr lang="th-TH" sz="6000" dirty="0"/>
          </a:p>
        </p:txBody>
      </p:sp>
    </p:spTree>
    <p:extLst>
      <p:ext uri="{BB962C8B-B14F-4D97-AF65-F5344CB8AC3E}">
        <p14:creationId xmlns:p14="http://schemas.microsoft.com/office/powerpoint/2010/main" val="2977063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C4D89AF-4021-D63F-48CF-57B851781757}"/>
              </a:ext>
            </a:extLst>
          </p:cNvPr>
          <p:cNvSpPr txBox="1"/>
          <p:nvPr/>
        </p:nvSpPr>
        <p:spPr>
          <a:xfrm>
            <a:off x="323528" y="1472010"/>
            <a:ext cx="849694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They are both used to indicate that something is required or necessary to be done.</a:t>
            </a:r>
          </a:p>
          <a:p>
            <a:r>
              <a:rPr lang="en-US" sz="3600" b="1" dirty="0">
                <a:solidFill>
                  <a:srgbClr val="FFFF00"/>
                </a:solidFill>
              </a:rPr>
              <a:t> 'Must' can imply that the obligation comes from internal motivations, while 'have to' is often used to express external requirements or obligations, such as rules and laws</a:t>
            </a:r>
            <a:endParaRPr lang="th-TH" sz="3600" b="1" dirty="0">
              <a:solidFill>
                <a:srgbClr val="FFFF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0F626-7970-F23C-B9B2-6134F2E3B7CD}"/>
              </a:ext>
            </a:extLst>
          </p:cNvPr>
          <p:cNvSpPr txBox="1"/>
          <p:nvPr/>
        </p:nvSpPr>
        <p:spPr>
          <a:xfrm>
            <a:off x="1475656" y="548680"/>
            <a:ext cx="54713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Must and have to </a:t>
            </a:r>
            <a:endParaRPr lang="th-TH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12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6146C03-89A3-568A-8787-F32E77E7C2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404664"/>
            <a:ext cx="9143999" cy="568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144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86194F-6329-7108-CDBE-C605D3C4005B}"/>
              </a:ext>
            </a:extLst>
          </p:cNvPr>
          <p:cNvSpPr txBox="1"/>
          <p:nvPr/>
        </p:nvSpPr>
        <p:spPr>
          <a:xfrm>
            <a:off x="1259632" y="908720"/>
            <a:ext cx="7056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Go to mentimeter.com</a:t>
            </a:r>
            <a:endParaRPr lang="th-TH" sz="7200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D0CFFC-1313-D04C-EA46-12A9F50A8FFF}"/>
              </a:ext>
            </a:extLst>
          </p:cNvPr>
          <p:cNvSpPr txBox="1"/>
          <p:nvPr/>
        </p:nvSpPr>
        <p:spPr>
          <a:xfrm>
            <a:off x="1547664" y="4437112"/>
            <a:ext cx="5040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FFF00"/>
                </a:solidFill>
              </a:rPr>
              <a:t>Use code 66867561</a:t>
            </a:r>
            <a:endParaRPr lang="th-TH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22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Importance of using English</a:t>
            </a:r>
            <a:br>
              <a:rPr lang="en-US" b="1" dirty="0">
                <a:solidFill>
                  <a:srgbClr val="FFFF00"/>
                </a:solidFill>
              </a:rPr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Communication /language of international communication</a:t>
            </a:r>
          </a:p>
          <a:p>
            <a:pPr marL="68580" indent="0">
              <a:buNone/>
            </a:pPr>
            <a:r>
              <a:rPr lang="en-US" dirty="0"/>
              <a:t>(widely spoken in the world, language of business, technology, science, language of internet)</a:t>
            </a:r>
          </a:p>
          <a:p>
            <a:r>
              <a:rPr lang="en-US" dirty="0"/>
              <a:t>Career advancement/ job opportunities</a:t>
            </a:r>
          </a:p>
          <a:p>
            <a:pPr>
              <a:buFont typeface="Wingdings" pitchFamily="2" charset="2"/>
              <a:buChar char="§"/>
            </a:pPr>
            <a:r>
              <a:rPr lang="en-US" dirty="0"/>
              <a:t>Education</a:t>
            </a:r>
          </a:p>
          <a:p>
            <a:r>
              <a:rPr lang="en-US" dirty="0"/>
              <a:t>Travel</a:t>
            </a:r>
          </a:p>
          <a:p>
            <a:r>
              <a:rPr lang="en-US" dirty="0"/>
              <a:t> gives access to more entertainment and more access to the Internet</a:t>
            </a:r>
          </a:p>
          <a:p>
            <a:r>
              <a:rPr lang="en-US" b="1" i="1" dirty="0"/>
              <a:t>English can make you ‘smarter’</a:t>
            </a:r>
          </a:p>
          <a:p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69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Setting up the rules together</a:t>
            </a:r>
            <a:br>
              <a:rPr lang="en-US" b="1" dirty="0">
                <a:solidFill>
                  <a:srgbClr val="FFFF00"/>
                </a:solidFill>
              </a:rPr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Group Work</a:t>
            </a:r>
          </a:p>
          <a:p>
            <a:r>
              <a:rPr lang="en-US" dirty="0" err="1"/>
              <a:t>Wordwall</a:t>
            </a:r>
            <a:r>
              <a:rPr lang="en-US" dirty="0"/>
              <a:t> (make a group)</a:t>
            </a:r>
          </a:p>
          <a:p>
            <a:r>
              <a:rPr lang="en-US" dirty="0"/>
              <a:t>001 </a:t>
            </a:r>
            <a:r>
              <a:rPr lang="en-US" dirty="0">
                <a:hlinkClick r:id="rId2"/>
              </a:rPr>
              <a:t>https://wordwall.net/resource/77124232/section-1-students-number</a:t>
            </a:r>
            <a:endParaRPr lang="en-US" dirty="0"/>
          </a:p>
          <a:p>
            <a:endParaRPr lang="en-US" dirty="0"/>
          </a:p>
          <a:p>
            <a:r>
              <a:rPr lang="en-US" dirty="0"/>
              <a:t>002 </a:t>
            </a:r>
            <a:r>
              <a:rPr lang="en-US" dirty="0">
                <a:hlinkClick r:id="rId3"/>
              </a:rPr>
              <a:t>https://wordwall.net/resource/77124044/section-2-students-number</a:t>
            </a:r>
            <a:endParaRPr lang="en-US" dirty="0"/>
          </a:p>
          <a:p>
            <a:r>
              <a:rPr lang="en-US" dirty="0"/>
              <a:t>  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24312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033C8-4EF7-4F11-8DEC-58A603873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Rules and Expectation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7E3AE-E3BA-9103-6C32-7786DA0B9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Cooperation </a:t>
            </a:r>
          </a:p>
          <a:p>
            <a:pPr marL="68580" indent="0">
              <a:buNone/>
            </a:pPr>
            <a:r>
              <a:rPr lang="en-US" dirty="0"/>
              <a:t>(work together, take turns, be patient with one another, show good sportsmanship, help each other, solve disagreement smartly)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z="5400" b="1" dirty="0">
                <a:solidFill>
                  <a:srgbClr val="FFFF00"/>
                </a:solidFill>
              </a:rPr>
              <a:t>Responsibility</a:t>
            </a:r>
          </a:p>
          <a:p>
            <a:pPr marL="68580" indent="0">
              <a:buNone/>
            </a:pPr>
            <a:r>
              <a:rPr lang="en-US" dirty="0"/>
              <a:t>(follow directions, work hard, meet the deadline for every assignment, independent, complete all the tasks, use time wisely)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8841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3B2BE-B900-2357-CD83-43205A90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Rules and Expectation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1D87B-C3B3-4060-9371-94F9C590D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FF00"/>
                </a:solidFill>
              </a:rPr>
              <a:t>Empathy </a:t>
            </a:r>
          </a:p>
          <a:p>
            <a:pPr marL="68580" indent="0">
              <a:buNone/>
            </a:pPr>
            <a:r>
              <a:rPr lang="en-US" dirty="0"/>
              <a:t>(kind, no bullying, no discrimination, don’t talk about others in a negative way)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z="5400" b="1" dirty="0">
                <a:solidFill>
                  <a:srgbClr val="FFFF00"/>
                </a:solidFill>
              </a:rPr>
              <a:t>Self-Control</a:t>
            </a:r>
          </a:p>
          <a:p>
            <a:pPr marL="68580" indent="0">
              <a:buNone/>
            </a:pPr>
            <a:r>
              <a:rPr lang="en-US" dirty="0"/>
              <a:t>(control your emotion and behavior, be a good listener, share ideas)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2918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0647B-64A9-F8F4-6A93-F38FB64B0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Rules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0EBFA-CEAF-399A-E5E6-AABD5E679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268760"/>
            <a:ext cx="7859216" cy="5077176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Be on time</a:t>
            </a:r>
          </a:p>
          <a:p>
            <a:r>
              <a:rPr lang="en-US" b="1" dirty="0">
                <a:solidFill>
                  <a:srgbClr val="FF0000"/>
                </a:solidFill>
              </a:rPr>
              <a:t>Listen ( do not interrupt others)</a:t>
            </a:r>
          </a:p>
          <a:p>
            <a:r>
              <a:rPr lang="en-US" b="1" dirty="0">
                <a:solidFill>
                  <a:srgbClr val="FF0000"/>
                </a:solidFill>
              </a:rPr>
              <a:t>Speak up (Participate in all activities-group discussion, presentation, share your ideas)</a:t>
            </a:r>
          </a:p>
          <a:p>
            <a:r>
              <a:rPr lang="en-US" b="1" dirty="0">
                <a:solidFill>
                  <a:srgbClr val="FF0000"/>
                </a:solidFill>
              </a:rPr>
              <a:t>Clean up, switch all the electrical appliances after class)</a:t>
            </a:r>
          </a:p>
          <a:p>
            <a:r>
              <a:rPr lang="en-US" b="1" dirty="0">
                <a:solidFill>
                  <a:srgbClr val="FF0000"/>
                </a:solidFill>
              </a:rPr>
              <a:t>Be Honest (no cheating, no copying from your friends) </a:t>
            </a:r>
          </a:p>
          <a:p>
            <a:r>
              <a:rPr lang="en-US" b="1" dirty="0">
                <a:solidFill>
                  <a:srgbClr val="FF0000"/>
                </a:solidFill>
              </a:rPr>
              <a:t>Silence your cell phone</a:t>
            </a:r>
          </a:p>
          <a:p>
            <a:r>
              <a:rPr lang="en-US" b="1" dirty="0">
                <a:solidFill>
                  <a:srgbClr val="FF0000"/>
                </a:solidFill>
              </a:rPr>
              <a:t>Work hard and be responsible </a:t>
            </a:r>
            <a:endParaRPr lang="th-TH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252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DB5131-76BB-2097-DFD5-ADCEC9AFF7CE}"/>
              </a:ext>
            </a:extLst>
          </p:cNvPr>
          <p:cNvSpPr txBox="1"/>
          <p:nvPr/>
        </p:nvSpPr>
        <p:spPr>
          <a:xfrm>
            <a:off x="755576" y="908720"/>
            <a:ext cx="4286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FFFF00"/>
                </a:solidFill>
              </a:rPr>
              <a:t>Pre-test</a:t>
            </a:r>
          </a:p>
          <a:p>
            <a:endParaRPr lang="th-TH" sz="9600" dirty="0">
              <a:solidFill>
                <a:srgbClr val="FFFF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FCAD87-1A80-7553-415F-11D510107F47}"/>
              </a:ext>
            </a:extLst>
          </p:cNvPr>
          <p:cNvSpPr txBox="1"/>
          <p:nvPr/>
        </p:nvSpPr>
        <p:spPr>
          <a:xfrm>
            <a:off x="755576" y="2852936"/>
            <a:ext cx="734481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dirty="0">
                <a:hlinkClick r:id="rId2"/>
              </a:rPr>
              <a:t>https://docs.google.com/forms/d/1HNTwz3e-skzRXye4gTSawH94VBeXiwG-p_qmVqong1k/edit</a:t>
            </a:r>
            <a:endParaRPr lang="th-TH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961004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Course Orientation</a:t>
            </a:r>
            <a:endParaRPr lang="th-TH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896584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FFFF00"/>
                </a:solidFill>
              </a:rPr>
              <a:t>Introduction to the course </a:t>
            </a:r>
          </a:p>
          <a:p>
            <a:r>
              <a:rPr lang="en-US" sz="4400" b="1" dirty="0">
                <a:solidFill>
                  <a:srgbClr val="FFFF00"/>
                </a:solidFill>
              </a:rPr>
              <a:t>Ethics, Morality and discipline</a:t>
            </a:r>
          </a:p>
          <a:p>
            <a:r>
              <a:rPr lang="en-US" sz="4400" b="1" dirty="0">
                <a:solidFill>
                  <a:srgbClr val="FFFF00"/>
                </a:solidFill>
              </a:rPr>
              <a:t>Importance of using English</a:t>
            </a:r>
          </a:p>
          <a:p>
            <a:r>
              <a:rPr lang="en-US" sz="4400" b="1" dirty="0">
                <a:solidFill>
                  <a:srgbClr val="FFFF00"/>
                </a:solidFill>
              </a:rPr>
              <a:t>Setting up the rules together</a:t>
            </a:r>
          </a:p>
          <a:p>
            <a:r>
              <a:rPr lang="en-US" sz="4400" b="1" dirty="0">
                <a:solidFill>
                  <a:srgbClr val="FFFF00"/>
                </a:solidFill>
              </a:rPr>
              <a:t>Pre-test </a:t>
            </a:r>
            <a:endParaRPr lang="th-TH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81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Ethics and morals and discipline      10%</a:t>
            </a:r>
          </a:p>
          <a:p>
            <a:pPr marL="137160" indent="0">
              <a:buNone/>
            </a:pPr>
            <a:r>
              <a:rPr lang="en-US" dirty="0"/>
              <a:t>Attitude towards learning, Attendance, class participation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Knowledge and Cognitive Skills 30%</a:t>
            </a:r>
          </a:p>
          <a:p>
            <a:pPr marL="137160" indent="0">
              <a:buNone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</a:rPr>
              <a:t>Assignment, Presentation, Discussion, Exam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/>
              <a:t>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21303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Ethics and morals and discipline      10%</a:t>
            </a:r>
          </a:p>
          <a:p>
            <a:pPr marL="137160" indent="0">
              <a:buNone/>
            </a:pPr>
            <a:r>
              <a:rPr lang="en-US" dirty="0"/>
              <a:t>Attitude towards learning, Attendance, class participation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Knowledge and Cognitive Skills 30%</a:t>
            </a:r>
          </a:p>
          <a:p>
            <a:pPr marL="137160" indent="0">
              <a:buNone/>
            </a:pPr>
            <a:r>
              <a:rPr lang="en-US" sz="2800" b="1" dirty="0">
                <a:solidFill>
                  <a:schemeClr val="tx1">
                    <a:lumMod val="95000"/>
                  </a:schemeClr>
                </a:solidFill>
              </a:rPr>
              <a:t>Assignment, Presentation, Discussion, Exam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/>
              <a:t>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21983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28800"/>
            <a:ext cx="7772400" cy="4536504"/>
          </a:xfrm>
        </p:spPr>
        <p:txBody>
          <a:bodyPr>
            <a:normAutofit fontScale="55000" lnSpcReduction="20000"/>
          </a:bodyPr>
          <a:lstStyle/>
          <a:p>
            <a:r>
              <a:rPr lang="en-US" sz="7000" b="1" dirty="0">
                <a:solidFill>
                  <a:srgbClr val="FF0000"/>
                </a:solidFill>
              </a:rPr>
              <a:t>Interpersonal Skills    30%</a:t>
            </a:r>
          </a:p>
          <a:p>
            <a:pPr marL="137160" indent="0">
              <a:buNone/>
            </a:pPr>
            <a:r>
              <a:rPr lang="en-US" sz="6000" dirty="0"/>
              <a:t>Participation, Group work discussion, group and pair presentation, </a:t>
            </a:r>
          </a:p>
          <a:p>
            <a:pPr marL="137160" indent="0">
              <a:buNone/>
            </a:pPr>
            <a:endParaRPr lang="en-US" sz="7000" b="1" dirty="0"/>
          </a:p>
          <a:p>
            <a:pPr marL="137160" indent="0">
              <a:buNone/>
            </a:pPr>
            <a:r>
              <a:rPr lang="en-US" sz="7000" b="1" dirty="0">
                <a:solidFill>
                  <a:srgbClr val="FF0000"/>
                </a:solidFill>
              </a:rPr>
              <a:t>Numeral Analysis 10%</a:t>
            </a:r>
          </a:p>
          <a:p>
            <a:pPr marL="137160" indent="0">
              <a:buNone/>
            </a:pPr>
            <a:r>
              <a:rPr lang="en-US" sz="6000" b="1" dirty="0">
                <a:solidFill>
                  <a:schemeClr val="tx1">
                    <a:lumMod val="95000"/>
                  </a:schemeClr>
                </a:solidFill>
              </a:rPr>
              <a:t>Assignment (Research Paper)</a:t>
            </a:r>
          </a:p>
          <a:p>
            <a:pPr marL="137160" indent="0">
              <a:buNone/>
            </a:pPr>
            <a:endParaRPr lang="en-US" sz="2800" b="1" dirty="0">
              <a:solidFill>
                <a:schemeClr val="tx1">
                  <a:lumMod val="95000"/>
                </a:schemeClr>
              </a:solidFill>
            </a:endParaRPr>
          </a:p>
          <a:p>
            <a:pPr marL="137160" indent="0">
              <a:buNone/>
            </a:pPr>
            <a:endParaRPr lang="en-US" sz="2800" b="1" dirty="0">
              <a:solidFill>
                <a:schemeClr val="tx1">
                  <a:lumMod val="95000"/>
                </a:schemeClr>
              </a:solidFill>
            </a:endParaRP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/>
              <a:t>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28104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28800"/>
            <a:ext cx="7772400" cy="4536504"/>
          </a:xfrm>
        </p:spPr>
        <p:txBody>
          <a:bodyPr>
            <a:normAutofit fontScale="77500" lnSpcReduction="20000"/>
          </a:bodyPr>
          <a:lstStyle/>
          <a:p>
            <a:r>
              <a:rPr lang="en-US" sz="7000" b="1" dirty="0">
                <a:solidFill>
                  <a:srgbClr val="FF0000"/>
                </a:solidFill>
              </a:rPr>
              <a:t>Learning Management Skill  </a:t>
            </a:r>
            <a:r>
              <a:rPr lang="en-US" sz="8500" b="1" dirty="0">
                <a:solidFill>
                  <a:srgbClr val="FF0000"/>
                </a:solidFill>
              </a:rPr>
              <a:t>20%</a:t>
            </a:r>
          </a:p>
          <a:p>
            <a:pPr marL="137160" indent="0">
              <a:buNone/>
            </a:pPr>
            <a:r>
              <a:rPr lang="en-US" sz="4100" b="1" dirty="0">
                <a:solidFill>
                  <a:schemeClr val="tx1">
                    <a:lumMod val="95000"/>
                  </a:schemeClr>
                </a:solidFill>
              </a:rPr>
              <a:t>Assessed from completed tasks at home </a:t>
            </a:r>
          </a:p>
          <a:p>
            <a:pPr marL="137160" indent="0">
              <a:buNone/>
            </a:pPr>
            <a:r>
              <a:rPr lang="en-US" sz="4100" b="1" dirty="0">
                <a:solidFill>
                  <a:schemeClr val="tx1">
                    <a:lumMod val="95000"/>
                  </a:schemeClr>
                </a:solidFill>
              </a:rPr>
              <a:t>Meet the deadline, End of the exam (mark) </a:t>
            </a:r>
          </a:p>
          <a:p>
            <a:pPr marL="137160" indent="0">
              <a:buNone/>
            </a:pPr>
            <a:endParaRPr lang="en-US" sz="2800" b="1" dirty="0">
              <a:solidFill>
                <a:schemeClr val="tx1">
                  <a:lumMod val="95000"/>
                </a:schemeClr>
              </a:solidFill>
            </a:endParaRP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/>
              <a:t>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87647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Ethics, Morality and discipline</a:t>
            </a:r>
            <a:br>
              <a:rPr lang="en-US" b="1" dirty="0">
                <a:solidFill>
                  <a:srgbClr val="FFFF00"/>
                </a:solidFill>
              </a:rPr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300" b="1" dirty="0">
                <a:solidFill>
                  <a:srgbClr val="FFFF00"/>
                </a:solidFill>
              </a:rPr>
              <a:t>Ethics </a:t>
            </a:r>
            <a:r>
              <a:rPr lang="th-TH" sz="4300" b="1" dirty="0">
                <a:solidFill>
                  <a:srgbClr val="FFFF00"/>
                </a:solidFill>
              </a:rPr>
              <a:t>จริยธรรม</a:t>
            </a:r>
            <a:endParaRPr lang="en-US" sz="4300" b="1" dirty="0">
              <a:solidFill>
                <a:srgbClr val="FFFF00"/>
              </a:solidFill>
            </a:endParaRPr>
          </a:p>
          <a:p>
            <a:r>
              <a:rPr lang="en-US" dirty="0"/>
              <a:t>the discipline concerned with what is morally good and bad and </a:t>
            </a:r>
          </a:p>
          <a:p>
            <a:r>
              <a:rPr lang="en-US" dirty="0"/>
              <a:t>morally right and wrong. </a:t>
            </a:r>
          </a:p>
          <a:p>
            <a:r>
              <a:rPr lang="en-US" dirty="0"/>
              <a:t> is also applied to any system or theory of moral values or principles.</a:t>
            </a:r>
          </a:p>
          <a:p>
            <a:r>
              <a:rPr lang="en-US" dirty="0"/>
              <a:t>it refers to community values, they're much more practical</a:t>
            </a:r>
          </a:p>
          <a:p>
            <a:r>
              <a:rPr lang="en-US" dirty="0"/>
              <a:t>An ethical code is a set of rules that defines allowable actions or correct behavior.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87369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Morality </a:t>
            </a:r>
            <a:r>
              <a:rPr lang="th-TH" sz="6000" b="1" dirty="0"/>
              <a:t>ศีลธรรม</a:t>
            </a:r>
            <a:endParaRPr lang="th-TH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morality focuses on what moral obligations people have</a:t>
            </a:r>
          </a:p>
          <a:p>
            <a:r>
              <a:rPr lang="en-US" dirty="0"/>
              <a:t>Examples of morals can include things such as not lying, being generous, being patient, and being loyal.</a:t>
            </a:r>
          </a:p>
          <a:p>
            <a:r>
              <a:rPr lang="en-US" dirty="0"/>
              <a:t>More personal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12740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Discipline </a:t>
            </a:r>
            <a:r>
              <a:rPr lang="th-TH" sz="5400" b="1" dirty="0"/>
              <a:t>การลงโทษ</a:t>
            </a:r>
            <a:endParaRPr lang="th-TH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practice of training people to obey rules or a code of behavior, using punishment to correct disobedience.</a:t>
            </a:r>
            <a:endParaRPr lang="th-TH" dirty="0"/>
          </a:p>
          <a:p>
            <a:endParaRPr lang="th-TH" dirty="0"/>
          </a:p>
          <a:p>
            <a:r>
              <a:rPr lang="en-US" dirty="0"/>
              <a:t> control gained by enforcing obedience or order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59085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185</TotalTime>
  <Words>603</Words>
  <Application>Microsoft Office PowerPoint</Application>
  <PresentationFormat>On-screen Show (4:3)</PresentationFormat>
  <Paragraphs>102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Consolas</vt:lpstr>
      <vt:lpstr>Corbel</vt:lpstr>
      <vt:lpstr>Wingdings</vt:lpstr>
      <vt:lpstr>Wingdings 2</vt:lpstr>
      <vt:lpstr>Wingdings 3</vt:lpstr>
      <vt:lpstr>Metro</vt:lpstr>
      <vt:lpstr>Welcome Section </vt:lpstr>
      <vt:lpstr>Course Orientation</vt:lpstr>
      <vt:lpstr>Introduction to the course </vt:lpstr>
      <vt:lpstr>Introduction to the course </vt:lpstr>
      <vt:lpstr>Introduction to the course </vt:lpstr>
      <vt:lpstr>Introduction to the course </vt:lpstr>
      <vt:lpstr>Ethics, Morality and discipline </vt:lpstr>
      <vt:lpstr>Morality ศีลธรรม</vt:lpstr>
      <vt:lpstr>Discipline การลงโทษ</vt:lpstr>
      <vt:lpstr>PowerPoint Presentation</vt:lpstr>
      <vt:lpstr>PowerPoint Presentation</vt:lpstr>
      <vt:lpstr>PowerPoint Presentation</vt:lpstr>
      <vt:lpstr>Importance of using English </vt:lpstr>
      <vt:lpstr>Setting up the rules together </vt:lpstr>
      <vt:lpstr>Classroom Rules and Expectation</vt:lpstr>
      <vt:lpstr>Classroom Rules and Expectation</vt:lpstr>
      <vt:lpstr>Classroom Rules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Section</dc:title>
  <dc:creator>abi</dc:creator>
  <cp:lastModifiedBy>Windows</cp:lastModifiedBy>
  <cp:revision>6</cp:revision>
  <dcterms:created xsi:type="dcterms:W3CDTF">2024-12-03T04:02:18Z</dcterms:created>
  <dcterms:modified xsi:type="dcterms:W3CDTF">2024-12-03T17:27:13Z</dcterms:modified>
</cp:coreProperties>
</file>