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99" autoAdjust="0"/>
  </p:normalViewPr>
  <p:slideViewPr>
    <p:cSldViewPr>
      <p:cViewPr varScale="1">
        <p:scale>
          <a:sx n="91" d="100"/>
          <a:sy n="91" d="100"/>
        </p:scale>
        <p:origin x="126" y="8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7/17/2025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7/17/2025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256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6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255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58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60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56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grpSp>
        <p:nvGrpSpPr>
          <p:cNvPr id="615" name="frame" descr="Box graphic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614" name="frame" descr="Box graphic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7/17/2025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LoR5yaUMLA" TargetMode="External"/><Relationship Id="rId2" Type="http://schemas.openxmlformats.org/officeDocument/2006/relationships/hyperlink" Target="https://youtu.be/tjfvmiNFmn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TqNOTLfYkm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h-TH" dirty="0" smtClean="0"/>
              <a:t>การพัฒนาผลิตภัณฑ์ใหม่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h-TH" dirty="0" smtClean="0"/>
              <a:t>ดร</a:t>
            </a:r>
            <a:r>
              <a:rPr lang="en-US" dirty="0" smtClean="0"/>
              <a:t>.</a:t>
            </a:r>
            <a:r>
              <a:rPr lang="th-TH" dirty="0" smtClean="0"/>
              <a:t> </a:t>
            </a:r>
            <a:r>
              <a:rPr lang="th-TH" dirty="0" err="1" smtClean="0"/>
              <a:t>นธา</a:t>
            </a:r>
            <a:r>
              <a:rPr lang="th-TH" dirty="0" smtClean="0"/>
              <a:t>ยุ </a:t>
            </a:r>
            <a:r>
              <a:rPr lang="th-TH" dirty="0" err="1" smtClean="0"/>
              <a:t>วันท</a:t>
            </a:r>
            <a:r>
              <a:rPr lang="th-TH" dirty="0" smtClean="0"/>
              <a:t>ยะกุล</a:t>
            </a:r>
          </a:p>
          <a:p>
            <a:pPr algn="r"/>
            <a:r>
              <a:rPr lang="th-TH" dirty="0" smtClean="0"/>
              <a:t>วิทยาลัย นวัตกรรมและการจัดการ ม</a:t>
            </a:r>
            <a:r>
              <a:rPr lang="en-US" dirty="0" smtClean="0"/>
              <a:t>.</a:t>
            </a:r>
            <a:r>
              <a:rPr lang="th-TH" dirty="0" smtClean="0"/>
              <a:t>ราช</a:t>
            </a:r>
            <a:r>
              <a:rPr lang="th-TH" dirty="0" err="1" smtClean="0"/>
              <a:t>ภัฏ</a:t>
            </a:r>
            <a:r>
              <a:rPr lang="th-TH" dirty="0" smtClean="0"/>
              <a:t>สวน</a:t>
            </a:r>
            <a:r>
              <a:rPr lang="th-TH" dirty="0" err="1" smtClean="0"/>
              <a:t>สุนัน</a:t>
            </a:r>
            <a:r>
              <a:rPr lang="th-TH" dirty="0" smtClean="0"/>
              <a:t>ทา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2. สาเหตุที่ผลิตภัณฑ์ใหม่ล้มเหลว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การ</a:t>
            </a:r>
            <a:r>
              <a:rPr lang="th-TH" sz="3600" dirty="0"/>
              <a:t>นำผลิตภัณฑ์ใหม่ออกสู่ตลาดมีอยู่ 2 ทางเลือกคือ ประสบความสำเร็จ </a:t>
            </a:r>
            <a:r>
              <a:rPr lang="th-TH" sz="3600" dirty="0" smtClean="0"/>
              <a:t>กับ</a:t>
            </a:r>
            <a:r>
              <a:rPr lang="th-TH" sz="3600" dirty="0"/>
              <a:t>ความล้มเหลว การประสบความสำเร็จเป็นเรื่องที่นักการตลาดพึ่งปรารถนาอยู่ แล้ว แต่ในกรณีที่ผลิตภัณฑ์ใหม่ล้มเหลวย่อมไม่เป็นที่พึ่งปรารถนาและจะต้องศึกษา หาสาเหตุแห่งความล้มเหลวเพื่อนำไปสู่การแก้ไขต่อไป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/>
              <a:t>	</a:t>
            </a:r>
            <a:r>
              <a:rPr lang="en-US" sz="3600" dirty="0"/>
              <a:t>2</a:t>
            </a:r>
            <a:r>
              <a:rPr lang="th-TH" sz="3600" dirty="0" smtClean="0"/>
              <a:t>.1 </a:t>
            </a:r>
            <a:r>
              <a:rPr lang="th-TH" sz="3600" dirty="0"/>
              <a:t>ลักษณะของความล้มเหลว ความล้มเหลวของผลิตภัณฑ์ใหม่เราสามารถจะพิจารณา</a:t>
            </a:r>
            <a:r>
              <a:rPr lang="th-TH" sz="3600" dirty="0" smtClean="0"/>
              <a:t>ได้สองลักษณะ </a:t>
            </a:r>
            <a:r>
              <a:rPr lang="th-TH" sz="3600" dirty="0"/>
              <a:t>คือ ความล้มเหลวอย่างแท้จริง </a:t>
            </a:r>
            <a:r>
              <a:rPr lang="th-TH" sz="3600" dirty="0" smtClean="0"/>
              <a:t>กับ</a:t>
            </a:r>
            <a:r>
              <a:rPr lang="th-TH" sz="3600" dirty="0"/>
              <a:t>ความล้มเหลวในเชิงสัมพัทธ์ </a:t>
            </a:r>
            <a:r>
              <a:rPr lang="th-TH" sz="3600" dirty="0" smtClean="0"/>
              <a:t>ความ</a:t>
            </a:r>
            <a:r>
              <a:rPr lang="th-TH" sz="3600" dirty="0"/>
              <a:t>ล้มเหลวอย่างแท้จริงของผลิตภัณฑ์ใหม่ หมายถึงความล้มเหลว ที่กิจการยังไม่สามารถที่จะได้รับการคืนทุน ซึ่งทุนดังกล่าวนี้ได้แก่ทุนที่ใช้ในการ ผลิตภัณฑ์กับทุนที่ใช้ในทาง</a:t>
            </a:r>
            <a:r>
              <a:rPr lang="th-TH" sz="3600" dirty="0" smtClean="0"/>
              <a:t>การตลาด ส่วนความล้มเหลวในเชิง</a:t>
            </a:r>
            <a:r>
              <a:rPr lang="th-TH" sz="3600" dirty="0"/>
              <a:t>สัมพัทธ์ หมายถึง ความล้มเหลวทางด้านที่ผลิตภัณฑ์มีกำไรไม่ถึงตามวัตถุประสงค์ที่กำหนดไว้ ซึ่งจะ มีผลต่อจิ</a:t>
            </a:r>
            <a:r>
              <a:rPr lang="th-TH" sz="3600" dirty="0" err="1"/>
              <a:t>นภาพ</a:t>
            </a:r>
            <a:r>
              <a:rPr lang="th-TH" sz="3600" dirty="0"/>
              <a:t>ของกิจการ การพิจารณาถึงความล้มเหลวทางด้านกำไรนี้ควรที่จะ ต้องทำการเปรียบเทียบกับกิจการในประเภทเดียวกัน</a:t>
            </a:r>
          </a:p>
        </p:txBody>
      </p:sp>
    </p:spTree>
    <p:extLst>
      <p:ext uri="{BB962C8B-B14F-4D97-AF65-F5344CB8AC3E}">
        <p14:creationId xmlns:p14="http://schemas.microsoft.com/office/powerpoint/2010/main" val="120778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2.2 </a:t>
            </a:r>
            <a:r>
              <a:rPr lang="th-TH" sz="3600" dirty="0"/>
              <a:t>สาเหตุที่ทำให้ผลิตภัณฑ์ใหม่ล้มเหลว การที่ผลิตภัณฑ์ใหม่ไม่สามารถที่จะอยู่ในตลาดได้นั้นมีสาเหตุอยู่มากมาย หลายประการด้วยกัน ซึ่งแต่ละผลิตภัณฑ์ที่ล้มเหลวก็มีสาเหตุที่แตกต่างกันออกไป เช่น บางผลิตภัณฑ์ล้มเหลวเพราะหีบห่อไม่เป็นที่ถึงถูกใจและไม่สามารถจะใช้ประโยชน์ ในด้านอื่น บางผลิตภัณฑ์ล้มเหลวเพราะกำหนดราคาไม่เหมาะสม บางผลิตภัณฑ์ ล้มเหลวเพราะคุณภาพไม่ดีพอ และอื่น ๆ</a:t>
            </a:r>
          </a:p>
        </p:txBody>
      </p:sp>
    </p:spTree>
    <p:extLst>
      <p:ext uri="{BB962C8B-B14F-4D97-AF65-F5344CB8AC3E}">
        <p14:creationId xmlns:p14="http://schemas.microsoft.com/office/powerpoint/2010/main" val="295387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สาเหตุที่ทำให้ผลิตภัณฑ์ใหม่ล้มเหลวเราพอจะสรุปประเด็นสำคัญได้ดังนี้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en-US" sz="3600" dirty="0" smtClean="0"/>
              <a:t>1.</a:t>
            </a:r>
            <a:r>
              <a:rPr lang="th-TH" sz="3600" dirty="0" smtClean="0"/>
              <a:t>การ</a:t>
            </a:r>
            <a:r>
              <a:rPr lang="th-TH" sz="3600" dirty="0"/>
              <a:t>วิเคราะห์ตลาดไม่เพียงพอ โดยไม่มีการวิจัยการตลาดที่ดีพอ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2</a:t>
            </a:r>
            <a:r>
              <a:rPr lang="th-TH" sz="3600" dirty="0"/>
              <a:t>. ผลิตภัณฑ์ไม่มีข้อได้เปรียบหรือมีข้อผิดพลาด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3</a:t>
            </a:r>
            <a:r>
              <a:rPr lang="th-TH" sz="3600" dirty="0"/>
              <a:t>. มุ่งเน้นทางการผลิตมากเกินไป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4</a:t>
            </a:r>
            <a:r>
              <a:rPr lang="th-TH" sz="3600" dirty="0"/>
              <a:t>. ไม่มีการพัฒนาผลิตภัณฑ์ใหม่ที่ดีพอ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5</a:t>
            </a:r>
            <a:r>
              <a:rPr lang="th-TH" sz="3600" dirty="0"/>
              <a:t>. ต้นทุนในการพัฒนา การผลิต และการตลาดสูงเกินไป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6</a:t>
            </a:r>
            <a:r>
              <a:rPr lang="th-TH" sz="3600" dirty="0"/>
              <a:t>. ขาดการติดต่อสื่อสารภายในและภายนอกกิจการ </a:t>
            </a:r>
          </a:p>
        </p:txBody>
      </p:sp>
    </p:spTree>
    <p:extLst>
      <p:ext uri="{BB962C8B-B14F-4D97-AF65-F5344CB8AC3E}">
        <p14:creationId xmlns:p14="http://schemas.microsoft.com/office/powerpoint/2010/main" val="320729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thaiDist">
              <a:buNone/>
            </a:pPr>
            <a:r>
              <a:rPr lang="th-TH" sz="3600" dirty="0"/>
              <a:t>7. ขาดการวางแผนในด้านการกำหนดวัดอุปกรณ์ การนำผลิตภัณฑ์ออกสู่ ตลาด และความสอดคล้องในด้านต่าง ๆ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8</a:t>
            </a:r>
            <a:r>
              <a:rPr lang="th-TH" sz="3600" dirty="0"/>
              <a:t>. ผลิตภัณฑ์มีช่วงชีวิตค่อนข้างสั้น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9</a:t>
            </a:r>
            <a:r>
              <a:rPr lang="th-TH" sz="3600" dirty="0"/>
              <a:t>. คู่</a:t>
            </a:r>
            <a:r>
              <a:rPr lang="th-TH" sz="3600" dirty="0" smtClean="0"/>
              <a:t>แข่งขัน</a:t>
            </a:r>
          </a:p>
          <a:p>
            <a:pPr marL="0" indent="0" algn="thaiDist">
              <a:buNone/>
            </a:pPr>
            <a:r>
              <a:rPr lang="th-TH" sz="3600" dirty="0" smtClean="0"/>
              <a:t>10</a:t>
            </a:r>
            <a:r>
              <a:rPr lang="th-TH" sz="3600" dirty="0"/>
              <a:t>. แรงกดดันจากรัฐบาลและสาธารณะ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11</a:t>
            </a:r>
            <a:r>
              <a:rPr lang="th-TH" sz="3600" dirty="0"/>
              <a:t>. ความร่วมมือในช่องทางการจัดจำหน่ายไม่ดี 3</a:t>
            </a:r>
          </a:p>
        </p:txBody>
      </p:sp>
    </p:spTree>
    <p:extLst>
      <p:ext uri="{BB962C8B-B14F-4D97-AF65-F5344CB8AC3E}">
        <p14:creationId xmlns:p14="http://schemas.microsoft.com/office/powerpoint/2010/main" val="21782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th-TH" dirty="0" smtClean="0"/>
              <a:t>. </a:t>
            </a:r>
            <a:r>
              <a:rPr lang="th-TH" dirty="0"/>
              <a:t>กระบวนการพัฒนาผลิตภัณฑ์ใหม่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การ</a:t>
            </a:r>
            <a:r>
              <a:rPr lang="th-TH" sz="3600" dirty="0"/>
              <a:t>พัฒนาผลิตภัณฑ์ใหม่เป็นเรื่องที่นักการตลาดจะต้องกระทำอย่างต่อ เนื่องตลอดเวลา ทั้งนี้เพราะว่าผลิตภัณฑ์ใหม่ที่เกิดขึ้นมานั้นเพื่อตอบสนองความต้อง การของผู้บริโภคและที่สำคัญความต้องการของผู้บริโภคมีการเปลี่ยนแปลงอยู่ตลอด เวลา ดังนั้นผลิตภัณฑ์ใหม่จึงต้องมีการวางแผนและพัฒนาให้เกิดขึ้นอยู่ตลอด ใน การพัฒนาผลิตภัณฑ์ใหม่มีกระบวนการหรือขั้นตอนที่สำคัญดังนี้ </a:t>
            </a:r>
            <a:endParaRPr lang="th-TH" sz="3600" dirty="0" smtClean="0"/>
          </a:p>
          <a:p>
            <a:pPr marL="457200" indent="-457200" algn="thaiDist">
              <a:buAutoNum type="arabicPeriod"/>
            </a:pPr>
            <a:r>
              <a:rPr lang="th-TH" sz="3600" dirty="0" smtClean="0"/>
              <a:t>การ</a:t>
            </a:r>
            <a:r>
              <a:rPr lang="th-TH" sz="3600" dirty="0"/>
              <a:t>กำเนิดความคิดผลิตภัณฑ์ใหม่ (</a:t>
            </a:r>
            <a:r>
              <a:rPr lang="en-US" sz="3600" dirty="0"/>
              <a:t>Idea generation) </a:t>
            </a:r>
            <a:endParaRPr lang="en-US" sz="3600" dirty="0" smtClean="0"/>
          </a:p>
          <a:p>
            <a:pPr marL="457200" indent="-457200" algn="thaiDist">
              <a:buAutoNum type="arabicPeriod"/>
            </a:pPr>
            <a:r>
              <a:rPr lang="th-TH" sz="3600" dirty="0" smtClean="0"/>
              <a:t>การ</a:t>
            </a:r>
            <a:r>
              <a:rPr lang="th-TH" sz="3600" dirty="0"/>
              <a:t>กลั่นกรองความคิดผลิตภัณฑ์ใหม่ (</a:t>
            </a:r>
            <a:r>
              <a:rPr lang="en-US" sz="3600" dirty="0"/>
              <a:t>Product screening)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361421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thaiDist">
              <a:buNone/>
            </a:pPr>
            <a:r>
              <a:rPr lang="th-TH" sz="3600" dirty="0"/>
              <a:t>3. การทดสอบความคิดผลิตภัณฑ์ใหม่ </a:t>
            </a:r>
            <a:r>
              <a:rPr lang="en-US" sz="3600" dirty="0" smtClean="0"/>
              <a:t>(Concept testing)</a:t>
            </a:r>
          </a:p>
          <a:p>
            <a:pPr marL="0" indent="0" algn="thaiDist">
              <a:buNone/>
            </a:pPr>
            <a:r>
              <a:rPr lang="en-US" sz="3600" dirty="0" smtClean="0"/>
              <a:t>4</a:t>
            </a:r>
            <a:r>
              <a:rPr lang="en-US" sz="3600" dirty="0"/>
              <a:t>. </a:t>
            </a:r>
            <a:r>
              <a:rPr lang="th-TH" sz="3600" dirty="0"/>
              <a:t>การวิเคราะห์ทางธุรกิจ (</a:t>
            </a:r>
            <a:r>
              <a:rPr lang="en-US" sz="3600" dirty="0"/>
              <a:t>Business analysis) </a:t>
            </a:r>
            <a:endParaRPr lang="en-US" sz="3600" dirty="0" smtClean="0"/>
          </a:p>
          <a:p>
            <a:pPr marL="0" indent="0" algn="thaiDist">
              <a:buNone/>
            </a:pPr>
            <a:r>
              <a:rPr lang="en-US" sz="3600" dirty="0" smtClean="0"/>
              <a:t>5</a:t>
            </a:r>
            <a:r>
              <a:rPr lang="en-US" sz="3600" dirty="0"/>
              <a:t>. </a:t>
            </a:r>
            <a:r>
              <a:rPr lang="th-TH" sz="3600" dirty="0"/>
              <a:t>การพัฒนาผลิตภัณฑ์ (</a:t>
            </a:r>
            <a:r>
              <a:rPr lang="en-US" sz="3600" dirty="0"/>
              <a:t>Product development) </a:t>
            </a:r>
            <a:endParaRPr lang="en-US" sz="3600" dirty="0" smtClean="0"/>
          </a:p>
          <a:p>
            <a:pPr marL="0" indent="0" algn="thaiDist">
              <a:buNone/>
            </a:pPr>
            <a:r>
              <a:rPr lang="en-US" sz="3600" dirty="0" smtClean="0"/>
              <a:t>6</a:t>
            </a:r>
            <a:r>
              <a:rPr lang="en-US" sz="3600" dirty="0"/>
              <a:t>. </a:t>
            </a:r>
            <a:r>
              <a:rPr lang="th-TH" sz="3600" dirty="0"/>
              <a:t>การทดสอบการตลาด (</a:t>
            </a:r>
            <a:r>
              <a:rPr lang="en-US" sz="3600" dirty="0"/>
              <a:t>Marketing Testing) </a:t>
            </a:r>
            <a:endParaRPr lang="en-US" sz="3600" dirty="0" smtClean="0"/>
          </a:p>
          <a:p>
            <a:pPr marL="0" indent="0" algn="thaiDist">
              <a:buNone/>
            </a:pPr>
            <a:r>
              <a:rPr lang="en-US" sz="3600" dirty="0" smtClean="0"/>
              <a:t>7</a:t>
            </a:r>
            <a:r>
              <a:rPr lang="en-US" sz="3600" dirty="0"/>
              <a:t>. </a:t>
            </a:r>
            <a:r>
              <a:rPr lang="th-TH" sz="3600" dirty="0"/>
              <a:t>การนำผลิตภัณฑ์ใหม่ออกสู่ตลาด (</a:t>
            </a:r>
            <a:r>
              <a:rPr lang="en-US" sz="3600" dirty="0"/>
              <a:t>Commercialization) 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237925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การกำเนิดความคิดผลิตภัณฑ์ใหม่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200" dirty="0" smtClean="0"/>
              <a:t>การ</a:t>
            </a:r>
            <a:r>
              <a:rPr lang="th-TH" sz="3200" dirty="0"/>
              <a:t>กำเนิดความคิดผลิตภัณฑ์ใหม่เป็นจุดเริ่มต้นของกระบวนการพัฒนา ผลิตภัณฑ์ใหม่ที่จะนำไปสู่การพัฒนาในขั้นตอนต่อไป การกำเนิดแนวความคิดจะ มาจากแหล่งต่าง ๆ ที่สำคัญดังนี้ </a:t>
            </a:r>
            <a:r>
              <a:rPr lang="th-TH" sz="3200" dirty="0" smtClean="0"/>
              <a:t> </a:t>
            </a:r>
          </a:p>
          <a:p>
            <a:pPr marL="457200" indent="-457200" algn="thaiDist">
              <a:buAutoNum type="arabicPeriod"/>
            </a:pPr>
            <a:r>
              <a:rPr lang="th-TH" sz="3200" dirty="0" smtClean="0"/>
              <a:t>แหล่ง</a:t>
            </a:r>
            <a:r>
              <a:rPr lang="th-TH" sz="3200" dirty="0"/>
              <a:t>ความคิดจากภายในกิจการ แหล่งความคิดของผลิตภัณฑ์ใหม่ ที่มาจากแหล่งภายในกิจการ จะได้มาจากหน่วยงานขาย หน่วยงานวิจัยการตลาด หน่วยงานวิจัยและพัฒนา รายงานต่าง ๆ ภายในกิจการ และอื่น ๆ เป็นต้น </a:t>
            </a:r>
            <a:endParaRPr lang="th-TH" sz="3200" dirty="0" smtClean="0"/>
          </a:p>
          <a:p>
            <a:pPr marL="457200" indent="-457200" algn="thaiDist">
              <a:buAutoNum type="arabicPeriod"/>
            </a:pPr>
            <a:r>
              <a:rPr lang="th-TH" sz="3200" dirty="0" smtClean="0"/>
              <a:t>แหล่ง</a:t>
            </a:r>
            <a:r>
              <a:rPr lang="th-TH" sz="3200" dirty="0"/>
              <a:t>ความคิดจากช่องทางการตลาด แหล่งความคิดนี้จะได้มาจาก สมาชิกที่อยู่ในช่องทางการตลาด ได้แก่ พ่อค้าส่ง พ่อค้าปลีก ตัวแทน และนายหน้า </a:t>
            </a:r>
          </a:p>
        </p:txBody>
      </p:sp>
    </p:spTree>
    <p:extLst>
      <p:ext uri="{BB962C8B-B14F-4D97-AF65-F5344CB8AC3E}">
        <p14:creationId xmlns:p14="http://schemas.microsoft.com/office/powerpoint/2010/main" val="332839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thaiDist">
              <a:buNone/>
            </a:pPr>
            <a:r>
              <a:rPr lang="th-TH" sz="3600" dirty="0"/>
              <a:t>3. แหล่งความคิดจากคู่แข่งขัน นักการตลาดสามารถจะศึกษาตัวผลิตภัณฑ์ ของคู่แข่งขัน ลูกค้าของคู่แข่งขัน ทิศทางการพัฒนาผลิตภัณฑ์ของคู่แข่งขัน ตลอดจน การออกงานแสดงของคู่แข่งขัน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4</a:t>
            </a:r>
            <a:r>
              <a:rPr lang="th-TH" sz="3600" dirty="0"/>
              <a:t>. แหล่งความคิดอื่น ๆ นอกจากที่กล่าวมาทั้งหมดข้างต้นนี้ นักการตลาด สามารถจะได้แหล่งความคิดอื่น ๆ จากแหล่งต่อไปนี้ ที่ปรึกษา หน่วยงานทดลอง ๆ ค้นคว้า สมาคมการค้าต่าง ๆ บริษัทโฆษณาต่าง ๆ เป็นต้น </a:t>
            </a:r>
          </a:p>
        </p:txBody>
      </p:sp>
    </p:spTree>
    <p:extLst>
      <p:ext uri="{BB962C8B-B14F-4D97-AF65-F5344CB8AC3E}">
        <p14:creationId xmlns:p14="http://schemas.microsoft.com/office/powerpoint/2010/main" val="141953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ข้อควรตระหนักในการนำเอาความคิดผลิตภัณฑ์ใหม่จากแหล่งต่าง ๆ นั้น</a:t>
            </a:r>
            <a:r>
              <a:rPr lang="th-TH" dirty="0" smtClean="0"/>
              <a:t>ได้แก่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thaiDist">
              <a:buAutoNum type="arabicPeriod"/>
            </a:pPr>
            <a:r>
              <a:rPr lang="th-TH" sz="2800" dirty="0" smtClean="0"/>
              <a:t>ความ</a:t>
            </a:r>
            <a:r>
              <a:rPr lang="th-TH" sz="2800" dirty="0"/>
              <a:t>เป็นไปได้ นักการตลาดควรจะพิจารณาถึงความเป็นไปได้ของ ความคิดในขณะนั้น ความคิดที่เพ้อฟันหรือไม่สามารถจะเป็นไปได้ก็ไม่ควรที่จะใส่ใจ </a:t>
            </a:r>
            <a:endParaRPr lang="th-TH" sz="2800" dirty="0" smtClean="0"/>
          </a:p>
          <a:p>
            <a:pPr marL="457200" indent="-457200" algn="thaiDist">
              <a:buAutoNum type="arabicPeriod"/>
            </a:pPr>
            <a:r>
              <a:rPr lang="th-TH" sz="2800" dirty="0" smtClean="0"/>
              <a:t>ความ</a:t>
            </a:r>
            <a:r>
              <a:rPr lang="th-TH" sz="2800" dirty="0" err="1"/>
              <a:t>สร้างสรร</a:t>
            </a:r>
            <a:r>
              <a:rPr lang="th-TH" sz="2800" dirty="0"/>
              <a:t> ในการเก็บความคิดผลิตภัณฑ์ใหม่ ควรจะพิจารณา หรือมุ่งสนใจความคิดที่จะ</a:t>
            </a:r>
            <a:r>
              <a:rPr lang="th-TH" sz="2800" dirty="0" err="1"/>
              <a:t>สร้างสรร</a:t>
            </a:r>
            <a:r>
              <a:rPr lang="th-TH" sz="2800" dirty="0"/>
              <a:t> เพราะว่าความ</a:t>
            </a:r>
            <a:r>
              <a:rPr lang="th-TH" sz="2800" dirty="0" err="1"/>
              <a:t>สร้างสรร</a:t>
            </a:r>
            <a:r>
              <a:rPr lang="th-TH" sz="2800" dirty="0"/>
              <a:t>สามารถจะเป็นจุดที่ จะนำไปสู่ความสำเร็จได้ </a:t>
            </a:r>
            <a:endParaRPr lang="th-TH" sz="2800" dirty="0" smtClean="0"/>
          </a:p>
          <a:p>
            <a:pPr marL="457200" indent="-457200" algn="thaiDist">
              <a:buAutoNum type="arabicPeriod"/>
            </a:pPr>
            <a:r>
              <a:rPr lang="th-TH" sz="2800" dirty="0" smtClean="0"/>
              <a:t>จำนวน</a:t>
            </a:r>
            <a:r>
              <a:rPr lang="th-TH" sz="2800" dirty="0"/>
              <a:t>ความคิด นักการตลาดควรที่จะสร้างหรือรวบรวมความคิด ผลิตภัณฑ์ใหม่ให้มีจำนวนมากเท่าที่จะมากได้ ทั้งนี้เพื่อประโยชน์ที่ว่าจะได้มีโอกาส ที่จะเลือกความคิดที่ดีที่สุดได้</a:t>
            </a:r>
            <a:r>
              <a:rPr lang="th-TH" sz="2800" dirty="0" smtClean="0"/>
              <a:t>มาก</a:t>
            </a:r>
          </a:p>
          <a:p>
            <a:pPr marL="457200" indent="-457200" algn="thaiDist">
              <a:buAutoNum type="arabicPeriod"/>
            </a:pPr>
            <a:r>
              <a:rPr lang="th-TH" sz="2800" dirty="0" smtClean="0"/>
              <a:t>ความ</a:t>
            </a:r>
            <a:r>
              <a:rPr lang="th-TH" sz="2800" dirty="0"/>
              <a:t>หลากหลาย ความคิดผลิตภัณฑ์ใหม่ควรที่จะมาจากแหล่งความคิด ต่าง ๆ ก็เพื่อจะได้ความคิดที่ดีและเป็นประโยชน์ในการพัฒนาผลิตภัณฑ์ต่อไป</a:t>
            </a:r>
          </a:p>
        </p:txBody>
      </p:sp>
    </p:spTree>
    <p:extLst>
      <p:ext uri="{BB962C8B-B14F-4D97-AF65-F5344CB8AC3E}">
        <p14:creationId xmlns:p14="http://schemas.microsoft.com/office/powerpoint/2010/main" val="293577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การกลั่นกรองความคิดผลิตภัณฑ์ใหม่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หลังจาก</a:t>
            </a:r>
            <a:r>
              <a:rPr lang="th-TH" sz="3600" dirty="0"/>
              <a:t>ที่นักการตลาดได้ท่าการรวบรวมความคิดผลิตภัณฑ์ใหม่ขึ้น มาแล้ว ขั้นตอนต่อมาจะต้องพิจารณากลั่นกรองความคิดผลิตภัณฑ์ใหม่ วัตถุประสงค์ ของการกลั่นกรองก็เพื่อที่จะขจัดความคิดที่ไม่เหมาะสม หรือไม่น่าที่จะพัฒนาขึ้น มาได้ ซึ่งในการกลั่นกรองความคิดผลิตภัณฑ์ใหม่สามารถที่จะใช้เกณฑ์พิจารณา เพื่อให้ค่าน้ำหนักของแต่ละความคิด และคำนวณหาผลรวมของค่าน้ำหนักที่ดีที่สุด เกณฑ์พิจารณาจะประกอบไปด้วย เกณฑ์การตลาด เกณฑ์การผลิต และเกณฑ์การเงินซึ่งอาจจะมีความคิดหรือผลิตภัณฑ์มากกว่าหนึ่งขึ้นไปก็ได้ ต่อจาก นั้นก็นำเข้าสู่ขั้นตอนต่อไปของกระบวนการพัฒนาผลิตภัณฑ์</a:t>
            </a:r>
            <a:r>
              <a:rPr lang="th-TH" sz="3600" dirty="0" smtClean="0"/>
              <a:t>ใหม่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22953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บทนำ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200" dirty="0" smtClean="0"/>
              <a:t>ความ</a:t>
            </a:r>
            <a:r>
              <a:rPr lang="th-TH" sz="3200" dirty="0"/>
              <a:t>ต้องการและต้องการที่เสริมสร้างความเข้มแข็งของตัวเองในตลาดปัญหาของ การนำผลิตภัณฑ์ใหม่ออกสู่ตลาดก็คือ ความล้มเหลวของผลิตภัณฑ์ใหม่ ดังนั้นนัก การตลาดจะต้องให้ความสนใจต่อการนำผลิตภัณฑ์ใหม่ออกสู่ตลาด ซึ่งนักการตลาด จะต้องมีความเข้าใจในเรื่องขั้นตอนของการพิจารณาผลิตภัณฑ์ใหม่ตั้งแต่การกำเนิด ความคิดจนกระทั่งนำผลิตภัณฑ์ออกสู่ตลาด อย่างไรก็ตามการที่จะพัฒนาผลิตภัณฑ์ ใหม่จะต้องใช้ความพยายามทุก ๆ ด้าน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การทดสอบความคิดผลิตภัณฑ์</a:t>
            </a:r>
            <a:r>
              <a:rPr lang="th-TH" dirty="0" smtClean="0"/>
              <a:t>ใหม่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dirty="0"/>
              <a:t>	หลังจากที่ได้กลั่นกรองความคิดผลิตภัณฑ์ใหม่ที่เหมาะสมเป็นประโยชน์ ต่อกิจการแล้ว นักการตลาดจะต้องทำการทดสอบในขั้นต่อมา การทดสอบความคิด ผลิตภัณฑ์ใหม่นี้มีวัตถุประสงค์ที่ต้องการประเด็นหรือวัดผลความคิดเห็นของผู้บริโภค ว่าจะยอมรับความคิดของผลิตภัณฑ์ใหม่มากน้อยเท่าไร โดยนักการตลาดจะทำ การสำรวจความคิดเป็นของผู้บริโภค โดยการใช้คำถามต่าง ๆ ต่อไปนี้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ผลิตภัณฑ์</a:t>
            </a:r>
            <a:r>
              <a:rPr lang="th-TH" dirty="0"/>
              <a:t>ใหม่นี้มีข้อได้เปรียบเหนือผลิตภัณฑ์อื่นที่มือผู้ในตลาดหรือไม่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ท่าน</a:t>
            </a:r>
            <a:r>
              <a:rPr lang="th-TH" dirty="0"/>
              <a:t>จะได้ประโยชน์จากการใช้ผลิตภัณฑ์นี้หรือไม่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ท่าน</a:t>
            </a:r>
            <a:r>
              <a:rPr lang="th-TH" dirty="0"/>
              <a:t>ยอมรับคุณลักษณะของผลิตภัณฑ์หรือไม่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ท่าน</a:t>
            </a:r>
            <a:r>
              <a:rPr lang="th-TH" dirty="0"/>
              <a:t>มีความตั้งใจซื้อผลิตภัณฑ์นี้</a:t>
            </a:r>
            <a:r>
              <a:rPr lang="th-TH" dirty="0" smtClean="0"/>
              <a:t>หรือไม่</a:t>
            </a:r>
          </a:p>
          <a:p>
            <a:pPr marL="457200" indent="-457200">
              <a:buAutoNum type="arabicPeriod"/>
            </a:pPr>
            <a:r>
              <a:rPr lang="th-TH" dirty="0" smtClean="0"/>
              <a:t>ถ้าท่านซื้อผลิตภัณฑ์นี้แล้ว ท่านจะซื้อบ่อยหรือไม่</a:t>
            </a:r>
          </a:p>
          <a:p>
            <a:pPr marL="0" indent="0">
              <a:buNone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058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 การวิเคราะห์ทางธุรกิจ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200" dirty="0" smtClean="0"/>
              <a:t>เมื่อ</a:t>
            </a:r>
            <a:r>
              <a:rPr lang="th-TH" sz="3200" dirty="0"/>
              <a:t>ผ่านการทดสอบแล้วนักการตลาดจะต้องนำเอาความคิดดังกล่าวมา วิเคราะห์ความเป็นไปได้ทางธุรกิจ อันได้แก่ ความต้องการของตลาดต้นทุนการผลิต และการตลาด คู่แข่งขันที่มีอยู่ ความเป็นไปได้ของกำไร การวิเคราะห์ทางธุรกิจ เป็นเรื่องที่ต้องอาศัยความสามารถมองเห็นเหตุการณ์ข้างหน้าและอาศัยข้อมูลต่าง ๆ ที่จะสนับสนุนการตัดสินใจในรายละเอียดของการวิเคราะห์ทางธุรกิจเราสามารถ จะพิจารณาดังต่อไปนี้ </a:t>
            </a:r>
            <a:endParaRPr lang="th-TH" sz="3200" dirty="0" smtClean="0"/>
          </a:p>
          <a:p>
            <a:pPr marL="0" indent="0" algn="thaiDist">
              <a:buNone/>
            </a:pPr>
            <a:r>
              <a:rPr lang="th-TH" sz="3200" dirty="0"/>
              <a:t>	</a:t>
            </a:r>
            <a:r>
              <a:rPr lang="th-TH" sz="3200" dirty="0" smtClean="0"/>
              <a:t>1</a:t>
            </a:r>
            <a:r>
              <a:rPr lang="th-TH" sz="3200" dirty="0"/>
              <a:t>. ความต้องการของตลาด จะต้องมีการกำหนดหรือพยากรณ์ ยอดขาย ของผลิตภัณฑ์ใหม่ทั้งในระยะสั้น (1 ปี) และระยะยาว (3 ปีขึ้นไป) ศึกษาความ เปลี่ยนแปลงของยอดขายในแต่ละช่วงปีหรือยอดขายที่เป็นไปตามฤดูกาลศึกษา ถึงตัวผู้บริโภคในด้านจัดรายกายอมรับและแบบอย่างการดำรงชีวิต </a:t>
            </a:r>
          </a:p>
        </p:txBody>
      </p:sp>
    </p:spTree>
    <p:extLst>
      <p:ext uri="{BB962C8B-B14F-4D97-AF65-F5344CB8AC3E}">
        <p14:creationId xmlns:p14="http://schemas.microsoft.com/office/powerpoint/2010/main" val="19415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thaiDist">
              <a:buNone/>
            </a:pPr>
            <a:r>
              <a:rPr lang="en-US" sz="2800" dirty="0"/>
              <a:t>2</a:t>
            </a:r>
            <a:r>
              <a:rPr lang="th-TH" sz="2800" dirty="0" smtClean="0"/>
              <a:t>. </a:t>
            </a:r>
            <a:r>
              <a:rPr lang="th-TH" sz="2800" dirty="0"/>
              <a:t>ต้นทุนการผลิต จะต้องมีการพิจารณาต้นทุนทางการผลิตในส่วนที่เป็น ต้นทุนคงที่และต้นทุนผันแปร โดยกำหนดเป็นต้นทุนต่อหน่วย ณ ระดับการผลิตต่าง ๆ แนวโน้มของการเปลี่ยนแปลงระดับราคาของวัตถุดิบและต้นทุนอื่น ๆ ที่เกี่ยวกับการผลิต ศึกษาถึงจุดคุ้มทุน </a:t>
            </a:r>
            <a:endParaRPr lang="th-TH" sz="2800" dirty="0" smtClean="0"/>
          </a:p>
          <a:p>
            <a:pPr marL="0" indent="0" algn="thaiDist">
              <a:buNone/>
            </a:pPr>
            <a:r>
              <a:rPr lang="th-TH" sz="2800" dirty="0" smtClean="0"/>
              <a:t>3</a:t>
            </a:r>
            <a:r>
              <a:rPr lang="th-TH" sz="2800" dirty="0"/>
              <a:t>. ต้นทุนการตลาด จะต้องศึกษาถึงต้นทุนในการจัดจำหน่ายอันได้แก่ การขนส่ง การเก็บสินค้าในคลัง การโฆษณา การใช้พนักงานขาย และการส่ง เสริมการขาย การติดต่อกับช่องทางการจัดจำหน่ายในท้องตลาด </a:t>
            </a:r>
            <a:endParaRPr lang="th-TH" sz="2800" dirty="0" smtClean="0"/>
          </a:p>
          <a:p>
            <a:pPr marL="0" indent="0" algn="thaiDist">
              <a:buNone/>
            </a:pPr>
            <a:r>
              <a:rPr lang="en-US" sz="2800" dirty="0"/>
              <a:t>4</a:t>
            </a:r>
            <a:r>
              <a:rPr lang="th-TH" sz="2800" dirty="0" smtClean="0"/>
              <a:t>. </a:t>
            </a:r>
            <a:r>
              <a:rPr lang="th-TH" sz="2800" dirty="0"/>
              <a:t>คู่แข่งขัน นักการตลาดจะต้องประเมินกำลังของคู่แข่งขันในขณะนั้น โดยดูจากส่วนแบ่งตลาดของแต่ละสาย และจะต้องดูอีกว่าในอนาคตจะมีคู่แข่งเข้า มายังตลอดอีกมากน้อยเท่าไร จุดอ่อนและจุดแข็งของคู่แข่งขัน </a:t>
            </a:r>
            <a:endParaRPr lang="th-TH" sz="2800" dirty="0" smtClean="0"/>
          </a:p>
          <a:p>
            <a:pPr marL="0" indent="0" algn="thaiDist">
              <a:buNone/>
            </a:pPr>
            <a:r>
              <a:rPr lang="th-TH" sz="2800" dirty="0" smtClean="0"/>
              <a:t>5</a:t>
            </a:r>
            <a:r>
              <a:rPr lang="th-TH" sz="2800" dirty="0"/>
              <a:t>. การทำกำไร ข้อพิจารณาในด้านความสามารถทำกำไรของผลิตภัณฑ์ ใหม่จะดูจากยอดกำไรต่อหน่วยและยอดกำไรทั้งหมด ซึ่งจะต้องพิจารณาราคาและ ต้นทุนประกอบกันไป </a:t>
            </a:r>
          </a:p>
        </p:txBody>
      </p:sp>
    </p:spTree>
    <p:extLst>
      <p:ext uri="{BB962C8B-B14F-4D97-AF65-F5344CB8AC3E}">
        <p14:creationId xmlns:p14="http://schemas.microsoft.com/office/powerpoint/2010/main" val="320819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youtu.be/tjfvmiNFmnw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youtu.be/QLoR5yaUMLA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youtu.be/TqNOTLfYkmk</a:t>
            </a:r>
            <a:endParaRPr lang="en-US" dirty="0" smtClean="0"/>
          </a:p>
          <a:p>
            <a:r>
              <a:rPr lang="en-US" dirty="0"/>
              <a:t>https://youtu.be</a:t>
            </a:r>
            <a:r>
              <a:rPr lang="en-US" dirty="0" smtClean="0"/>
              <a:t>/_ywvqoXZQPI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97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เพื่อที่จะ</a:t>
            </a:r>
            <a:r>
              <a:rPr lang="th-TH" sz="3600" dirty="0"/>
              <a:t>นำผลิตภัณฑ์ออกสู่ตลาด เพื่อนำผลิตภัณฑ์ออกสู่ตลาดแล้วนักการตลาดยังจะต้องศึกษาว่าผลิตภัณฑ์ นั้นจะเจริญเติบโตหรือเป็นที่ยอมรับของตลาดมากน้อยเท่าไร ซึ่งจะต้องเข้าใจถึง กระบวนการยอมรับและกระบวนการแพร่กระจายของผู้บริโภค ตลอดจนศึกษา ถึงผลิตภัณฑ์ที่จะอิ่มตัวและลดลงด้วย</a:t>
            </a:r>
          </a:p>
        </p:txBody>
      </p:sp>
    </p:spTree>
    <p:extLst>
      <p:ext uri="{BB962C8B-B14F-4D97-AF65-F5344CB8AC3E}">
        <p14:creationId xmlns:p14="http://schemas.microsoft.com/office/powerpoint/2010/main" val="303143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การพัฒนาผลิตภัณฑ์ใหม่</a:t>
            </a:r>
            <a:endParaRPr lang="th-TH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	</a:t>
            </a:r>
            <a:r>
              <a:rPr lang="th-TH" sz="3600" dirty="0"/>
              <a:t>ในการดำเนินธุรกิจในปัจจุบันจำเป็นจะต้องอาศัยการพัฒนาผลิตภัณฑ์ ใหม่ ๆ ออกสู่ตลาดอยู่ตลอดเวลา นักการตลาดที่หยุดนิ่งการพัฒนาผลิตภัณฑ์ใหม่ ๆ ออกสู่ตลาดก็เท่ากับว่าเป็นการลดบทบาทของตัวเอง หรือถ้ากล่าวกันเป็นสุภาษิต ก็คือ “การถอยหลังเข้าคลอง” จึงหมายถึง ไม่มีความดีความเจริญที่จะเกิดขึ้น ใน สภาพของธุรกิจ การแข่งขันถึงว่าเป็นปัจจัยสำคัญที่ส่งผลทำให้นักการตลาดไม่ สามารถจะหยุดนิ่งอยู่กับที่ได้ ดังนั้นในหัวใจที่จะศึกษาต่อไปนี้ได้แสดงให้เห็นว่า การพัฒนาผลิตภัณฑ์ใหม่มีความสำคัญต่อการ ดำเนินกิจกรรมทางการตลาดเป็น อย่างมาก</a:t>
            </a:r>
          </a:p>
        </p:txBody>
      </p:sp>
    </p:spTree>
    <p:extLst>
      <p:ext uri="{BB962C8B-B14F-4D97-AF65-F5344CB8AC3E}">
        <p14:creationId xmlns:p14="http://schemas.microsoft.com/office/powerpoint/2010/main" val="31089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1. ความสำคัญของผลิตภัณฑ์ใหม่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thaiDist">
              <a:buNone/>
            </a:pPr>
            <a:r>
              <a:rPr lang="th-TH" sz="3600" dirty="0" smtClean="0"/>
              <a:t>ใน</a:t>
            </a:r>
            <a:r>
              <a:rPr lang="th-TH" sz="3600" dirty="0"/>
              <a:t>การดำเนินธุรกิจจะมุ่งเน้นไปยังอนาคต นักการตลาดจึงต้องตระหนัก ถึงการนำผลิตภัณฑ์ใหม่ออกสู่ตลาด ทั้งนี้สืบเนื่องมาจากความต้องการของผู้บริโภค ไม่ได้หยุดนิ่งอยู่กับที่ การชดเชยหรือตอบสนองความต้องการของผู้บริโภคจึงต้อง เกิดขึ้นอยู่ตลอดเวลา จึงเห็นได้ว่าผลิตภัณฑ์ใหม่มีความสำคัญต่อธุรกิจและเราสามารถ ที่จะชี้ให้เห็นถึงความสำคัญของผลิตภัณฑ์ใหม่ได้ดังนี้ </a:t>
            </a:r>
          </a:p>
        </p:txBody>
      </p:sp>
    </p:spTree>
    <p:extLst>
      <p:ext uri="{BB962C8B-B14F-4D97-AF65-F5344CB8AC3E}">
        <p14:creationId xmlns:p14="http://schemas.microsoft.com/office/powerpoint/2010/main" val="141313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thaiDist">
              <a:buNone/>
            </a:pPr>
            <a:r>
              <a:rPr lang="en-US" sz="3600" dirty="0" smtClean="0"/>
              <a:t>	1</a:t>
            </a:r>
            <a:r>
              <a:rPr lang="th-TH" sz="3600" dirty="0" smtClean="0"/>
              <a:t>. </a:t>
            </a:r>
            <a:r>
              <a:rPr lang="th-TH" sz="3600" dirty="0"/>
              <a:t>ผลิตภัณฑ์ใหม่ช่วยเพิ่มยอดขาย การที่ธุรกิจนำผลิตภัณฑ์ใหม่ออกสู่ ตลาดจะเป็นตัวช่วยเพิ่มยอดขายให้กับธุรกิจได้เป็นอย่างดี ถึงแม้จะไม่เป็นการเพิ่ม ยอดขายแต่ก็มีส่วนช่วยรักษาความคงที่ของยอดขาย</a:t>
            </a:r>
            <a:r>
              <a:rPr lang="th-TH" sz="3600" dirty="0" smtClean="0"/>
              <a:t>ได้</a:t>
            </a:r>
          </a:p>
          <a:p>
            <a:pPr marL="0" indent="0" algn="thaiDist">
              <a:buNone/>
            </a:pPr>
            <a:r>
              <a:rPr lang="th-TH" sz="3600" dirty="0"/>
              <a:t> </a:t>
            </a:r>
            <a:r>
              <a:rPr lang="th-TH" sz="3600" dirty="0" smtClean="0"/>
              <a:t>	2</a:t>
            </a:r>
            <a:r>
              <a:rPr lang="th-TH" sz="3600" dirty="0"/>
              <a:t>. ผลิตภัณฑ์ใหม่ช่วยเพิ่มกำไร การนำผลิตภัณฑ์ใหม่เข้าสู่ตลาดจะช่วย เพิ่มกำไรให้กับกิจการได้ทางหนึ่ง เพราะว่าผลิตภัณฑ์ตัวใหม่ที่นำเข้าสู่ตลาดและ เป็นที่ยอมรับของตลาดย่อมจะทำกำไรได้ในตัวอยู่แล้ว และในกรณีที่กิจการใช้ทรัพยากร ที่มีอยู่เดิมในการนำผลิตภัณฑ์ใหม่ออกสู่ตลาดย่อมจะเป็นการประหยัดค่าใช้จ่าย ซึ่ง นั่นก็หมายความว่ากิจการจะมีกำไรนั่นเอง 3</a:t>
            </a:r>
          </a:p>
        </p:txBody>
      </p:sp>
    </p:spTree>
    <p:extLst>
      <p:ext uri="{BB962C8B-B14F-4D97-AF65-F5344CB8AC3E}">
        <p14:creationId xmlns:p14="http://schemas.microsoft.com/office/powerpoint/2010/main" val="383158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3</a:t>
            </a:r>
            <a:r>
              <a:rPr lang="th-TH" sz="3600" dirty="0"/>
              <a:t>. ผลิตภัณฑ์ใหม่ช่วยกระจายความเสี่ยงให้กับธุรกิจ ธุรกิจส่วนใหญ่ มีนโยบายที่จะขยายส่วนประสมของผลิตภัณฑ์ให้มีความหลากหลายมากขึ้นทั้งนี้ก็ เพื่อที่จะลดการพึ่งพาผลิตภัณฑ์ตัวใดตัวหนึ่งมากเกินไป ถ้าเกิดเหตุการณ์ที่ว่าผลิตภัณฑ์ เดิมมียอดขายลดลงก็ส่งผลต่อสถานะของธุรกิจ การที่ธุรกิจมีผลิตภัณฑ์หลาย</a:t>
            </a:r>
            <a:r>
              <a:rPr lang="th-TH" sz="3600" dirty="0" smtClean="0"/>
              <a:t>ตัว</a:t>
            </a:r>
            <a:r>
              <a:rPr lang="th-TH" sz="3600" dirty="0"/>
              <a:t>จึงมีส่วนช่วยให้สถานะของธุรกิจไม่เปลี่ยนแปลงมากจนเกินไป ความเสี่ยงที่จะเกิด ขึ้นจากการผูกติดกับผลิตภัณฑ์ตัวใดตัวหนึ่งจึงลดไป นั่นก็หมายความว่าผลิตภัณฑ์ ใหม่ช่วยกระจายความเสื่อมให้กับธุรกิจ</a:t>
            </a:r>
          </a:p>
        </p:txBody>
      </p:sp>
    </p:spTree>
    <p:extLst>
      <p:ext uri="{BB962C8B-B14F-4D97-AF65-F5344CB8AC3E}">
        <p14:creationId xmlns:p14="http://schemas.microsoft.com/office/powerpoint/2010/main" val="370796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4</a:t>
            </a:r>
            <a:r>
              <a:rPr lang="th-TH" sz="3600" dirty="0"/>
              <a:t>. ธุรกิจสามารถที่จะเพิ่มผลิตภัณฑ์ใหม่เข้าไปในช่องทางการจัดจำหน่าย เดิม นักการตลาดบางคนต้องการที่จะสร้างความมีประสิทธิภาพให้กับช่องทางจัด จำหน่ายเดิมโดยการเพิ่มผลิตภัณฑ์ใหม่เข้าไป ความมีประสิทธิภาพในช่องทาง การจัดจำหน่ายเป็นเกิดขึ้นจากการลดค่าใช้จ่ายในการจัดจำหน่ายอันได้แก่ ค่าขนส่ง ค่าโฆษณา และเกิดขึ้นจากการมียอดขายเพิ่มขึ้นจากเดิม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	5</a:t>
            </a:r>
            <a:r>
              <a:rPr lang="th-TH" sz="3600" dirty="0"/>
              <a:t>. การใช้วัสดุที่มีอยู่ผลิตเป็นผลิตภัณฑ์พลอยได้ ธุรกิจเป็นจำนวนมาก ที่ได้พยายามจะนำวัสดุที่เหลือใช้จากการผลิตภัณฑ์ชนิดหนึ่งมาผลิตเป็นผลิตภัณฑ์ใหม่ ทั้งนี้ก็เพื่อที่จะใช้ทรัพยากรที่มีอยู่ให้เกิดประสิทธิภาพ ตัวอย่าง การนำเศษไม้จาก โรงงานเฟอร์นิเจอร์มาประดิษฐ์เป็นผลิตภัณฑ์ว่าลองประเภทต่าง ๆ เช่น เรือ รถ ตุ๊กตา เป็นต้น</a:t>
            </a:r>
          </a:p>
        </p:txBody>
      </p:sp>
    </p:spTree>
    <p:extLst>
      <p:ext uri="{BB962C8B-B14F-4D97-AF65-F5344CB8AC3E}">
        <p14:creationId xmlns:p14="http://schemas.microsoft.com/office/powerpoint/2010/main" val="418142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6</a:t>
            </a:r>
            <a:r>
              <a:rPr lang="th-TH" sz="3600" dirty="0"/>
              <a:t>. ผลิตภัณฑ์ใหม่มีส่วนช่วยสร้าง</a:t>
            </a:r>
            <a:r>
              <a:rPr lang="th-TH" sz="3600" dirty="0" err="1"/>
              <a:t>จินต</a:t>
            </a:r>
            <a:r>
              <a:rPr lang="th-TH" sz="3600" dirty="0"/>
              <a:t>ภาพให้กับธุรกิจ การนำผลิตภัณฑ์ ใหม่ออกสู่ตลาดมีส่วนช่วยสร้าง</a:t>
            </a:r>
            <a:r>
              <a:rPr lang="th-TH" sz="3600" dirty="0" err="1"/>
              <a:t>จินต</a:t>
            </a:r>
            <a:r>
              <a:rPr lang="th-TH" sz="3600" dirty="0"/>
              <a:t>ภาพของธุรกิจให้ดีขึ้นได้ในสายตาของผู้บริโภค หรือสังคม ตัวอย่าง การที่บริษัทแห่งหนึ่งได้ออกผลิตภัณฑ์ใหม่ประเภทที่จะช่วย</a:t>
            </a:r>
            <a:r>
              <a:rPr lang="th-TH" sz="3600" dirty="0" smtClean="0"/>
              <a:t>เสริมบำรุง</a:t>
            </a:r>
            <a:r>
              <a:rPr lang="th-TH" sz="3600" dirty="0"/>
              <a:t>ร่างกาย ก็มีส่วนช่วยให้ผู้บริโภคหรือสังคมของบริษัทว่ามีความรับผิดชอบ</a:t>
            </a:r>
            <a:r>
              <a:rPr lang="th-TH" sz="3600" dirty="0" smtClean="0"/>
              <a:t>ต่อสุขภาพ</a:t>
            </a:r>
            <a:r>
              <a:rPr lang="th-TH" sz="3600" dirty="0"/>
              <a:t>ของคนในสังคมเป็นอย่าง</a:t>
            </a:r>
            <a:r>
              <a:rPr lang="th-TH" sz="3600" dirty="0" smtClean="0"/>
              <a:t>ดี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83924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0001018.potx" id="{D19C2884-2C55-4C1A-A5C2-5D03FF1F35A4}" vid="{5F7A9C6A-558C-4654-B762-2F22BC904FAE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Chalkboard education presentation (widescreen)</Template>
  <TotalTime>48</TotalTime>
  <Words>2257</Words>
  <Application>Microsoft Office PowerPoint</Application>
  <PresentationFormat>Custom</PresentationFormat>
  <Paragraphs>72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Consolas</vt:lpstr>
      <vt:lpstr>Corbel</vt:lpstr>
      <vt:lpstr>DilleniaUPC</vt:lpstr>
      <vt:lpstr>Chalkboard 16x9</vt:lpstr>
      <vt:lpstr>การพัฒนาผลิตภัณฑ์ใหม่</vt:lpstr>
      <vt:lpstr>บทนำ</vt:lpstr>
      <vt:lpstr>PowerPoint Presentation</vt:lpstr>
      <vt:lpstr>การพัฒนาผลิตภัณฑ์ใหม่</vt:lpstr>
      <vt:lpstr>1. ความสำคัญของผลิตภัณฑ์ใหม่ </vt:lpstr>
      <vt:lpstr>PowerPoint Presentation</vt:lpstr>
      <vt:lpstr>PowerPoint Presentation</vt:lpstr>
      <vt:lpstr>PowerPoint Presentation</vt:lpstr>
      <vt:lpstr>PowerPoint Presentation</vt:lpstr>
      <vt:lpstr>2. สาเหตุที่ผลิตภัณฑ์ใหม่ล้มเหลว</vt:lpstr>
      <vt:lpstr>PowerPoint Presentation</vt:lpstr>
      <vt:lpstr>สาเหตุที่ทำให้ผลิตภัณฑ์ใหม่ล้มเหลวเราพอจะสรุปประเด็นสำคัญได้ดังนี้ </vt:lpstr>
      <vt:lpstr>PowerPoint Presentation</vt:lpstr>
      <vt:lpstr>3. กระบวนการพัฒนาผลิตภัณฑ์ใหม่</vt:lpstr>
      <vt:lpstr>PowerPoint Presentation</vt:lpstr>
      <vt:lpstr>การกำเนิดความคิดผลิตภัณฑ์ใหม่</vt:lpstr>
      <vt:lpstr>PowerPoint Presentation</vt:lpstr>
      <vt:lpstr>ข้อควรตระหนักในการนำเอาความคิดผลิตภัณฑ์ใหม่จากแหล่งต่าง ๆ นั้นได้แก่</vt:lpstr>
      <vt:lpstr>การกลั่นกรองความคิดผลิตภัณฑ์ใหม่</vt:lpstr>
      <vt:lpstr>การทดสอบความคิดผลิตภัณฑ์ใหม่</vt:lpstr>
      <vt:lpstr> การวิเคราะห์ทางธุรกิจ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การพัฒนาผลิตภัณฑ์ใหม่</dc:title>
  <dc:creator>User</dc:creator>
  <cp:lastModifiedBy>cim256306</cp:lastModifiedBy>
  <cp:revision>41</cp:revision>
  <dcterms:created xsi:type="dcterms:W3CDTF">2023-07-11T15:55:32Z</dcterms:created>
  <dcterms:modified xsi:type="dcterms:W3CDTF">2025-07-17T02:52:45Z</dcterms:modified>
</cp:coreProperties>
</file>