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257" r:id="rId6"/>
    <p:sldId id="272" r:id="rId7"/>
    <p:sldId id="258" r:id="rId8"/>
    <p:sldId id="273" r:id="rId9"/>
    <p:sldId id="274" r:id="rId10"/>
    <p:sldId id="259" r:id="rId11"/>
    <p:sldId id="276" r:id="rId12"/>
    <p:sldId id="260" r:id="rId13"/>
    <p:sldId id="278" r:id="rId14"/>
    <p:sldId id="261" r:id="rId15"/>
    <p:sldId id="279" r:id="rId16"/>
    <p:sldId id="277" r:id="rId17"/>
    <p:sldId id="262" r:id="rId18"/>
    <p:sldId id="280" r:id="rId19"/>
    <p:sldId id="281" r:id="rId20"/>
    <p:sldId id="263" r:id="rId21"/>
    <p:sldId id="265" r:id="rId22"/>
    <p:sldId id="267" r:id="rId23"/>
    <p:sldId id="269" r:id="rId24"/>
    <p:sldId id="270" r:id="rId25"/>
    <p:sldId id="271" r:id="rId26"/>
    <p:sldId id="282" r:id="rId27"/>
    <p:sldId id="283" r:id="rId28"/>
    <p:sldId id="288" r:id="rId29"/>
    <p:sldId id="289" r:id="rId30"/>
    <p:sldId id="290" r:id="rId31"/>
    <p:sldId id="291" r:id="rId32"/>
    <p:sldId id="292" r:id="rId33"/>
    <p:sldId id="293" r:id="rId34"/>
    <p:sldId id="284" r:id="rId35"/>
    <p:sldId id="286" r:id="rId36"/>
    <p:sldId id="294" r:id="rId37"/>
    <p:sldId id="285" r:id="rId38"/>
    <p:sldId id="295" r:id="rId39"/>
    <p:sldId id="296" r:id="rId40"/>
    <p:sldId id="297" r:id="rId41"/>
    <p:sldId id="298" r:id="rId42"/>
    <p:sldId id="301" r:id="rId43"/>
    <p:sldId id="306" r:id="rId44"/>
    <p:sldId id="300" r:id="rId45"/>
    <p:sldId id="302" r:id="rId46"/>
    <p:sldId id="303" r:id="rId47"/>
    <p:sldId id="304" r:id="rId48"/>
    <p:sldId id="305" r:id="rId49"/>
    <p:sldId id="307" r:id="rId50"/>
    <p:sldId id="308" r:id="rId51"/>
    <p:sldId id="309" r:id="rId52"/>
    <p:sldId id="313" r:id="rId53"/>
    <p:sldId id="314" r:id="rId54"/>
    <p:sldId id="315" r:id="rId55"/>
    <p:sldId id="312" r:id="rId56"/>
    <p:sldId id="316" r:id="rId57"/>
    <p:sldId id="317" r:id="rId58"/>
    <p:sldId id="318" r:id="rId59"/>
    <p:sldId id="319" r:id="rId60"/>
    <p:sldId id="28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หน่วยจังหวะ 1 พยางค์ |S|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tx2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กลุ่มที่ 1</c:v>
                </c:pt>
                <c:pt idx="1">
                  <c:v>กลุ่มที่ 2</c:v>
                </c:pt>
                <c:pt idx="2">
                  <c:v>กลุ่มที่ 3</c:v>
                </c:pt>
                <c:pt idx="3">
                  <c:v>กลุ่มอ้างอิง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329</c:v>
                </c:pt>
                <c:pt idx="1">
                  <c:v>341</c:v>
                </c:pt>
                <c:pt idx="2">
                  <c:v>337</c:v>
                </c:pt>
                <c:pt idx="3">
                  <c:v>279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หน่วยจังหวะ 2 พยางค์ |Sw|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กลุ่มที่ 1</c:v>
                </c:pt>
                <c:pt idx="1">
                  <c:v>กลุ่มที่ 2</c:v>
                </c:pt>
                <c:pt idx="2">
                  <c:v>กลุ่มที่ 3</c:v>
                </c:pt>
                <c:pt idx="3">
                  <c:v>กลุ่มอ้างอิง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468</c:v>
                </c:pt>
                <c:pt idx="1">
                  <c:v>477</c:v>
                </c:pt>
                <c:pt idx="2">
                  <c:v>446</c:v>
                </c:pt>
                <c:pt idx="3">
                  <c:v>369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หน่วยจังหวะ 3 พยางค์ |Sww|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กลุ่มที่ 1</c:v>
                </c:pt>
                <c:pt idx="1">
                  <c:v>กลุ่มที่ 2</c:v>
                </c:pt>
                <c:pt idx="2">
                  <c:v>กลุ่มที่ 3</c:v>
                </c:pt>
                <c:pt idx="3">
                  <c:v>กลุ่มอ้างอิง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601</c:v>
                </c:pt>
                <c:pt idx="1">
                  <c:v>627</c:v>
                </c:pt>
                <c:pt idx="2">
                  <c:v>594</c:v>
                </c:pt>
                <c:pt idx="3">
                  <c:v>489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หน่วยจังหวะ 4 พยางค์ |Swww|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กลุ่มที่ 1</c:v>
                </c:pt>
                <c:pt idx="1">
                  <c:v>กลุ่มที่ 2</c:v>
                </c:pt>
                <c:pt idx="2">
                  <c:v>กลุ่มที่ 3</c:v>
                </c:pt>
                <c:pt idx="3">
                  <c:v>กลุ่มอ้างอิง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811</c:v>
                </c:pt>
                <c:pt idx="2">
                  <c:v>695</c:v>
                </c:pt>
                <c:pt idx="3">
                  <c:v>625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หน่วยจังหวะ 5 พยางค์ |Swwww|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tx2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กลุ่มที่ 1</c:v>
                </c:pt>
                <c:pt idx="1">
                  <c:v>กลุ่มที่ 2</c:v>
                </c:pt>
                <c:pt idx="2">
                  <c:v>กลุ่มที่ 3</c:v>
                </c:pt>
                <c:pt idx="3">
                  <c:v>กลุ่มอ้างอิง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3">
                  <c:v>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9006824"/>
        <c:axId val="228999376"/>
      </c:barChart>
      <c:catAx>
        <c:axId val="22900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28999376"/>
        <c:crosses val="autoZero"/>
        <c:auto val="1"/>
        <c:lblAlgn val="ctr"/>
        <c:lblOffset val="100"/>
        <c:noMultiLvlLbl val="0"/>
      </c:catAx>
      <c:valAx>
        <c:axId val="2289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2900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97490210798409"/>
          <c:y val="0.75835805709471515"/>
          <c:w val="0.78160454753556663"/>
          <c:h val="0.2293083015278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ngsana New" panose="02020603050405020304" pitchFamily="18" charset="-34"/>
          <a:cs typeface="Angsana New" panose="02020603050405020304" pitchFamily="18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19"/>
            <a:ext cx="9360418" cy="274560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English  Syntax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35149" y="3747752"/>
            <a:ext cx="6916336" cy="1234860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ผศ.ดร.</a:t>
            </a:r>
            <a:r>
              <a:rPr lang="th-TH" dirty="0" err="1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ศศิทร</a:t>
            </a:r>
            <a:r>
              <a:rPr lang="th-TH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นพประไพ</a:t>
            </a:r>
            <a:endParaRPr lang="en-US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Paradigmatic  relations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 different  type  of  semantic  relations  between  words  that  can  be  </a:t>
            </a:r>
          </a:p>
          <a:p>
            <a:pPr marL="45720" indent="0">
              <a:buNone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Substituted  with  another  word  in  the  same  categories.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52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Paradigmatic  relations</a:t>
            </a:r>
            <a:endParaRPr lang="en-US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h-TH" dirty="0" smtClean="0"/>
              <a:t>		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แม่	กิน	ข้าว</a:t>
            </a:r>
          </a:p>
          <a:p>
            <a:pPr marL="4572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น้อง	กิน	ข้าว</a:t>
            </a:r>
          </a:p>
          <a:p>
            <a:pPr marL="4572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kin	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“กิน”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bin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“บิน”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Paradigmatic  relations</a:t>
            </a:r>
            <a:endParaRPr lang="en-US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h-TH" dirty="0" smtClean="0"/>
              <a:t>	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Tom  came  on  	</a:t>
            </a:r>
            <a:r>
              <a:rPr lang="en-US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Monday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pPr marL="45720" indent="0">
              <a:buNone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Thursday</a:t>
            </a:r>
          </a:p>
          <a:p>
            <a:pPr marL="45720" indent="0">
              <a:buNone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Yesterday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Ban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Man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Ran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Syntagmatic  relationships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th-TH" dirty="0" smtClean="0"/>
          </a:p>
          <a:p>
            <a:pPr marL="4572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 linguistic  combination  of  two  or  more  units  that  create  the  chain.</a:t>
            </a:r>
          </a:p>
          <a:p>
            <a:pPr marL="45720" indent="0">
              <a:buNone/>
            </a:pP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en-US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LINEAR</a:t>
            </a:r>
          </a:p>
          <a:p>
            <a:pPr marL="45720" indent="0" algn="ctr">
              <a:buNone/>
            </a:pPr>
            <a:r>
              <a:rPr lang="en-US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Co-occurrence  in  the  same  sentence</a:t>
            </a:r>
            <a:endParaRPr lang="en-US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45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Syntagmatic  relationships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h-TH" dirty="0" smtClean="0"/>
              <a:t>		</a:t>
            </a:r>
          </a:p>
          <a:p>
            <a:pPr marL="45720" indent="0">
              <a:buNone/>
            </a:pP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แม่		กิน		ข้าว</a:t>
            </a:r>
          </a:p>
          <a:p>
            <a:pPr marL="45720" indent="0">
              <a:buNone/>
            </a:pP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ครู		เตะ		หมา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		</a:t>
            </a: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Syntagmatic  relationships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h-TH" dirty="0" smtClean="0"/>
              <a:t>		</a:t>
            </a:r>
          </a:p>
          <a:p>
            <a:pPr marL="45720" indent="0">
              <a:buNone/>
            </a:pP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Tom  	hit  	her.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Jenny  open  the  door  by  the  key.	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		</a:t>
            </a: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แนวความคิดเรื่องความหมายและรูปภาษา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Linguistic  Sign:  </a:t>
            </a:r>
          </a:p>
          <a:p>
            <a:pPr marL="45720" indent="0">
              <a:buNone/>
            </a:pPr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Signified  and  Signifier  </a:t>
            </a:r>
            <a:r>
              <a:rPr lang="en-US" sz="280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Arbitrary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Wingdings 2" panose="05020102010507070707" pitchFamily="18" charset="2"/>
              </a:rPr>
              <a:t>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Wingdings 2" panose="05020102010507070707" pitchFamily="18" charset="2"/>
              </a:rPr>
              <a:t>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Wingdings 2" panose="05020102010507070707" pitchFamily="18" charset="2"/>
              </a:rPr>
              <a:t>	ปากกา  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Wingdings 2" panose="05020102010507070707" pitchFamily="18" charset="2"/>
              </a:rPr>
              <a:t>pen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18964" y="2099256"/>
            <a:ext cx="3644721" cy="2150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8735" y="2617294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มโนภาพ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Concept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8735" y="3504663"/>
            <a:ext cx="13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ภาพลักษณ์เสียง 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Sound  image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1" name="Straight Connector 10"/>
          <p:cNvCxnSpPr>
            <a:stCxn id="4" idx="2"/>
            <a:endCxn id="4" idx="6"/>
          </p:cNvCxnSpPr>
          <p:nvPr/>
        </p:nvCxnSpPr>
        <p:spPr>
          <a:xfrm>
            <a:off x="3618964" y="3174642"/>
            <a:ext cx="36447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กระบวนการศึกษาทางภาษาศาสตร์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1" indent="-457200">
              <a:buFont typeface="+mj-lt"/>
              <a:buAutoNum type="arabicPeriod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ขั้นตั้งปัญหา</a:t>
            </a:r>
          </a:p>
          <a:p>
            <a:pPr marL="822960" lvl="1" indent="-457200">
              <a:buFont typeface="+mj-lt"/>
              <a:buAutoNum type="arabicPeriod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ขั้นวางสมมติฐาน</a:t>
            </a:r>
          </a:p>
          <a:p>
            <a:pPr marL="822960" lvl="1" indent="-457200">
              <a:buFont typeface="+mj-lt"/>
              <a:buAutoNum type="arabicPeriod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ขั้นรวบรวมข้อมูล</a:t>
            </a:r>
          </a:p>
          <a:p>
            <a:pPr marL="822960" lvl="1" indent="-457200">
              <a:buFont typeface="+mj-lt"/>
              <a:buAutoNum type="arabicPeriod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ขั้นวิเคราะห์ข้อมูล</a:t>
            </a:r>
          </a:p>
          <a:p>
            <a:pPr marL="822960" lvl="1" indent="-457200">
              <a:buFont typeface="+mj-lt"/>
              <a:buAutoNum type="arabicPeriod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ขั้นสรุปผล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63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ตัวอย่างเสียงพูด</a:t>
            </a:r>
            <a:r>
              <a:rPr lang="en-US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ป.</a:t>
            </a:r>
            <a:r>
              <a:rPr lang="en-US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en-US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thanchanok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9302" y="3334034"/>
            <a:ext cx="609600" cy="609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3" y="1931831"/>
            <a:ext cx="8667482" cy="3477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7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เปรียบเทียบค่าระยะเวลาของหน่วยจังหวะในเด็กทั้ง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กลุ่มกับกลุ่มผู้ใหญ่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8213" y="1600200"/>
          <a:ext cx="9372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6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59" y="503913"/>
            <a:ext cx="9680620" cy="1233424"/>
          </a:xfrm>
        </p:spPr>
        <p:txBody>
          <a:bodyPr anchor="ctr"/>
          <a:lstStyle/>
          <a:p>
            <a:pPr algn="thaiDist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ความเป็นมาของการศึกษาภาษาตามแนวทางของภาษาศาสตร์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กรีก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และโรมัน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102" y="5921011"/>
            <a:ext cx="6657189" cy="25780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8" name="Picture 4" descr="Socrates, plato, aristotle hi-res stock photography and images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1590944"/>
            <a:ext cx="8035637" cy="44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386365"/>
            <a:ext cx="9372600" cy="642331"/>
          </a:xfrm>
        </p:spPr>
        <p:txBody>
          <a:bodyPr>
            <a:normAutofit/>
          </a:bodyPr>
          <a:lstStyle/>
          <a:p>
            <a:pPr algn="ctr"/>
            <a:r>
              <a:rPr lang="th-TH" sz="28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เปรียบเทียบรูปแบบความแตกต่างอย่างมีนัยสำคัญทางสถิติระหว่างพยางค์แต่ละแบบ</a:t>
            </a:r>
            <a:endParaRPr lang="en-US" sz="2800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2" y="1493949"/>
            <a:ext cx="7984900" cy="4224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8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572" y="252476"/>
            <a:ext cx="9133730" cy="1233424"/>
          </a:xfrm>
        </p:spPr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ภาษาศาสตร์สาขาต่าง ๆ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ภาษาศาสตร์วรรณนา 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Descriptive  linguistics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สัทศาสตร์ 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Phonetics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th-TH" sz="3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สัท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 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Phonology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วิทยาหน่วยคำ 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Morphology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วากยสัมพันธ์ 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Syntax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อรรถศาสตร์ 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Semantics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th-TH" sz="3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วัจน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ปฏิบัติศาสตร์ 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Pragmatics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th-TH" sz="3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สัมพันธ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สารวิเคราะห์  (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Discourse  analysis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93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ภาษาศาสตร์สาขาต่าง ๆ  (ต่อ)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ภาษาศาสตร์เชิงประวัติ 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Historical  linguistics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ภาษาศาสตร์เปรียบเทียบ 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Comparative 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linguistics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ภาษาศาสตร์ประยุกต์ 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Applied 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linguistics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ภาษาศาสตร์คอมพิวเตอร์ 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Computational 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linguistics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ภาษาศาสตร์เชิงจิตวิทยา 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Psychological 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linguistics</a:t>
            </a:r>
            <a:r>
              <a:rPr lang="th-TH" sz="320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76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 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Part  of  speech  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Parsing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25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Parts  of  Speech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Different  words  have  different  grammatical  functions.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Noun  </a:t>
            </a:r>
            <a:endParaRPr lang="th-TH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Pronoun </a:t>
            </a:r>
            <a:endParaRPr lang="th-TH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Verb  </a:t>
            </a:r>
            <a:endParaRPr lang="th-TH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Adjective  </a:t>
            </a:r>
            <a:endParaRPr lang="th-TH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Adverb  </a:t>
            </a:r>
            <a:endParaRPr lang="th-TH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Preposition 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Conjunction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Interjection</a:t>
            </a:r>
          </a:p>
          <a:p>
            <a:pPr marL="502920" indent="-457200">
              <a:buFont typeface="+mj-lt"/>
              <a:buAutoNum type="arabicPeriod"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6665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ส่วนของประโยค</a:t>
            </a:r>
            <a:endParaRPr lang="en-US" sz="4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Different  words  have  different  grammatical  functions.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คำนาม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คำสรรพนาม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คำกริยา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คำวิเศษณ์  (คำวิเศษณ์  คำคุณศัพท์)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คำบุพบท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คำสันธาน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คำอุทาน</a:t>
            </a:r>
          </a:p>
          <a:p>
            <a:pPr marL="502920" indent="-457200">
              <a:buFont typeface="+mj-lt"/>
              <a:buAutoNum type="arabicPeriod"/>
            </a:pP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90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เกณฑ์การจำแนกชนิดของคำ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Noun  </a:t>
            </a:r>
            <a:endParaRPr lang="th-TH" dirty="0">
              <a:solidFill>
                <a:srgbClr val="002060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Pronoun </a:t>
            </a:r>
            <a:endParaRPr lang="th-TH" dirty="0">
              <a:solidFill>
                <a:srgbClr val="002060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Verb  </a:t>
            </a:r>
            <a:endParaRPr lang="th-TH" dirty="0">
              <a:solidFill>
                <a:srgbClr val="002060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Adjective  </a:t>
            </a:r>
            <a:endParaRPr lang="th-TH" dirty="0">
              <a:solidFill>
                <a:srgbClr val="002060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Adverb  </a:t>
            </a:r>
            <a:endParaRPr lang="th-TH" dirty="0">
              <a:solidFill>
                <a:srgbClr val="002060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Preposition 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Conjunction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Interjection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คำนาม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คำสรรพนาม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คำกริยา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คำวิเศษณ์  (คำวิเศษณ์  คำคุณศัพท์)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คำบุพบท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คำสันธาน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คำอุทาน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How  to  Identify  the  Parts  of  Speech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th-TH" sz="28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ครูเตะหมา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8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ฉันกินก๋วยเตี๋ยวและข้าวผัดที่โรงอาหาร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  go  to  school  everyday.</a:t>
            </a: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th-TH" sz="32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</a:t>
            </a:r>
            <a:endParaRPr lang="th-TH" sz="32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02920" indent="-457200">
              <a:buFont typeface="+mj-lt"/>
              <a:buAutoNum type="arabicPeriod"/>
            </a:pPr>
            <a:r>
              <a:rPr lang="th-TH" sz="32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ตำแหน่ง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32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</a:t>
            </a:r>
            <a:endParaRPr lang="en-US" sz="32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15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5900"/>
            <a:ext cx="9134475" cy="41529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975" y="4533363"/>
            <a:ext cx="2756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ครูเตะหมา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6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-1072434"/>
            <a:ext cx="12382500" cy="910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132" y="450761"/>
            <a:ext cx="8615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/>
            <a:r>
              <a:rPr lang="th-TH" sz="4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ฉันกินก๋วยเตี๋ยวและข้าวผัดที่โรงอาหาร</a:t>
            </a:r>
          </a:p>
        </p:txBody>
      </p:sp>
    </p:spTree>
    <p:extLst>
      <p:ext uri="{BB962C8B-B14F-4D97-AF65-F5344CB8AC3E}">
        <p14:creationId xmlns:p14="http://schemas.microsoft.com/office/powerpoint/2010/main" val="2216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คติประจำใจจาก 'Aristotle' (นักปรัชญากรีกโบราณ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12192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1452"/>
            <a:ext cx="12382500" cy="825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1543" y="5499278"/>
            <a:ext cx="6542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/>
            <a:r>
              <a:rPr lang="en-US" sz="72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  go  to  school </a:t>
            </a:r>
            <a:r>
              <a:rPr lang="en-US" sz="72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everyday</a:t>
            </a:r>
            <a:r>
              <a:rPr lang="en-US" sz="72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9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การศึกษาประโยคตามไวยากรณ์แนวเดิม</a:t>
            </a:r>
            <a:endParaRPr lang="en-US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609859"/>
            <a:ext cx="9134856" cy="402894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th-TH" sz="32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ภาคของประโยค		ชนิดของประโยค</a:t>
            </a:r>
            <a:endParaRPr lang="en-US" sz="3200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32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Parsing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>
            <a:off x="4456090" y="1609859"/>
            <a:ext cx="1639910" cy="170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</p:cNvCxnSpPr>
          <p:nvPr/>
        </p:nvCxnSpPr>
        <p:spPr>
          <a:xfrm>
            <a:off x="6096000" y="1609859"/>
            <a:ext cx="1592687" cy="167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1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ภาคของประโยค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485900"/>
            <a:ext cx="9302560" cy="415290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ภาคประธาน					ภาคแสดง</a:t>
            </a:r>
          </a:p>
          <a:p>
            <a:pPr marL="45720" indent="0" algn="ctr">
              <a:buNone/>
            </a:pP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บทประธาน	บทขยายประธาน	     บทกริยา   บทขยายกริยา     บทกรรม   บทขยายกรรม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>
            <a:off x="4507606" y="1485900"/>
            <a:ext cx="1672246" cy="148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</p:cNvCxnSpPr>
          <p:nvPr/>
        </p:nvCxnSpPr>
        <p:spPr>
          <a:xfrm>
            <a:off x="6179852" y="1485900"/>
            <a:ext cx="1856565" cy="146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5927" y="3747752"/>
            <a:ext cx="772732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12901" y="3747752"/>
            <a:ext cx="759854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90952" y="3747752"/>
            <a:ext cx="2408349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40203" y="3747752"/>
            <a:ext cx="1146220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899301" y="3747752"/>
            <a:ext cx="1249251" cy="8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886423" y="3747752"/>
            <a:ext cx="12878" cy="85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Sentense</a:t>
            </a:r>
            <a:r>
              <a:rPr lang="en-US" sz="6600" dirty="0" smtClean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Analysis</a:t>
            </a:r>
            <a:endParaRPr lang="en-US" sz="6600" dirty="0"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485900"/>
            <a:ext cx="9302560" cy="415290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subject</a:t>
            </a:r>
            <a:r>
              <a:rPr lang="th-TH" sz="3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	</a:t>
            </a:r>
            <a:r>
              <a:rPr lang="en-US" sz="3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predicate</a:t>
            </a:r>
            <a:endParaRPr lang="th-TH" sz="36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subject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adjective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    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verb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adverb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object        adjective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>
            <a:off x="4507606" y="1485900"/>
            <a:ext cx="1672246" cy="148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</p:cNvCxnSpPr>
          <p:nvPr/>
        </p:nvCxnSpPr>
        <p:spPr>
          <a:xfrm>
            <a:off x="6179852" y="1485900"/>
            <a:ext cx="1856565" cy="146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11273" y="3747752"/>
            <a:ext cx="772732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84005" y="3747752"/>
            <a:ext cx="759854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90952" y="3747752"/>
            <a:ext cx="2408349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40203" y="3747752"/>
            <a:ext cx="1146220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899301" y="3747752"/>
            <a:ext cx="1249251" cy="8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886423" y="3747752"/>
            <a:ext cx="12878" cy="85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Types  of  Sentences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04" y="1485900"/>
            <a:ext cx="10380372" cy="4152901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Simple  Sentences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Complex  Sentences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Compound  Sentences 		Compound-Complex  Sentences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>
            <a:off x="3013656" y="1485900"/>
            <a:ext cx="3271234" cy="204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</p:cNvCxnSpPr>
          <p:nvPr/>
        </p:nvCxnSpPr>
        <p:spPr>
          <a:xfrm>
            <a:off x="6284890" y="1485900"/>
            <a:ext cx="2910625" cy="309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0"/>
          </p:cNvCxnSpPr>
          <p:nvPr/>
        </p:nvCxnSpPr>
        <p:spPr>
          <a:xfrm>
            <a:off x="6284890" y="1485900"/>
            <a:ext cx="669702" cy="204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0"/>
          </p:cNvCxnSpPr>
          <p:nvPr/>
        </p:nvCxnSpPr>
        <p:spPr>
          <a:xfrm flipH="1">
            <a:off x="4559121" y="1485900"/>
            <a:ext cx="1725769" cy="309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ชนิดของประโยค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04" y="1485900"/>
            <a:ext cx="9568724" cy="415290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เอกรรถประโยค		</a:t>
            </a:r>
            <a:r>
              <a:rPr lang="th-TH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อเนกร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รถประโยค		สังกรประโยค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>
            <a:off x="3013656" y="1485900"/>
            <a:ext cx="2865410" cy="204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</p:cNvCxnSpPr>
          <p:nvPr/>
        </p:nvCxnSpPr>
        <p:spPr>
          <a:xfrm>
            <a:off x="5879066" y="1485900"/>
            <a:ext cx="3316449" cy="201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0"/>
          </p:cNvCxnSpPr>
          <p:nvPr/>
        </p:nvCxnSpPr>
        <p:spPr>
          <a:xfrm>
            <a:off x="5879066" y="1485900"/>
            <a:ext cx="0" cy="204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Simple  Sentences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It  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is a book.</a:t>
            </a:r>
          </a:p>
          <a:p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 boy  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bought  a  pencil.</a:t>
            </a:r>
          </a:p>
          <a:p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4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go  to  school everyday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 boy  in  a  striped </a:t>
            </a:r>
            <a:r>
              <a:rPr lang="en-US" sz="4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pyjama</a:t>
            </a:r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and  sandal  </a:t>
            </a:r>
            <a:r>
              <a:rPr lang="en-US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bought  a  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pencil at  the  stationary  shop.</a:t>
            </a:r>
            <a:endParaRPr lang="en-US" sz="4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83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Compound  </a:t>
            </a:r>
            <a:r>
              <a:rPr lang="en-US" sz="5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entences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Contains  two  or  more  independence  clauses.</a:t>
            </a:r>
          </a:p>
          <a:p>
            <a:pPr marL="45720" indent="0" algn="ctr">
              <a:buNone/>
            </a:pPr>
            <a:r>
              <a:rPr lang="th-TH" sz="44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4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joined  by  a  coordinating  conjunction</a:t>
            </a:r>
            <a:r>
              <a:rPr lang="th-TH" sz="44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44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79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Compound  </a:t>
            </a:r>
            <a:r>
              <a:rPr lang="en-US" sz="5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entences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ฝนตกแต่แดดออก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ตำรวจจับเขาเพราะเขาเปิดเว็บพนัน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นกร้องแล้วก็บินจากไป</a:t>
            </a:r>
          </a:p>
          <a:p>
            <a:r>
              <a:rPr lang="th-TH" sz="4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คุณดื่มชาหรือกาแฟ</a:t>
            </a:r>
            <a:endParaRPr lang="en-US" sz="4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32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entences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4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ผู้หญิงกินข้าว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32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ปาณินิ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th-TH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อัษฎาธ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ยายี</a:t>
            </a:r>
          </a:p>
          <a:p>
            <a:pPr marL="1200150" lvl="2" indent="-514350">
              <a:buFont typeface="+mj-lt"/>
              <a:buAutoNum type="arabicPeriod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มีการบรรยายที่กระจ่างและครอบคลุม</a:t>
            </a:r>
          </a:p>
          <a:p>
            <a:pPr marL="1200150" lvl="2" indent="-514350">
              <a:buFont typeface="+mj-lt"/>
              <a:buAutoNum type="arabicPeriod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มีระบบและบรรยายได้กระชับ</a:t>
            </a:r>
          </a:p>
          <a:p>
            <a:pPr marL="1200150" lvl="2" indent="-514350">
              <a:buFont typeface="+mj-lt"/>
              <a:buAutoNum type="arabicPeriod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มีการบรรยายที่สม่ำเสมอ  คงที่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02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clause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4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Independent  clause  </a:t>
            </a:r>
            <a:r>
              <a:rPr lang="th-TH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อนุประโยคที่เป็นอิสระ</a:t>
            </a:r>
            <a:endParaRPr lang="en-US" sz="4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en-US" sz="4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My  father  is  a  doctor.</a:t>
            </a:r>
            <a:endParaRPr lang="en-US" sz="42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Dependent  clause</a:t>
            </a:r>
            <a:r>
              <a:rPr lang="th-TH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อนุประโยคที่ไม่อิสระ</a:t>
            </a: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09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Compound  </a:t>
            </a:r>
            <a:r>
              <a:rPr lang="en-US" sz="5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entences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 boy  bought  a  pencil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4400" u="sng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but  he  forgot it  in  the classroom.</a:t>
            </a:r>
          </a:p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 boy  in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striped 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pyjamas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and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sandals  bought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 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icecream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but  she  dropped  it  in  the  park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66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Complex  </a:t>
            </a:r>
            <a:r>
              <a:rPr lang="en-US" sz="5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entences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 algn="ctr">
              <a:buNone/>
            </a:pP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Contains  one  or  more  dependent  clauses  attached  to  independence  clause.</a:t>
            </a:r>
          </a:p>
          <a:p>
            <a:pPr marL="45720" indent="0" algn="ctr">
              <a:buNone/>
            </a:pPr>
            <a:r>
              <a:rPr lang="th-TH" sz="4400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400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subordinating  conjunction</a:t>
            </a:r>
            <a:r>
              <a:rPr lang="th-TH" sz="4400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4572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ho,  which,  that</a:t>
            </a:r>
          </a:p>
          <a:p>
            <a:endParaRPr lang="en-US" sz="4400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75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สังกรประโยค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ประโยคใหญ่  (มุขยประโยค)</a:t>
            </a: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ประโยคย่อย  (อนุประโยค)</a:t>
            </a:r>
            <a:endParaRPr lang="en-US" sz="4400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84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อนุประโยค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นามานุประโยค</a:t>
            </a:r>
          </a:p>
          <a:p>
            <a:pPr marL="788670" indent="-742950">
              <a:buFont typeface="+mj-lt"/>
              <a:buAutoNum type="arabicPeriod"/>
            </a:pPr>
            <a:r>
              <a:rPr lang="th-TH" sz="4400" dirty="0" err="1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วิเศษณา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นุประโยค</a:t>
            </a:r>
          </a:p>
          <a:p>
            <a:pPr marL="788670" indent="-742950">
              <a:buFont typeface="+mj-lt"/>
              <a:buAutoNum type="arabicPeriod"/>
            </a:pPr>
            <a:r>
              <a:rPr lang="th-TH" sz="4400" dirty="0" err="1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คุณา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นุประโยค</a:t>
            </a:r>
            <a:endParaRPr lang="en-US" sz="4400" dirty="0" smtClean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05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นามานุประโยค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Noun  clause</a:t>
            </a: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Dependent  clause</a:t>
            </a:r>
            <a:endParaRPr lang="th-TH" sz="4400" dirty="0" smtClean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ทำหน้าที่เหมือนคำนาม</a:t>
            </a:r>
          </a:p>
          <a:p>
            <a:r>
              <a:rPr lang="th-TH" sz="4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ซากสัตว์</a:t>
            </a:r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เป็นลางไม่ดี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00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นามานุประโยค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Noun  clause</a:t>
            </a: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Dependent  clause</a:t>
            </a:r>
            <a:endParaRPr lang="th-TH" sz="4400" dirty="0" smtClean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ทำหน้าที่เหมือนคำนาม</a:t>
            </a:r>
          </a:p>
          <a:p>
            <a:r>
              <a:rPr lang="th-TH" sz="4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แร้งเกาะหลังคา</a:t>
            </a:r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เป็นลางไม่ดี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63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Noun  </a:t>
            </a: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Tom’s  problem  was  </a:t>
            </a: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his  job.</a:t>
            </a:r>
            <a:endParaRPr lang="en-US" sz="4400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  know  </a:t>
            </a: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you.</a:t>
            </a:r>
            <a:endParaRPr lang="en-US" sz="4400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2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Noun  </a:t>
            </a: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Tom’s  problem  was  </a:t>
            </a: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that  he  couldn’t  make  </a:t>
            </a:r>
          </a:p>
          <a:p>
            <a:pPr marL="45720" indent="0">
              <a:buNone/>
            </a:pP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  decision</a:t>
            </a: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endParaRPr lang="en-US" sz="4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8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5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</a:t>
            </a:r>
            <a:r>
              <a:rPr lang="th-TH" sz="5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</a:t>
            </a:r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2047741"/>
            <a:ext cx="9134856" cy="35910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Adjective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หน้าที่เหมือน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คุณศัพท์</a:t>
            </a:r>
            <a:endParaRPr lang="th-TH" sz="4400" dirty="0" smtClean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หมาตัวที่เธอชอบตาย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08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anini, the great grammarian - PressR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78"/>
            <a:ext cx="12191999" cy="68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5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</a:t>
            </a:r>
            <a:r>
              <a:rPr lang="th-TH" sz="5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</a:t>
            </a:r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2047741"/>
            <a:ext cx="9134856" cy="35910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Adjective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หน้าที่เหมือน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คุณศัพท์</a:t>
            </a:r>
            <a:endParaRPr lang="th-TH" sz="4400" dirty="0" smtClean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</a:t>
            </a:r>
            <a:r>
              <a:rPr lang="th-TH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ตัวที่เธอชอบ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ตาย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35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273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5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</a:t>
            </a:r>
            <a:r>
              <a:rPr lang="th-TH" sz="5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</a:t>
            </a:r>
            <a:r>
              <a:rPr lang="th-TH" sz="5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</a:t>
            </a: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2047741"/>
            <a:ext cx="9134856" cy="35910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หมาตาย</a:t>
            </a:r>
          </a:p>
          <a:p>
            <a:r>
              <a:rPr lang="th-TH" sz="4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หมายสีดำตาย</a:t>
            </a:r>
            <a:endParaRPr lang="en-US" sz="4400" dirty="0" smtClean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</a:t>
            </a:r>
            <a:r>
              <a:rPr lang="th-TH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ตัวที่เธอชอบ</a:t>
            </a:r>
            <a:r>
              <a:rPr lang="th-TH" sz="4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ตาย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6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98" y="426639"/>
            <a:ext cx="913373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Adjective</a:t>
            </a: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867437"/>
            <a:ext cx="9134856" cy="37713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  reads  the  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book.</a:t>
            </a:r>
            <a:endParaRPr lang="en-US" sz="4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  </a:t>
            </a:r>
            <a:r>
              <a:rPr lang="en-US" sz="4400" u="sng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gave  him</a:t>
            </a:r>
            <a:r>
              <a:rPr lang="en-US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pPr marL="4572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  reads  the  book  </a:t>
            </a: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which  I  gave  him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243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98" y="426639"/>
            <a:ext cx="913373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Adverbial</a:t>
            </a: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867437"/>
            <a:ext cx="9134856" cy="3771364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วิเศษณา</a:t>
            </a:r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นุประโยค</a:t>
            </a:r>
          </a:p>
          <a:p>
            <a:r>
              <a:rPr lang="th-TH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ทำหน้าที่เหมือนคำวิเศษณ์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708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98" y="426639"/>
            <a:ext cx="913373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Adverbial</a:t>
            </a: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867437"/>
            <a:ext cx="9134856" cy="3771364"/>
          </a:xfrm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เขามา</a:t>
            </a:r>
          </a:p>
          <a:p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ฝนตก</a:t>
            </a:r>
          </a:p>
          <a:p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เขามาสาย</a:t>
            </a:r>
          </a:p>
          <a:p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เขามาตอนฝนตก</a:t>
            </a:r>
            <a:endParaRPr lang="en-US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744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98" y="426639"/>
            <a:ext cx="913373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Adverbial</a:t>
            </a:r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clause</a:t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867437"/>
            <a:ext cx="9134856" cy="3771364"/>
          </a:xfrm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  </a:t>
            </a:r>
            <a:r>
              <a:rPr lang="en-US" sz="4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know</a:t>
            </a: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4400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  </a:t>
            </a:r>
            <a:r>
              <a:rPr lang="en-US" sz="4400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lives</a:t>
            </a:r>
            <a:r>
              <a:rPr lang="en-US" sz="4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th-TH" sz="4400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  know  </a:t>
            </a:r>
            <a:r>
              <a:rPr lang="en-US" sz="4400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where  he  lives.</a:t>
            </a:r>
          </a:p>
          <a:p>
            <a:endParaRPr lang="th-TH" sz="4400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400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51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59113" y="427038"/>
            <a:ext cx="9132887" cy="12334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66900"/>
            <a:ext cx="9134475" cy="37719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th-TH" sz="4400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endParaRPr lang="en-US" sz="4400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02"/>
            <a:ext cx="12192000" cy="6777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0983" y="5429676"/>
            <a:ext cx="922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Compound-Complex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125493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5" y="1115240"/>
            <a:ext cx="7830354" cy="44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572" y="529671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th-TH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ภาษาศาสตร์ (</a:t>
            </a: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Linguistics</a:t>
            </a:r>
            <a:r>
              <a:rPr lang="th-TH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2318197"/>
            <a:ext cx="9134856" cy="33206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ปลายคริสต์ศตวรรษที่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Ferdinand  de  Saussure 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1857-1913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C. Bally  and  A. 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Sechehaye</a:t>
            </a:r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W. Baskin  :  Course  in  General  Linguistics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30" y="0"/>
            <a:ext cx="122179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แนวความคิดของ 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de  Saussure</a:t>
            </a:r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Langue 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Parole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การศึกษาภาษาเฉพาะสมัย  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Synchronic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 และการศึกษาภาษาข้ามสมัย 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Diachronic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502920" indent="-457200">
              <a:buFont typeface="+mj-lt"/>
              <a:buAutoNum type="arabicPeriod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ความสัมพันธ์ระหว่างหน่วยต่าง ๆ ในภาษา</a:t>
            </a:r>
          </a:p>
          <a:p>
            <a:pPr marL="822960" lvl="1" indent="-457200">
              <a:buFont typeface="+mj-lt"/>
              <a:buAutoNum type="arabicPeriod"/>
            </a:pP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ความสัมพันธ์เชิงระบบ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Paradigmatic  relations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822960" lvl="1" indent="-457200">
              <a:buFont typeface="+mj-lt"/>
              <a:buAutoNum type="arabicPeriod"/>
            </a:pP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ความสัมพันธ์เชิงโครงสร้าง  (</a:t>
            </a:r>
            <a:r>
              <a:rPr lang="en-US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Syntagmatic  relations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95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386</TotalTime>
  <Words>813</Words>
  <Application>Microsoft Office PowerPoint</Application>
  <PresentationFormat>Widescreen</PresentationFormat>
  <Paragraphs>256</Paragraphs>
  <Slides>57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Angsana New</vt:lpstr>
      <vt:lpstr>Arial</vt:lpstr>
      <vt:lpstr>Cambria</vt:lpstr>
      <vt:lpstr>DilleniaUPC</vt:lpstr>
      <vt:lpstr>TH Sarabun New</vt:lpstr>
      <vt:lpstr>Wingdings 2</vt:lpstr>
      <vt:lpstr>Back to School 16x9</vt:lpstr>
      <vt:lpstr>English  Syntax  </vt:lpstr>
      <vt:lpstr>ความเป็นมาของการศึกษาภาษาตามแนวทางของภาษาศาสตร์:  กรีกและโรมัน </vt:lpstr>
      <vt:lpstr>PowerPoint Presentation</vt:lpstr>
      <vt:lpstr>ปาณินิ </vt:lpstr>
      <vt:lpstr>PowerPoint Presentation</vt:lpstr>
      <vt:lpstr>PowerPoint Presentation</vt:lpstr>
      <vt:lpstr>ภาษาศาสตร์ (Linguistics)</vt:lpstr>
      <vt:lpstr>PowerPoint Presentation</vt:lpstr>
      <vt:lpstr>แนวความคิดของ de  Saussure</vt:lpstr>
      <vt:lpstr>Paradigmatic  relations</vt:lpstr>
      <vt:lpstr>Paradigmatic  relations</vt:lpstr>
      <vt:lpstr>Paradigmatic  relations</vt:lpstr>
      <vt:lpstr>Syntagmatic  relationships</vt:lpstr>
      <vt:lpstr>Syntagmatic  relationships</vt:lpstr>
      <vt:lpstr>Syntagmatic  relationships</vt:lpstr>
      <vt:lpstr>แนวความคิดเรื่องความหมายและรูปภาษา</vt:lpstr>
      <vt:lpstr>กระบวนการศึกษาทางภาษาศาสตร์</vt:lpstr>
      <vt:lpstr>ตัวอย่างเสียงพูด: ป.3</vt:lpstr>
      <vt:lpstr>เปรียบเทียบค่าระยะเวลาของหน่วยจังหวะในเด็กทั้ง 3 กลุ่มกับกลุ่มผู้ใหญ่</vt:lpstr>
      <vt:lpstr>เปรียบเทียบรูปแบบความแตกต่างอย่างมีนัยสำคัญทางสถิติระหว่างพยางค์แต่ละแบบ</vt:lpstr>
      <vt:lpstr>ภาษาศาสตร์สาขาต่าง ๆ</vt:lpstr>
      <vt:lpstr>ภาษาศาสตร์สาขาต่าง ๆ  (ต่อ)</vt:lpstr>
      <vt:lpstr>Traditional   Grammar</vt:lpstr>
      <vt:lpstr>Parts  of  Speech</vt:lpstr>
      <vt:lpstr>ส่วนของประโยค</vt:lpstr>
      <vt:lpstr>เกณฑ์การจำแนกชนิดของคำ</vt:lpstr>
      <vt:lpstr>How  to  Identify  the  Parts  of  Speech</vt:lpstr>
      <vt:lpstr>PowerPoint Presentation</vt:lpstr>
      <vt:lpstr>PowerPoint Presentation</vt:lpstr>
      <vt:lpstr>PowerPoint Presentation</vt:lpstr>
      <vt:lpstr>การศึกษาประโยคตามไวยากรณ์แนวเดิม</vt:lpstr>
      <vt:lpstr>ภาคของประโยค</vt:lpstr>
      <vt:lpstr>Sentense  Analysis</vt:lpstr>
      <vt:lpstr>Types  of  Sentences</vt:lpstr>
      <vt:lpstr>ชนิดของประโยค</vt:lpstr>
      <vt:lpstr>Simple  Sentences</vt:lpstr>
      <vt:lpstr>Compound  Sentences</vt:lpstr>
      <vt:lpstr>Compound  Sentences</vt:lpstr>
      <vt:lpstr> Sentences</vt:lpstr>
      <vt:lpstr> clause</vt:lpstr>
      <vt:lpstr>Compound  Sentences</vt:lpstr>
      <vt:lpstr>Complex  Sentences</vt:lpstr>
      <vt:lpstr>สังกรประโยค</vt:lpstr>
      <vt:lpstr>อนุประโยค</vt:lpstr>
      <vt:lpstr>นามานุประโยค</vt:lpstr>
      <vt:lpstr>นามานุประโยค</vt:lpstr>
      <vt:lpstr> Noun  clause </vt:lpstr>
      <vt:lpstr> Noun  clause </vt:lpstr>
      <vt:lpstr>คุณานุประโยค</vt:lpstr>
      <vt:lpstr>คุณานุประโยค</vt:lpstr>
      <vt:lpstr>คุณานุประโยค</vt:lpstr>
      <vt:lpstr>  Adjective  clause </vt:lpstr>
      <vt:lpstr>  Adverbial  clause </vt:lpstr>
      <vt:lpstr>  Adverbial  clause </vt:lpstr>
      <vt:lpstr>  Adverbial  clause </vt:lpstr>
      <vt:lpstr>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</dc:title>
  <dc:creator>Cooper-NB</dc:creator>
  <cp:lastModifiedBy>Cooper-NB</cp:lastModifiedBy>
  <cp:revision>50</cp:revision>
  <dcterms:created xsi:type="dcterms:W3CDTF">2019-01-21T14:19:04Z</dcterms:created>
  <dcterms:modified xsi:type="dcterms:W3CDTF">2023-02-07T01:38:29Z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