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56" r:id="rId5"/>
    <p:sldId id="257" r:id="rId6"/>
    <p:sldId id="265" r:id="rId7"/>
    <p:sldId id="266" r:id="rId8"/>
    <p:sldId id="267" r:id="rId9"/>
    <p:sldId id="278" r:id="rId10"/>
    <p:sldId id="272" r:id="rId11"/>
    <p:sldId id="269" r:id="rId12"/>
    <p:sldId id="270" r:id="rId13"/>
    <p:sldId id="279" r:id="rId14"/>
    <p:sldId id="280" r:id="rId15"/>
    <p:sldId id="281" r:id="rId16"/>
    <p:sldId id="282" r:id="rId17"/>
    <p:sldId id="273" r:id="rId18"/>
    <p:sldId id="277" r:id="rId19"/>
    <p:sldId id="275" r:id="rId20"/>
    <p:sldId id="26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5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4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t>7/16/26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7/16/26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t>7/16/26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TH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7/16/26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398" y="1525166"/>
            <a:ext cx="8637073" cy="781504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dirty="0"/>
              <a:t>การวัดการกระจาย</a:t>
            </a:r>
            <a:endParaRPr lang="en-US" sz="5400" dirty="0"/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th-TH" dirty="0"/>
              <a:t>ผู้ช่วยศาสตราจารย์ตีรวิชช์  ทินประภา  คณะครุศาสตร์  มหาวิทยาลัยราชภัฏสวนสุนันทา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86A3D815-0413-F942-8464-BD4EC9040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581" y="937869"/>
            <a:ext cx="9603275" cy="1049235"/>
          </a:xfrm>
        </p:spPr>
        <p:txBody>
          <a:bodyPr/>
          <a:lstStyle/>
          <a:p>
            <a:r>
              <a:rPr lang="th-TH" dirty="0"/>
              <a:t>การกระจายของข้อมูล</a:t>
            </a:r>
          </a:p>
        </p:txBody>
      </p:sp>
      <p:pic>
        <p:nvPicPr>
          <p:cNvPr id="6" name="Picture 5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FC64C969-0936-0A42-ACAF-3275831F8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268" y="1987104"/>
            <a:ext cx="52959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46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7FFF0CB2-2605-7B4A-8E99-A0F145BC3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1774190"/>
            <a:ext cx="66802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88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0FF76F6D-885B-4343-A04B-58296BB7A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200" y="1853078"/>
            <a:ext cx="56896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03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3C9FFB3C-4DCC-C840-A26F-8C56C9176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550" y="1589368"/>
            <a:ext cx="44069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34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EB3A5B-CE54-47A6-9EEE-77A93A9A4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319" y="286156"/>
            <a:ext cx="3637362" cy="2757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4230C9-2FC3-4723-B338-B62D46429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093" y="3171484"/>
            <a:ext cx="3637362" cy="27030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C58B25-5867-45E0-8AE1-6398534B1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943" y="3171484"/>
            <a:ext cx="3557027" cy="270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25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8AFC96-CAFB-4FB8-91F8-44E8767B4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237" y="1633881"/>
            <a:ext cx="610552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25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422FE47-1143-41E9-9719-B5192B203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581" y="937869"/>
            <a:ext cx="9603275" cy="1049235"/>
          </a:xfrm>
        </p:spPr>
        <p:txBody>
          <a:bodyPr/>
          <a:lstStyle/>
          <a:p>
            <a:r>
              <a:rPr lang="th-TH" dirty="0"/>
              <a:t>การตัดสินผลการเรียนแบบอิงกลุ่ม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348560-5FE0-4FB0-9F25-7BEEAC5229AD}"/>
              </a:ext>
            </a:extLst>
          </p:cNvPr>
          <p:cNvSpPr txBox="1"/>
          <p:nvPr/>
        </p:nvSpPr>
        <p:spPr>
          <a:xfrm>
            <a:off x="1221581" y="1585049"/>
            <a:ext cx="1023699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b="0" i="0" dirty="0">
                <a:solidFill>
                  <a:srgbClr val="444444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ข้อดี</a:t>
            </a:r>
            <a:endParaRPr lang="th-TH" sz="2800" dirty="0">
              <a:solidFill>
                <a:srgbClr val="444444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Tx/>
              <a:buChar char="-"/>
            </a:pPr>
            <a:r>
              <a:rPr lang="th-TH" sz="2800" b="0" i="0" dirty="0">
                <a:solidFill>
                  <a:srgbClr val="444444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ช่วยกระตุ้นให้ผู้เรียนเกิดการแข่งขันกัน เป็นแรงจูงใจให้ผู้เรียนพยายามเรียนรู้ให้ได้ดีที่สุด ไม่ใช่การเรียนเพื่อหวังผลแค่สอบผ่านเท่านั้น</a:t>
            </a:r>
          </a:p>
          <a:p>
            <a:pPr marL="457200" indent="-457200">
              <a:buFontTx/>
              <a:buChar char="-"/>
            </a:pPr>
            <a:r>
              <a:rPr lang="th-TH" sz="2800" b="0" i="0" dirty="0">
                <a:solidFill>
                  <a:srgbClr val="444444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สะดวกในการนำไปใช้</a:t>
            </a:r>
          </a:p>
          <a:p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ข้อเสีย</a:t>
            </a:r>
          </a:p>
          <a:p>
            <a:pPr marL="457200" indent="-457200">
              <a:buFontTx/>
              <a:buChar char="-"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มาตรฐานของการกำหนดเกรดขึ้นกับผลการเรียนรู้ของกลุ่ม</a:t>
            </a:r>
            <a:endParaRPr lang="th-TH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Tx/>
              <a:buChar char="-"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มีปัญหาในการเปรียบเทียบระหว่างห้อง ระหว่างรุ่นของผู้เรียน ซึ่งแต่ละห้องแต่ละรุ่นอาจมีความสามารถแต่งต่างกัน ถึงแม้จะได้เกรดเดียวกัน</a:t>
            </a:r>
            <a:endParaRPr lang="th-TH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Tx/>
              <a:buChar char="-"/>
            </a:pPr>
            <a:r>
              <a:rPr lang="th-TH" sz="2800" b="0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เนื่องจากการตัดเกรดวิธีนี้ส่งเสริมให้เกิดการแข่งขันระหว่างผู้เรียน จึงอาจส่งผลให้ผู้เรียนมีแนวโน้มที่จะไม่ช่วยเหลือกันในการทำงานร่วมกันได้</a:t>
            </a:r>
            <a:endParaRPr lang="th-TH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8579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Star icon">
            <a:extLst>
              <a:ext uri="{FF2B5EF4-FFF2-40B4-BE49-F238E27FC236}">
                <a16:creationId xmlns:a16="http://schemas.microsoft.com/office/drawing/2014/main" id="{F76D2371-447B-414B-9273-61F2CA39AC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97703" y="280289"/>
            <a:ext cx="1044000" cy="1044000"/>
          </a:xfrm>
          <a:prstGeom prst="rect">
            <a:avLst/>
          </a:prstGeom>
        </p:spPr>
      </p:pic>
      <p:pic>
        <p:nvPicPr>
          <p:cNvPr id="12" name="Content Placeholder 11" descr="girl testing science project">
            <a:extLst>
              <a:ext uri="{FF2B5EF4-FFF2-40B4-BE49-F238E27FC236}">
                <a16:creationId xmlns:a16="http://schemas.microsoft.com/office/drawing/2014/main" id="{687E2450-8A1E-4D26-849A-27E0C7733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3839" y="3128963"/>
            <a:ext cx="2856834" cy="1906587"/>
          </a:xfrm>
        </p:spPr>
      </p:pic>
      <p:pic>
        <p:nvPicPr>
          <p:cNvPr id="14" name="Content Placeholder 13" descr="kid playing with solar system on sticks">
            <a:extLst>
              <a:ext uri="{FF2B5EF4-FFF2-40B4-BE49-F238E27FC236}">
                <a16:creationId xmlns:a16="http://schemas.microsoft.com/office/drawing/2014/main" id="{8E520986-BC14-4C72-BA30-8EC5CE656F9B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5839" y="3128963"/>
            <a:ext cx="2856834" cy="1906587"/>
          </a:xfrm>
        </p:spPr>
      </p:pic>
      <p:pic>
        <p:nvPicPr>
          <p:cNvPr id="16" name="Content Placeholder 15" descr="girl playing with molecule model">
            <a:extLst>
              <a:ext uri="{FF2B5EF4-FFF2-40B4-BE49-F238E27FC236}">
                <a16:creationId xmlns:a16="http://schemas.microsoft.com/office/drawing/2014/main" id="{A0609731-E84C-4760-AD5E-8E288693AE20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677" y="3128963"/>
            <a:ext cx="2856834" cy="1906587"/>
          </a:xfrm>
        </p:spPr>
      </p:pic>
    </p:spTree>
    <p:extLst>
      <p:ext uri="{BB962C8B-B14F-4D97-AF65-F5344CB8AC3E}">
        <p14:creationId xmlns:p14="http://schemas.microsoft.com/office/powerpoint/2010/main" val="241229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การวัดการกระจายของข้อมูล</a:t>
            </a:r>
            <a:endParaRPr lang="en-US" sz="4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" name="Graphic 3" descr="Lightbulb icon">
            <a:extLst>
              <a:ext uri="{FF2B5EF4-FFF2-40B4-BE49-F238E27FC236}">
                <a16:creationId xmlns:a16="http://schemas.microsoft.com/office/drawing/2014/main" id="{5E124F8C-3984-4EEC-9BA8-3B255731F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8262" y="206686"/>
            <a:ext cx="1122450" cy="1122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DF2C05-DE58-437A-A583-11A24F529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362" y="1633537"/>
            <a:ext cx="7467600" cy="2867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5D68E1-08DE-44A0-9FB3-C6138B3459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7225" y="4739030"/>
            <a:ext cx="744855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6A627D-5A01-4B2A-B85E-DDB5BA679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การวัดการกระจายของข้อมูล</a:t>
            </a:r>
            <a:endParaRPr lang="en-US" sz="4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75BC0A-5C44-48E1-B31B-00AF0BF1E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12" y="1853754"/>
            <a:ext cx="711517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B6FE1-EF06-49E9-B774-95D9DF403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003" y="1556538"/>
            <a:ext cx="6807993" cy="47518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FDF6C0B-279F-44A6-8079-28967A2A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การวัดการกระจายของข้อมูล</a:t>
            </a:r>
            <a:endParaRPr lang="en-US" sz="4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4584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33FC37-76EA-421B-B0AF-77AC1727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การวัดการกระจายของข้อมูล</a:t>
            </a:r>
            <a:endParaRPr lang="en-US" sz="4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E8987D-2267-4701-BD65-ACDFFE4C5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362" y="1685925"/>
            <a:ext cx="7191375" cy="1743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203A6E-0725-4CE5-9D0E-56BD7B144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475" y="2121505"/>
            <a:ext cx="3810000" cy="41180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588B5C-CCD6-4B3D-B770-4A512DBFE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362" y="4738687"/>
            <a:ext cx="6581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3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E661DAE-8A19-4548-B180-A251C2E86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007" y="1531271"/>
            <a:ext cx="6645985" cy="29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732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7377A3-D02C-44C8-8C9C-765C5E635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1881530"/>
            <a:ext cx="7448550" cy="1181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394FAD-98BA-4ED9-8C09-2E4555EF6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725" y="3429000"/>
            <a:ext cx="7400925" cy="196215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514F44B-B15B-45E7-B673-5BD0477F3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การกระจายสัมพัทธ์</a:t>
            </a:r>
            <a:endParaRPr lang="en-US" sz="4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5347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44ADAB-2D99-4A65-9B79-C5A39323D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253" y="1853754"/>
            <a:ext cx="6751493" cy="394335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9EEA807-A3E1-4D10-9E7B-275E83162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การกระจายสัมพัทธ์</a:t>
            </a:r>
            <a:endParaRPr lang="en-US" sz="4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902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CFFA85-9CAA-4C7E-B442-5A5C699C3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5" y="1566862"/>
            <a:ext cx="6838950" cy="2962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77F4D8-D14D-44D5-BC32-9FDA830B3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762" y="3886200"/>
            <a:ext cx="6791325" cy="19431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155662-C659-4997-A2CB-67806C5B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>
            <a:normAutofit/>
          </a:bodyPr>
          <a:lstStyle/>
          <a:p>
            <a:r>
              <a:rPr lang="th-TH" sz="4400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การกระจายสัมพัทธ์</a:t>
            </a:r>
            <a:endParaRPr lang="en-US" sz="4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5390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1DB373-C1A1-4924-9AF2-F04368201509}">
  <ds:schemaRefs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16c05727-aa75-4e4a-9b5f-8a80a1165891"/>
    <ds:schemaRef ds:uri="http://schemas.microsoft.com/office/2006/metadata/properties"/>
    <ds:schemaRef ds:uri="71af3243-3dd4-4a8d-8c0d-dd76da1f02a5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63</TotalTime>
  <Words>167</Words>
  <Application>Microsoft Macintosh PowerPoint</Application>
  <PresentationFormat>Widescreen</PresentationFormat>
  <Paragraphs>18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Angsana New</vt:lpstr>
      <vt:lpstr>Arial</vt:lpstr>
      <vt:lpstr>Calibri</vt:lpstr>
      <vt:lpstr>Gill Sans MT</vt:lpstr>
      <vt:lpstr>Gallery</vt:lpstr>
      <vt:lpstr>การวัดการกระจาย</vt:lpstr>
      <vt:lpstr>การวัดการกระจายของข้อมูล</vt:lpstr>
      <vt:lpstr>การวัดการกระจายของข้อมูล</vt:lpstr>
      <vt:lpstr>การวัดการกระจายของข้อมูล</vt:lpstr>
      <vt:lpstr>การวัดการกระจายของข้อมูล</vt:lpstr>
      <vt:lpstr>PowerPoint Presentation</vt:lpstr>
      <vt:lpstr>การกระจายสัมพัทธ์</vt:lpstr>
      <vt:lpstr>การกระจายสัมพัทธ์</vt:lpstr>
      <vt:lpstr>การกระจายสัมพัทธ์</vt:lpstr>
      <vt:lpstr>การกระจายของข้อมูล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การตัดสินผลการเรียนแบบอิงกลุ่ม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การวัดการกระจาย  และตำแหน่งของข้อมูล</dc:title>
  <dc:creator>teerawit timprapa</dc:creator>
  <cp:lastModifiedBy>teerawit timprapa</cp:lastModifiedBy>
  <cp:revision>12</cp:revision>
  <dcterms:created xsi:type="dcterms:W3CDTF">2020-09-29T06:04:34Z</dcterms:created>
  <dcterms:modified xsi:type="dcterms:W3CDTF">2026-07-16T02:35:04Z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