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325" r:id="rId2"/>
    <p:sldId id="256" r:id="rId3"/>
    <p:sldId id="3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725A-9F35-441F-945F-05272B5C1DEF}" type="datetimeFigureOut">
              <a:rPr lang="th-TH" smtClean="0"/>
              <a:t>11/06/68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3845-1C22-4CCE-975C-1480A740601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8688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2699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9019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6813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11194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59697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9787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7770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68877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1745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29218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9899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3623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2876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2816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04935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5026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2068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7011E-B82C-47C9-A234-9D7915868F09}" type="datetime1">
              <a:rPr lang="th-TH" smtClean="0"/>
              <a:t>11/06/68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984400-C931-493D-93DF-BF66E21726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47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337A4E0-CECD-416E-9299-3D7771304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747860"/>
            <a:ext cx="10533528" cy="3478305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DAD 8101</a:t>
            </a:r>
            <a:br>
              <a:rPr lang="en-US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 สัมมนาทฤษฎีขั้นสูงทางการบริหารการพัฒนา</a:t>
            </a:r>
            <a:br>
              <a:rPr lang="en-US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ประจำภาคเรียนที่ 3/2567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1300300" y="72832"/>
            <a:ext cx="811019" cy="503578"/>
          </a:xfrm>
        </p:spPr>
        <p:txBody>
          <a:bodyPr/>
          <a:lstStyle/>
          <a:p>
            <a:fld id="{12984400-C931-493D-93DF-BF66E217262E}" type="slidenum">
              <a:rPr lang="th-TH" smtClean="0"/>
              <a:pPr/>
              <a:t>1</a:t>
            </a:fld>
            <a:endParaRPr lang="th-T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3574A7-43B3-9BCB-EE04-456A0E5C966E}"/>
              </a:ext>
            </a:extLst>
          </p:cNvPr>
          <p:cNvSpPr txBox="1">
            <a:spLocks/>
          </p:cNvSpPr>
          <p:nvPr/>
        </p:nvSpPr>
        <p:spPr>
          <a:xfrm>
            <a:off x="321678" y="5169176"/>
            <a:ext cx="8230039" cy="77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 ผู้ช่วยศาสตราจารย์ (พิเศษ) ดร.ส</a:t>
            </a:r>
            <a:r>
              <a:rPr lang="th-TH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 ศิริวัฒนา</a:t>
            </a:r>
            <a:endParaRPr lang="en-US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854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0AE224-8B9A-468C-849F-87FD1D0D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5918" cy="94588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การพัฒนาองค์การ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 Development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C47011-F2AB-4E30-B0C8-FE3EDEB1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38"/>
            <a:ext cx="108159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กระบวนการวิเคราะห์และแก้ไขปัญหาองค์การ โดยมุ่งที่จะให้องค์การมีความเปลี่ยนแปลงตามที่ได้วางแผนไว้ล่วงหน้า โดย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ใช้ความรู้จากผู้เชี่ยวชาญจากภายนอกหรือภายในหน่วยงานเอง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สำหรับขั้นตอนของการพัฒนาองค์การนั้นรวมถึงขั้นค้นหาสาเหตุของปัญหา การวางแผนดำเนินงาน ซึ่งหมายถึงขั้นเตรียมและจัดทำกลยุทธ์ เพื่อการเปลี่ยนแปลงโครงสร้างและพฤติกรรมการปฏิบัติการให้เป็นไปตามกลยุทธ์ที่วางไว้ และ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46932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10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EDF5E6-5571-4B8C-A00B-6C0B2DFE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9503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การปรับปรุงฝ่ายบริหาร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Administration Improvement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04BB91-52C5-4E22-90A4-D08493D5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4282"/>
            <a:ext cx="10950387" cy="337969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การปรับปรุงผู้บริหารในส่วนที่เกี่ยวข้องกับ ความมีเหตุผล ความสามารถในการเป็นผู้นำ ความคิดที่เป็นระบบ การเสริมสร้างทักษะในการคิด ความสามารถในการติดต่อสัมพันธ์กับบุคคลอื่น และการกระตุ้นความคิดสร้างสรรค์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29001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11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8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29CABD-04F4-44ED-930B-6BB6C2DC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87867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การปรับปรุงองค์การ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 Improvement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4202FB-21EA-4798-A160-1515201B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836642"/>
            <a:ext cx="10878670" cy="37214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 ที่จะจัดโครงสร้างและภารกิจของระบบราชการเสียใหม่ เพื่อให้สามารถปฏิบัติงานได้อย่างประหยัด          มีประสิทธิภาพ ประสิทธิผล และสามารถสนองตอบความต้องการ ของลูกค้า หรือผู้รับบริการ ให้มากกว่าเดิม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24650" y="577526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12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340A9F-2E69-404C-AC75-3B79C7D9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092"/>
            <a:ext cx="10797988" cy="1011983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การพัฒนาตนเองเสียใหม่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Revitalization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B396FF-06D4-49A3-9693-63A201DF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718"/>
            <a:ext cx="10797988" cy="460677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ให้องค์การมีความ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กระปรี้กระเปร่า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อีกครั้ง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กระบวนการของการริเริ่มและการเผชิญหน้ากับความเปลี่ยนแปลงที่จำเป็นในอัน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ทำให้องค์การยังคงมีชีวิตอยู่ต่อไปได้ สามารถปรับตัวให้เข้ากับสภาพใหม่ ๆ สามารถแก้ปัญหา เรียนรู้จากประสบการณ์ และเตรียมไปสู่วุฒิภาวะขององค์การมากขึ้น อย่างไรก็ดี เป็นที่น่าสังเกตว่า การพัฒนาตนเองเสียใหม่นี้เป็นการพัฒนา หรือปฏิรูปตนเอง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โดยปราศจากความช่วยเหลือ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หรือแทรกแซงจากภายนอก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การพัฒนาตนเองเสียใหม่ จึงเป็นที่รู้จักกันในนามของ 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 Reform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 Renewal</a:t>
            </a:r>
            <a:endParaRPr lang="th-TH" sz="3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29002" y="578422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13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E50C-1EED-4ACB-AB4F-AEB711A5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3473"/>
            <a:ext cx="10833847" cy="1067068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เนื้อหาของการพัฒนาการบริหารครอบคลุมในเรื่อง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B69587-2BFD-4EB2-A7D5-5510E946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0541"/>
            <a:ext cx="10699377" cy="386825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โครงสร้าง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กระบวนการ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พฤติกรรมที่เอื้อต่อการพัฒนา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สภาพแวดล้อม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30390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14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77F5A1-0F8A-42A5-85E7-7B4C8B17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6953" cy="1056051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การพัฒนาโครงสร้างทางการบริหาร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380F93-B0DB-4300-A184-9B7C78B2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259"/>
            <a:ext cx="10806952" cy="4780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โครงสร้างทางการบริหารนับว่ามีอิทธิพลเหนือพฤติกรรมการบริหาร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Robert </a:t>
            </a:r>
            <a:r>
              <a:rPr lang="en-US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Presthus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 1962) ได้ศึกษาพบว่า ข้าราชการที่เข้ามาอยู่ภายใต้ “สถานการณ์ระบบราชการ ”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Bureau creative situation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จำเป็นต้องปรับตัวให้เข้ากับสถานการณ์นั้น ๆ ทั้งนี้เพราะว่า สถานการณ์ระบบราชการ นั้นมีแต่ความไม่แน่นอน จึงทำให้ข้าราชการเกิดความว้าวุ่นใจ ข้าราชการที่สามารถปรับตัวให้เข้ากับสถานการณ์กับระบบราชการได้ ก็มักจะมีความก้าวหน้า ในขณะที่ไม่สามารถปรับตัวได้ ก็จะพบแต่ความขมขื่นและล้มเหลว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26039" y="576629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15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DFFD14-92BD-475F-B954-D76C03A7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5707" cy="90181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หลักของการจัดโครงสร้างทางการบริหารประกอบด้วย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738C448-54EF-4D9E-9D8F-9FFFF093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2406"/>
            <a:ext cx="107757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การแบ่งแยกหน้าที่ความรับผิดชอบ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และมอบให้แต่ละบุคคลกระทำเพื่อสะดวกแก่การติดตามประเมินผล และการส่งข้อมูลย้อนกลับ ว่าใครรับผิดชอบอะไร และปฏิบัติงานได้ดีมากน้อยเพียงใด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การจัดประสานหน้าที่ความรับผิดชอบ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ที่แบ่งแยกออกไปแล้วนั้น ให้มีการประสานงานและความกลมกลืน เพื่อโน้มน้าวการปฏิบัติงานทั้งมวลให้เป็นไปตามทิศทางที่จะบรรลุวัตถประสงค์ หรือ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เอื้อต่อการพัฒนาประเทศ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06721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16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BFD0A20-5329-4773-B0E1-A8DF35BB0D53}"/>
              </a:ext>
            </a:extLst>
          </p:cNvPr>
          <p:cNvSpPr txBox="1"/>
          <p:nvPr/>
        </p:nvSpPr>
        <p:spPr>
          <a:xfrm>
            <a:off x="1792077" y="2145257"/>
            <a:ext cx="10014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หัวหน้า                        			    หัวหน้า               		      ลูกน้อง </a:t>
            </a:r>
          </a:p>
          <a:p>
            <a:endParaRPr lang="th-TH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              	     +            	       2                   +    		        3</a:t>
            </a:r>
          </a:p>
          <a:p>
            <a:endParaRPr lang="th-TH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                      			     ลูกน้อง                  		      หัวหน้า                     				                แบบผสม</a:t>
            </a: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3F75B4-CC8A-426F-89BF-30439363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76" y="254956"/>
            <a:ext cx="109400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โครงสร้างทางการบริหารแบ่งแยกออกเป็น 4 รูปแบบใหญ่ ๆ            ที่เป็นตัวแทนหรือรูปแบบหลักๆเท่านั้น ยังมีรูปแบบอื่นอีก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>
          <a:xfrm>
            <a:off x="10720037" y="576629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17</a:t>
            </a:fld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276D9524-83DC-4236-8F78-3A693840217F}"/>
              </a:ext>
            </a:extLst>
          </p:cNvPr>
          <p:cNvSpPr/>
          <p:nvPr/>
        </p:nvSpPr>
        <p:spPr>
          <a:xfrm>
            <a:off x="810708" y="2555912"/>
            <a:ext cx="2511847" cy="250082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คางหมู 5">
            <a:extLst>
              <a:ext uri="{FF2B5EF4-FFF2-40B4-BE49-F238E27FC236}">
                <a16:creationId xmlns:a16="http://schemas.microsoft.com/office/drawing/2014/main" id="{665DEB92-65D1-4465-886F-12F9251479BA}"/>
              </a:ext>
            </a:extLst>
          </p:cNvPr>
          <p:cNvSpPr/>
          <p:nvPr/>
        </p:nvSpPr>
        <p:spPr>
          <a:xfrm>
            <a:off x="4054207" y="2555913"/>
            <a:ext cx="2041793" cy="250082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แผนผังลำดับงาน: ผสาน 6">
            <a:extLst>
              <a:ext uri="{FF2B5EF4-FFF2-40B4-BE49-F238E27FC236}">
                <a16:creationId xmlns:a16="http://schemas.microsoft.com/office/drawing/2014/main" id="{1FD7B0F2-CB32-4FC8-B599-99F5BAA09521}"/>
              </a:ext>
            </a:extLst>
          </p:cNvPr>
          <p:cNvSpPr/>
          <p:nvPr/>
        </p:nvSpPr>
        <p:spPr>
          <a:xfrm>
            <a:off x="6202498" y="2609472"/>
            <a:ext cx="2412692" cy="2500830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ำดับงาน: ผสาน 10">
            <a:extLst>
              <a:ext uri="{FF2B5EF4-FFF2-40B4-BE49-F238E27FC236}">
                <a16:creationId xmlns:a16="http://schemas.microsoft.com/office/drawing/2014/main" id="{ADC67BAE-6B3B-4C1E-880F-B1C6473A6163}"/>
              </a:ext>
            </a:extLst>
          </p:cNvPr>
          <p:cNvSpPr/>
          <p:nvPr/>
        </p:nvSpPr>
        <p:spPr>
          <a:xfrm>
            <a:off x="9423096" y="3679634"/>
            <a:ext cx="1072310" cy="1377106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tx1"/>
                </a:solidFill>
                <a:prstDash val="dashDot"/>
              </a:ln>
            </a:endParaRPr>
          </a:p>
        </p:txBody>
      </p:sp>
      <p:sp>
        <p:nvSpPr>
          <p:cNvPr id="8" name="สามเหลี่ยมหน้าจั่ว 7">
            <a:extLst>
              <a:ext uri="{FF2B5EF4-FFF2-40B4-BE49-F238E27FC236}">
                <a16:creationId xmlns:a16="http://schemas.microsoft.com/office/drawing/2014/main" id="{FD88EA63-15A3-4658-8185-0CCED4EEBF07}"/>
              </a:ext>
            </a:extLst>
          </p:cNvPr>
          <p:cNvSpPr/>
          <p:nvPr/>
        </p:nvSpPr>
        <p:spPr>
          <a:xfrm>
            <a:off x="8692309" y="2533879"/>
            <a:ext cx="2497157" cy="25008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11FFFE88-5348-4B56-9F66-9C4584F969EA}"/>
              </a:ext>
            </a:extLst>
          </p:cNvPr>
          <p:cNvSpPr/>
          <p:nvPr/>
        </p:nvSpPr>
        <p:spPr>
          <a:xfrm>
            <a:off x="8251634" y="3552939"/>
            <a:ext cx="1064963" cy="27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9C30658-7377-4559-9644-F92DF756DC15}"/>
              </a:ext>
            </a:extLst>
          </p:cNvPr>
          <p:cNvSpPr txBox="1"/>
          <p:nvPr/>
        </p:nvSpPr>
        <p:spPr>
          <a:xfrm>
            <a:off x="9768291" y="3811833"/>
            <a:ext cx="50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5801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9644894A-1B70-4FE4-B9CD-D8298EDAFA1D}"/>
              </a:ext>
            </a:extLst>
          </p:cNvPr>
          <p:cNvSpPr/>
          <p:nvPr/>
        </p:nvSpPr>
        <p:spPr>
          <a:xfrm>
            <a:off x="4715220" y="1905918"/>
            <a:ext cx="2159306" cy="231354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42C682-521F-4FE8-922F-0FF8F258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  และความหมาย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61FFCB-2875-4008-A809-49D573AA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950" y="1381319"/>
            <a:ext cx="82442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หัวหน้า</a:t>
            </a: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           1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1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</a:t>
            </a: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ลูกน้อง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จะพบเห็นได้ใน </a:t>
            </a: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หน่วยราชการทั่ว ๆ ไป </a:t>
            </a: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ซึ่งมีหัวหน้าที่มีอำนาจสูงสุดเพียงคนเดียว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0702239" y="5732657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18</a:t>
            </a:fld>
            <a:r>
              <a:rPr lang="th-TH" dirty="0"/>
              <a:t>ฤ</a:t>
            </a:r>
          </a:p>
        </p:txBody>
      </p:sp>
    </p:spTree>
    <p:extLst>
      <p:ext uri="{BB962C8B-B14F-4D97-AF65-F5344CB8AC3E}">
        <p14:creationId xmlns:p14="http://schemas.microsoft.com/office/powerpoint/2010/main" val="259060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คางหมู 3">
            <a:extLst>
              <a:ext uri="{FF2B5EF4-FFF2-40B4-BE49-F238E27FC236}">
                <a16:creationId xmlns:a16="http://schemas.microsoft.com/office/drawing/2014/main" id="{93EADBFF-1A28-4439-81D3-EB5A2DDC6DCD}"/>
              </a:ext>
            </a:extLst>
          </p:cNvPr>
          <p:cNvSpPr/>
          <p:nvPr/>
        </p:nvSpPr>
        <p:spPr>
          <a:xfrm>
            <a:off x="4880472" y="1905918"/>
            <a:ext cx="2677099" cy="2379643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9F09712-6F40-406A-B621-3EC288D5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21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    หัวหน้า</a:t>
            </a: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       2</a:t>
            </a:r>
          </a:p>
          <a:p>
            <a:pPr marL="0" indent="0">
              <a:buNone/>
            </a:pPr>
            <a:endParaRPr lang="th-TH" sz="3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     ลูกน้อง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จะพบเห็นได้ใน</a:t>
            </a: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</a:t>
            </a: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ซึ่งมีหัวหน้าที่มีอำนาจสูงสุดหลายคน (คณะกรรมการบริหาร (</a:t>
            </a:r>
            <a:r>
              <a:rPr lang="en-US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BOARD</a:t>
            </a: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))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0635004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19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1300300" y="72832"/>
            <a:ext cx="811019" cy="503578"/>
          </a:xfrm>
        </p:spPr>
        <p:txBody>
          <a:bodyPr/>
          <a:lstStyle/>
          <a:p>
            <a:fld id="{12984400-C931-493D-93DF-BF66E217262E}" type="slidenum">
              <a:rPr lang="th-TH" smtClean="0"/>
              <a:pPr/>
              <a:t>2</a:t>
            </a:fld>
            <a:endParaRPr lang="th-TH" dirty="0"/>
          </a:p>
        </p:txBody>
      </p: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C756A836-04DA-1840-C105-D449DC984601}"/>
              </a:ext>
            </a:extLst>
          </p:cNvPr>
          <p:cNvSpPr txBox="1">
            <a:spLocks/>
          </p:cNvSpPr>
          <p:nvPr/>
        </p:nvSpPr>
        <p:spPr>
          <a:xfrm>
            <a:off x="651510" y="609444"/>
            <a:ext cx="6339840" cy="882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ผู้ช่วยศาสตราจารย์ (พิเศษ) ดร. ส</a:t>
            </a:r>
            <a:r>
              <a:rPr lang="th-TH" sz="36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th-TH" sz="3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ตัวแทนเนื้อหา 2">
            <a:extLst>
              <a:ext uri="{FF2B5EF4-FFF2-40B4-BE49-F238E27FC236}">
                <a16:creationId xmlns:a16="http://schemas.microsoft.com/office/drawing/2014/main" id="{B76D2ABB-8AA4-F908-30F7-8BBA08AB4126}"/>
              </a:ext>
            </a:extLst>
          </p:cNvPr>
          <p:cNvSpPr txBox="1">
            <a:spLocks/>
          </p:cNvSpPr>
          <p:nvPr/>
        </p:nvSpPr>
        <p:spPr>
          <a:xfrm>
            <a:off x="651510" y="1525070"/>
            <a:ext cx="6339840" cy="1691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มหาวิทยาลัยราชภัฏสวน</a:t>
            </a:r>
            <a:r>
              <a:rPr lang="th-TH" sz="36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สุนัน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</a:t>
            </a:r>
          </a:p>
          <a:p>
            <a:pPr algn="l"/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เบอร์โทร: 081-8394204</a:t>
            </a:r>
          </a:p>
          <a:p>
            <a:pPr algn="l"/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อีเมล: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srochinee.si@ssru.ac.th</a:t>
            </a:r>
          </a:p>
          <a:p>
            <a:pPr algn="l"/>
            <a:endParaRPr lang="en-US" sz="105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9B26F379-1DB4-D129-B4DD-0BA6FD1A12D0}"/>
              </a:ext>
            </a:extLst>
          </p:cNvPr>
          <p:cNvSpPr txBox="1">
            <a:spLocks/>
          </p:cNvSpPr>
          <p:nvPr/>
        </p:nvSpPr>
        <p:spPr>
          <a:xfrm>
            <a:off x="365760" y="3347319"/>
            <a:ext cx="10507980" cy="29012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ปริญญาเอกปรัชญาดุษฎีบัณฑิต สาขาวิชาการบริหารการพัฒนา  มหาวิทยาลัยราชภัฏสวน</a:t>
            </a:r>
            <a:r>
              <a:rPr lang="th-TH" sz="320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หลักสูตรนิติ</a:t>
            </a:r>
            <a:r>
              <a:rPr lang="th-TH" sz="320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</a:t>
            </a:r>
            <a:r>
              <a:rPr lang="th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ตรมหาบัณฑิต  สถาบันบัณฑิตพัฒนบริหารศาสตร์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หลักสูตรนิติ</a:t>
            </a:r>
            <a:r>
              <a:rPr lang="th-TH" sz="3200" dirty="0" err="1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</a:t>
            </a:r>
            <a:r>
              <a:rPr lang="th-TH" sz="320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สตรบัณฑิต มหาวิทยาลัยรามคำแหง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หลักสูตรบริหารธุรกิจบัณฑิต (สาขาการตลาด) มหาวิทยาลัยเกริก </a:t>
            </a:r>
          </a:p>
        </p:txBody>
      </p:sp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A92B75FA-DD7A-45E9-B615-CB2F415F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137" y="79372"/>
            <a:ext cx="4465163" cy="33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9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ผสาน 3">
            <a:extLst>
              <a:ext uri="{FF2B5EF4-FFF2-40B4-BE49-F238E27FC236}">
                <a16:creationId xmlns:a16="http://schemas.microsoft.com/office/drawing/2014/main" id="{32E44428-4E8B-4D0E-9E3E-19BDFFABD42D}"/>
              </a:ext>
            </a:extLst>
          </p:cNvPr>
          <p:cNvSpPr/>
          <p:nvPr/>
        </p:nvSpPr>
        <p:spPr>
          <a:xfrm>
            <a:off x="5165074" y="1316072"/>
            <a:ext cx="2128091" cy="2412694"/>
          </a:xfrm>
          <a:prstGeom prst="flowChartMer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8E016E-535E-4147-96C5-DFF5D8C0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722671"/>
            <a:ext cx="10533530" cy="495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     ลูกน้อง</a:t>
            </a: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        3</a:t>
            </a: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     หัวหน้า</a:t>
            </a:r>
          </a:p>
          <a:p>
            <a:pPr marL="0" indent="0" algn="ctr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จะพบเห็นได้ใน</a:t>
            </a: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ซึ่งผู้บังคับบัญชาเป็นหัวหน้าแค่ในทางนิตินัยส่วนลูกน้องเป็นผู้บังคับบัญชาในทางพฤตินัย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0670862" y="576629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20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DF46DFD7-6829-4217-8838-87495F50F895}"/>
              </a:ext>
            </a:extLst>
          </p:cNvPr>
          <p:cNvSpPr/>
          <p:nvPr/>
        </p:nvSpPr>
        <p:spPr>
          <a:xfrm>
            <a:off x="4395729" y="1520328"/>
            <a:ext cx="2622015" cy="2677098"/>
          </a:xfrm>
          <a:prstGeom prst="triangle">
            <a:avLst>
              <a:gd name="adj" fmla="val 517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แผนผังลำดับงาน: ผสาน 4">
            <a:extLst>
              <a:ext uri="{FF2B5EF4-FFF2-40B4-BE49-F238E27FC236}">
                <a16:creationId xmlns:a16="http://schemas.microsoft.com/office/drawing/2014/main" id="{BF6E0E6B-6950-4E49-AD3D-F5F9601265F8}"/>
              </a:ext>
            </a:extLst>
          </p:cNvPr>
          <p:cNvSpPr/>
          <p:nvPr/>
        </p:nvSpPr>
        <p:spPr>
          <a:xfrm>
            <a:off x="5133860" y="2787267"/>
            <a:ext cx="1222873" cy="1366092"/>
          </a:xfrm>
          <a:prstGeom prst="flowChartMerge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5C0DCB-3AA3-43B1-9181-FF6008DD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243"/>
            <a:ext cx="10515600" cy="4954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แบบผสม</a:t>
            </a: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                 4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				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จะมีทั้งรูปแบบ 1+2+3 อยู่ในหน่วยงานเดียวกัน ส่วนจะเลือกใช้รูปแบบใด ขึ้นอยู่กับกาละเทศะ เพราะแต่ละรูปแบบมีข้อดีและข้อเสีย และแต่ละรูปแบบก็เหมาะกับงานแต่ละประเภท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706721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21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8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76E404-D4F7-40A3-9574-B30A38F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0741" cy="1110978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ปัญหาที่น่าขบคิด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E8D667-ECF1-4886-821C-831D4D90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1067"/>
            <a:ext cx="107352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รูปแบบที่แสดงจะเพียงพอหรือไม่ที่จะเป็นเครื่องมือที่นำไปสู่การพัฒนาประเทศ หาก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ไม่เพียงพอควรจะแก้ไขปรับปรุงในส่วนใดบ้าง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หรือ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ควรจะพัฒนารูปแบบโครงสร้างทางการบริหารอื่นใดขึ้นมาแทน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บ้าง เช่น สถาบันฝึกอบรมและวิจัย หรือเป็นที่รู้จักกันในนามของ “หน่วยงานสร้างชาติ” อาจจะต้องได้รับการ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จัดตั้งขึ้นมาใหม่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เพื่อให้รับผิดชอบงานพัฒนาแต่ละด้านโดยเฉพาะ หรือถ้าไม่สามารถจะสร้างหรือพัฒนาหน่วยงานเหล่านี้ขึ้นมาแทนได้ ก็อาจจะมีการ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แก้ไขปรับปรุงหน่วยงานเดิม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ให้หันมารับผิดชอบงานทางด้านการพัฒนามากขึ้น</a:t>
            </a:r>
          </a:p>
          <a:p>
            <a:pPr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แต่ส่วน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ราชการแก้ไข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ต้องออกเป็นพระราชกฤษฎีกา (พรฎ)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66248" y="577526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22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F61D38-ADF7-405C-887A-6DAE1B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328974"/>
            <a:ext cx="10968317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การพัฒนากระบวนการบริหาร มุ่งที่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5EE2FB-57DD-4EF6-B340-E7D1878A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14024"/>
            <a:ext cx="10968317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1. ขจัดการ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อุดตัน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การไหลของงาน</a:t>
            </a:r>
          </a:p>
          <a:p>
            <a:pPr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2. การ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ย่นระยะเวลา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เดินทางของงาน</a:t>
            </a:r>
          </a:p>
          <a:p>
            <a:pPr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3. การทำงานที่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ง่ายเข้า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การพัฒนาระบอบการบริหารจะมีความสัมพันธ์กับโครงสร้างทางการบริหารรูปแบบใด รูปแบบหนึ่ง และเทคโนโลยี เช่นการติดต่อสื่อสาร เช่น รูปแบบ 1.จะกินเวลามากกว่ารูปแบบ 3 หรือองค์การตัดสินใจใช้เทคโนโลยีที่ละเอียดครบครัน (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Intensive technology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กระบวนการบริหารก็อาจเป็นบริการ ณ จุดเดียว (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One Stop Service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11072" y="5765362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23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0BD1FC-062D-4653-88C2-F8B12855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286748"/>
            <a:ext cx="10851007" cy="1006475"/>
          </a:xfrm>
        </p:spPr>
        <p:txBody>
          <a:bodyPr>
            <a:normAutofit fontScale="90000"/>
          </a:bodyPr>
          <a:lstStyle/>
          <a:p>
            <a:pPr algn="ctr"/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การพัฒนาพฤติกรรมการบริหาร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913BAE-C151-4533-BC91-25E22CC3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538242"/>
            <a:ext cx="110265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พฤติกรรมที่เอื้อต่อการพัฒนา ได้แก่ เป็นการวางแผนไว้ล่วงหน้าอย่างมีทิศทาง ฝ่ายกิจการเศรษฐกิจและสังคม องค์การสหประชาชาติได้ชี้ให้เห็นว่า ข้าราชการนักพัฒนาจะต้องเป็นนักวิชาชีพนิยมที่สนใจ </a:t>
            </a:r>
            <a:r>
              <a:rPr lang="th-TH" sz="4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ปัจจัยภายนอกองค์การ</a:t>
            </a:r>
            <a:r>
              <a:rPr lang="th-TH" sz="4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และมุ่ง </a:t>
            </a:r>
            <a:r>
              <a:rPr lang="th-TH" sz="4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สวัสดิการของสาธารณชน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มากกว่า </a:t>
            </a:r>
          </a:p>
          <a:p>
            <a:pPr marL="0" indent="0">
              <a:buNone/>
            </a:pPr>
            <a:r>
              <a:rPr lang="th-TH" sz="4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ผลประโยชน์ของตนเอง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48320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24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3B6C02-78E9-4813-BF15-E338FE0C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282388"/>
            <a:ext cx="10995211" cy="1151965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พฤติกรรมและบทบาทของผู้บริหารสมัยใหม่หรือนักบริหารการพัฒนา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C6AE7D-207E-40B5-BCE5-07E00C68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1290918"/>
            <a:ext cx="10896599" cy="497925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Walter C. </a:t>
            </a:r>
            <a:r>
              <a:rPr lang="en-US" sz="3600" b="1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Negle</a:t>
            </a:r>
            <a:r>
              <a:rPr lang="en-US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, 1970 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ได้ระบุไว้ว่า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นำข่าวสารเกี่ยวกับสังคมสมัยใหม่ อุตสาหกรรม เทคนิคและวิทยาศาสตร์ไป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บอกเล่ากับมวลชนในประเทศด้อยพัฒนา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พฤติกรรมและบทบาทของผู้ประกอบการ โดยเฉพาะอย่างยิ่ง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ควรจะเป็น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นักประดิษฐ์คิดค้น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ดูแลและ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อำนวยการ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ให้โครงการพัฒนาสำเร็จไปด้วยดี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4. ใช้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อำนาจ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และแบ่งปันผลประโยชน์แก่ผู้ที่เกี่ยวข้อง</a:t>
            </a: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93142" y="576657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25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8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B31C80-C1F3-403B-8E5E-11D8AC28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806" cy="980349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พฤติกรรมหรือค่านิยมเกี่ยวกับการพัฒนาประเทศ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061C5A-0F81-49B8-948D-443687CD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800806" cy="42908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เรียกว่า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ความมุ่งมั่นในการพัฒนา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Development-</a:t>
            </a:r>
            <a:r>
              <a:rPr lang="en-US" sz="32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Orientedness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ได้แก่ 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พฤติกรรม 10 อย่าง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พฤติกรรมที่เอื้อต่อการเปลี่ยนแปลง	2. การยอมให้ผู้อื่นเข้ามามีส่วนร่วมในการตัดสินใจ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ความอดกลั้น				4. ความเสมอภาค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5. การพัฒนาเศรษฐกิจ			6. ความห่วงใยในชาติ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7. องค์การความเสียสละ			8. ความกล้าเสี่ยงตัดสินใจ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9. ความผูกพันในงาน			10.การปฏิบัติงานให้สัมฤทธิ์ผล</a:t>
            </a:r>
          </a:p>
          <a:p>
            <a:pPr marL="0" indent="0">
              <a:buNone/>
            </a:pPr>
            <a:endParaRPr lang="th-TH" sz="32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599145" y="5768541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26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4DE9CF-EF4C-4D72-8028-A01C7508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209557"/>
            <a:ext cx="10896599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แนวทางการพัฒนาการบริหาร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C245B2-D7BD-4477-BCEB-5CB42F76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1383759"/>
            <a:ext cx="1089659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พิจารณา 2 ด้าน คือ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</a:t>
            </a:r>
            <a:r>
              <a:rPr lang="th-TH" sz="4000" b="1" u="sng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ด้านมห</a:t>
            </a:r>
            <a:r>
              <a:rPr lang="th-TH" sz="4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ภาค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ม้จะทำให้ระบบราชการมีอำนาจมากขึ้นก็ตามแต่ระบบราชการก็ต้องพร้อมที่จะให้ฝ่ายการเมืองเข้ามาตรวจสอบผลการปฏิบัติงานของตนได้ทุกเมื่อ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4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ด้านจุลภาค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อาจครอบคลุมถึงด้านโครงสร้าง กระบวนการและพฤติกรรมทางการบริหาร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93141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27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8CFDBB-CE02-4508-BCB1-4BD418A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4106"/>
            <a:ext cx="10929256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แนวทางการพัฒนาโครงสร้างทางการบริหาร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DC7110-54AA-4E34-B465-F7E1A03D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06071"/>
            <a:ext cx="1092925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อาจทำได้หลายวิธี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วิเคราะห์วิจัยดูว่า โครงสร้างทางการบริหารในปัจจุบันเอื้อหรือขัดขวางการ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บริหารการพัฒนามากน้อยเพียงใด เช่น 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อินเดีย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มีสายการบังคับบัญชา การแบ่งงานกันทำ และระบบกฎเกณฑ์ล้วนไม่เอื้อต่อการบริหารการพัฒนาทั้งสิ้น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ถ้าวิเคราะห์แล้ว พบว่าโครงสร้างทางการบริหารเดิม ไม่เพียงพอ จำเป็นต้องสร้างหรือพัฒนา “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หน่วยงานสร้างชาติ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” ขึ้นมา เช่น การพัฒนาหน่วยงานวางแผนการพัฒนาอุตสาหกรรม การดูแลรัฐวิสาหกิจ การยกระดับผลิตผลทางการเกษตร ฯลฯ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599013" y="576629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28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81892" y="1094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การจัดองค์การ</a:t>
            </a:r>
            <a:r>
              <a:rPr lang="th-TH" sz="3600" b="1" u="sng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แบบแม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ทท</a:t>
            </a:r>
            <a:r>
              <a:rPr lang="th-TH" sz="3600" b="1" u="sng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ริกซ์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Matrix Organization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ประกอบด้วย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ทีมผู้เชี่ยวชาญ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ผู้บริหารควรช่วยเป็นผู้ประสานงานมากกว่าเป็นผู้บังคับบัญชา หรือเรียกองค์การโครงการพัฒนา (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Project Organization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เช่น โครงการพัฒนาภูมิภาคหรือโครงการพัฒนาซึ่งเป็นหน่วยงานสนามอื่น ๆ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4. พิจารณาขนาดของ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องค์การว่าขนาดใดที่เหมาะสม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กับภารกิจ ไม่ใหญ่โตเกินไป จนยากแก่การบริหาร หรือไม่เล็กเกินไป จนทำอะไรไม่ได้		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97756" y="576389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29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FD2242-9B32-4314-9BA0-77F46B98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97"/>
            <a:ext cx="11076182" cy="2361985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ชุดที่ 4</a:t>
            </a:r>
            <a:b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การพัฒนาประเทศที่กำลังพัฒนาเกี่ยวกับ</a:t>
            </a:r>
            <a:b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โครงสร้างรูปแบบการพัฒนา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337A4E0-CECD-416E-9299-3D7771304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2483224"/>
            <a:ext cx="10910047" cy="3478305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ไม่มีสังคมใดที่จะเจริญรุ่งเรืองและมีความสุข เมื่อประชากรส่วนใหญ่ยังยากจน และมีความทุกข์ยาก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Adam Smith, 1776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เป้าหมายของการพัฒนาประเทศ ควรประกอบด้วยเป้าหมายต่าง ๆ อย่างน้อยที่สุด 3 ประการ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1300300" y="72832"/>
            <a:ext cx="811019" cy="503578"/>
          </a:xfrm>
        </p:spPr>
        <p:txBody>
          <a:bodyPr/>
          <a:lstStyle/>
          <a:p>
            <a:fld id="{12984400-C931-493D-93DF-BF66E217262E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8840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153" y="1054916"/>
            <a:ext cx="102303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5. เน้นให้ประชาชนมีส่วนร่วมในการตัดสินใจ เป็นประชาธิปไตยแบบรากหญ้า (</a:t>
            </a:r>
            <a:r>
              <a:rPr lang="en-US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Grass root democracy</a:t>
            </a: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หรือแบบรากข้าว (</a:t>
            </a:r>
            <a:r>
              <a:rPr lang="en-US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Rice roots</a:t>
            </a: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6. ควรเน้นการประสานงานใน</a:t>
            </a:r>
            <a:r>
              <a:rPr lang="th-TH" sz="4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แนวนอนเท่าๆ กับในแนวตั้ง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เพราะต้องอาศัยความร่วมมือ จากสหสาขาวิชา สหอาชีพ และสหสถาบัน เช่น จาเมกา มีหน่วยงานที่ให้ความช่วยเหลือแก่ชาวนาถึง 43 หน่วยงาน ของไทยมีหน่วยงานเกี่ยวกับการบริหารจัดการน้ำมากกว่า 10 หน่วยงาน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43968" y="580308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30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8212" y="858972"/>
            <a:ext cx="10910047" cy="4927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7. ควรทำไป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พร้อม ๆ กับการออก</a:t>
            </a:r>
            <a:r>
              <a:rPr lang="th-TH" sz="3200" b="1" u="sng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เเบบงาน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Work or Job Design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ก็คือการกำหนดรายการจำเพาะเกี่ยวกับเนื้อหา วิธีปฏิบัติงาน และความสัมพันธ์ระหว่างงานต่าง ๆ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8. ควรคำนึงถึง 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หลักการบริหารงานบุคคล และการแรงงาน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สัมพันธ์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PAIR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PA=Personnel Administration , IR=Industrial Relations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เพื่อหลีกเลี่ยงการนัดหยุดงาน ทำให้เสียเวลาและมีค่าใช้จ่ายเพิ่มขึ้น</a:t>
            </a:r>
          </a:p>
          <a:p>
            <a:pPr marL="0" indent="0"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9. ควรยึดแนวทาง “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องค์การกลยุทธ์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” (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Strategic Organization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คือทำให้ประชาชนมีความพอใจและอำนวยให้สมาชิกขององค์การมีความเจริญขึ้นด้วย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11073" y="578684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31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199" y="232866"/>
            <a:ext cx="10708333" cy="100647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รูปแบบการจัดองค์การแบบเมตริกซ์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41276" y="573924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32</a:t>
            </a:fld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30269" y="1136207"/>
            <a:ext cx="2743200" cy="796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ผู้จัดการแผนก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11680" y="2599245"/>
            <a:ext cx="1841863" cy="653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ฝ่ายการผลิต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32365" y="2599244"/>
            <a:ext cx="1828801" cy="653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ฝ่ายการตลาด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39989" y="2586183"/>
            <a:ext cx="1828800" cy="666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ฝ่ายวิศวกรรม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673737" y="2586183"/>
            <a:ext cx="1933302" cy="69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ฝ่ายการเงิน</a:t>
            </a: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1515292" y="3849266"/>
            <a:ext cx="9679577" cy="13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V="1">
            <a:off x="1593669" y="4480298"/>
            <a:ext cx="9601200" cy="914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1593669" y="5189706"/>
            <a:ext cx="9548948" cy="13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cxnSpLocks/>
          </p:cNvCxnSpPr>
          <p:nvPr/>
        </p:nvCxnSpPr>
        <p:spPr>
          <a:xfrm>
            <a:off x="2939143" y="2220423"/>
            <a:ext cx="67012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6" idx="0"/>
          </p:cNvCxnSpPr>
          <p:nvPr/>
        </p:nvCxnSpPr>
        <p:spPr>
          <a:xfrm flipH="1">
            <a:off x="2932612" y="2233485"/>
            <a:ext cx="6531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3EC9B926-DC8F-4F2D-A155-809780E5D0B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640388" y="2220423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4BBAAEEC-47B7-4EBE-98C7-16C1A8F3C9D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5146765" y="2233485"/>
            <a:ext cx="1" cy="3657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5D2D536D-3A18-4FB7-8CEF-891AA923620A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7354388" y="2256982"/>
            <a:ext cx="1" cy="329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988D1D6-157D-42A4-9361-1FF04230406E}"/>
              </a:ext>
            </a:extLst>
          </p:cNvPr>
          <p:cNvCxnSpPr>
            <a:stCxn id="5" idx="2"/>
          </p:cNvCxnSpPr>
          <p:nvPr/>
        </p:nvCxnSpPr>
        <p:spPr>
          <a:xfrm>
            <a:off x="6201869" y="1933041"/>
            <a:ext cx="0" cy="2743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2C961FE-AC49-48FD-8113-D951A4D959B6}"/>
              </a:ext>
            </a:extLst>
          </p:cNvPr>
          <p:cNvSpPr txBox="1"/>
          <p:nvPr/>
        </p:nvSpPr>
        <p:spPr>
          <a:xfrm>
            <a:off x="754376" y="3278514"/>
            <a:ext cx="12405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 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</a:t>
            </a:r>
          </a:p>
          <a:p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</a:t>
            </a:r>
          </a:p>
          <a:p>
            <a:r>
              <a:rPr lang="th-TH" sz="2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</a:t>
            </a:r>
            <a:r>
              <a:rPr lang="en-US" sz="2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</a:t>
            </a:r>
            <a:endParaRPr lang="th-TH" sz="2000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5E9160A1-26E7-421C-8C46-E1B89E737B67}"/>
              </a:ext>
            </a:extLst>
          </p:cNvPr>
          <p:cNvCxnSpPr>
            <a:stCxn id="6" idx="2"/>
          </p:cNvCxnSpPr>
          <p:nvPr/>
        </p:nvCxnSpPr>
        <p:spPr>
          <a:xfrm>
            <a:off x="2932612" y="3252388"/>
            <a:ext cx="6531" cy="2245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>
            <a:extLst>
              <a:ext uri="{FF2B5EF4-FFF2-40B4-BE49-F238E27FC236}">
                <a16:creationId xmlns:a16="http://schemas.microsoft.com/office/drawing/2014/main" id="{215456B7-1A80-4CE6-B4A0-181613CDE719}"/>
              </a:ext>
            </a:extLst>
          </p:cNvPr>
          <p:cNvCxnSpPr>
            <a:stCxn id="7" idx="2"/>
          </p:cNvCxnSpPr>
          <p:nvPr/>
        </p:nvCxnSpPr>
        <p:spPr>
          <a:xfrm flipH="1">
            <a:off x="5130438" y="3252387"/>
            <a:ext cx="16328" cy="2332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4F6749DE-BA01-4F84-9737-A9946A745AB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354388" y="3252388"/>
            <a:ext cx="1" cy="2332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299EA66F-B3D2-4312-BEDA-6998ACEA22E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640388" y="3278514"/>
            <a:ext cx="0" cy="2306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6986DF4-B3D3-420A-A8F2-AF395928058D}"/>
              </a:ext>
            </a:extLst>
          </p:cNvPr>
          <p:cNvSpPr txBox="1"/>
          <p:nvPr/>
        </p:nvSpPr>
        <p:spPr>
          <a:xfrm rot="16200000">
            <a:off x="-112703" y="3992955"/>
            <a:ext cx="104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</a:t>
            </a:r>
          </a:p>
        </p:txBody>
      </p:sp>
      <p:sp>
        <p:nvSpPr>
          <p:cNvPr id="12" name="วงเล็บปีกกาซ้าย 11">
            <a:extLst>
              <a:ext uri="{FF2B5EF4-FFF2-40B4-BE49-F238E27FC236}">
                <a16:creationId xmlns:a16="http://schemas.microsoft.com/office/drawing/2014/main" id="{BDA1A655-F38C-4D0A-8C61-AE4733E64B70}"/>
              </a:ext>
            </a:extLst>
          </p:cNvPr>
          <p:cNvSpPr/>
          <p:nvPr/>
        </p:nvSpPr>
        <p:spPr>
          <a:xfrm>
            <a:off x="577651" y="3568063"/>
            <a:ext cx="147339" cy="14386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9822" y="198296"/>
            <a:ext cx="10867401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แนวทางการพัฒนากระบวนการบริหาร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9822" y="1350261"/>
            <a:ext cx="10867401" cy="46796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แนวทางที่หนึ่ง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คือความพยายาม ทั้งทำให้เส้นทางเดินของงานสั้นเข้าทั้งแนวตั้งและแนวนอน เพื่อประหยัดทรัพยากรทางการบริหาร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แนวทางที่สอง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คือการพยายามทำงานให้ง่ายเข้า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แนวทางที่สาม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คือ การแบ่งและกระจายอำนาจออกไปยังหน่วยต่าง ๆ ที่อยู่เบื้องล่าง เพื่อลดความแออัดของภารกิจของงานที่ส่วนกลาง (</a:t>
            </a:r>
            <a:r>
              <a:rPr lang="en-US" sz="32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Deconcentration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และบางทีก็มอบอำนาจให้หน่วยล่างอย่าง</a:t>
            </a:r>
            <a:r>
              <a:rPr lang="th-TH" sz="32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เด็ดขาดไปเลย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Devolution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ก่อนกระจายอำนาจไปยังเบื้องล่างนั้น หน่วยงานพัฒนาจำเป็นจะต้องรวมอำนาจให้มากที่สุดเท่าที่จะมากได้เสียก่อน มิเช่นนั้นจะก่อให้เกิดปัญหาในการติดตามและประเมินผลภายหลัง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52933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33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5448" y="327212"/>
            <a:ext cx="10887634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การพัฒนาพฤติกรรมทางการบริหาร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75448" y="1388067"/>
            <a:ext cx="107800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มีความมุ่งมั่นในการพัฒนาประเทศนั้น 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สืบเนื่องมาจาก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สภาพแวดล้อม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นโยบายการบริหาร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โครงสร้างทางการบริหาร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4. กระบวนการบริหาร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5.ภูมิหลังทางสังคมและเศรษฐกิจของผู้ปฏิบัติงานเอง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48320" y="573940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34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4324" y="169182"/>
            <a:ext cx="107449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หน่วยราชการไทยมีปัญหาต่าง ๆ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(รวมทั้งปัญหาวิธีปฏิบัติทางการบริหารงานบุคคล)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862" y="1494745"/>
            <a:ext cx="11540524" cy="507156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เรียงลำดับ</a:t>
            </a:r>
            <a:r>
              <a:rPr lang="th-TH" sz="3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จากมากไปหาน้อย</a:t>
            </a: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(ติน ปรัช</a:t>
            </a:r>
            <a:r>
              <a:rPr lang="th-TH" sz="30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ญพ</a:t>
            </a: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ฤทธิ์, ผลจากการวิจัยโครงการข้าราชการระดับสูงของไทย และความมุ่งมั่นในการพัฒนาประเทศ เมื่อ พ.ศ. 2530 จากข้าราชการระดับสูง (ระดับ7-11) จำนวน 11,751 คน จาก 12 กระทรวง และ 124 กรม (ยกเว้นกระทรวงกลาโหม)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การขาดความริเริ่ม				7. โครงสร้างขององค์การไม่มีความเหมาะสม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การขาดการฝึกอบรม				8. การปูนบำเหน็จความชอบไม่มี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การขาดมูลเหตุการจูงใจในการปฏิบัติงาน		9. การขาดภาวะผู้นำองค์กร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4. การควบคุมงานเคร่งครัดเกินไป			10.เป้าหมายองค์การไม่ชัดเจน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5. การทำงานเป็นหมู่คณะไม่มี			11. การขาดเตรียมคนไว้คอยสืบทอดตำแหน่ง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6. การคัดเลือกบุคลากรไม่มี			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h-TH" sz="3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816952" y="58738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35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4059" y="221689"/>
            <a:ext cx="10833847" cy="1032601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ปัญหาของการพัฒนาการบริหาร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14059" y="1407613"/>
            <a:ext cx="10833847" cy="4836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1. รัฐบาลหรือผู้ที่เกี่ยวข้องสำรวจไม่พบ หรือพบแล้ว แต่ให้ความสำคัญน้อยเกินไป เช่นแก้ปัญหาผิดประเภท ผิดระดับ รัฐบาลไม่ได้แก้เมื่อมีปัญหา โดยคิดว่าไม่สำคัญ บางครั้งไม่มีปัญหา แต่รัฐบาลไปแก้ ทำให้เกิดปัญหาขึ้นมาได้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2. มักมุ่งเน้นเฉพาะโครงสร้างและกระบวนการบริหารมากเกินไป จนลืมพฤติกรรมของบุคลากร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3. การพัฒนาการบริหาร ไม่ได้กระทำพร้อม ๆ กันทุกระดับ เป็นโรคขาดการโน้มน้าวจิตใจของคนงานโดยฝ่ายจัดการ ขาดการติดต่อสื่อสาร และขาดความตั้งใจและเต็มใจของพนักงาน ที่จะทำงานให้กับหน่วยงาน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43968" y="5759151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36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9640" y="1028791"/>
            <a:ext cx="1064908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4. การยอมรับเอาเทคโนโลยีของต่างประเทศเข้ามาใช้โดยปราศจากการวิเคราะห์วิจัยด้วยข้อมูลไทย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5. มักจะมุ่งแสวงหาคำตอบมากกว่าการตั้งคำถามที่ถูกต้อง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6. ขนาดของรัฐราชการ และสัดส่วนของจำนวนข้าราชการต่อประชากร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7. ผู้ที่เกี่ยวข้องอาจจะละเลยมิได้คำนึงถึงคำเตือนที่ผู้รู้ได้กล่าวไว้ในกฎการบริหาร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71542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37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7847" y="257550"/>
            <a:ext cx="10744200" cy="1058726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ตัวอย่างประเทศ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ฟิลิปปินส์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ในการบริหารการพัฒนา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25137" y="1394551"/>
            <a:ext cx="10515600" cy="50846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ได้พยายามที่จะ</a:t>
            </a:r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ยืนอยู่บนลำแข้งของตนเองโดยใช้คำของ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PlEDGES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(ให้คำมั่น) คือ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P= Peace and Order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หรือความสงบเรียบร้อย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L= Land reform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การปฏิรูปที่ดิน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E= Economic development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การพัฒนาเศรษฐกิจ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D=Development of moral values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การพัฒนาค่านิยมทางศีลธรรม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G=Government reorganization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การจัดองค์การเสียใหม่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E=Educational reform and ethical Standard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การปฏิรูปการศึกษา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S=Improvement of social services 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การปรับปรุงบริการทางสังคม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79827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38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57549"/>
            <a:ext cx="10842812" cy="1084852"/>
          </a:xfrm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กฎการบริหารของข้าราชการ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572237"/>
            <a:ext cx="10762129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ข้าราชการนั้น “เมื่อเผชิญกับความเปลี่ยนแปลง จะพินิจพิจารณาสิ่งต่าง ๆ อย่างรอคอบ เมื่อประสบปัญหาความยากลำบากมักมอบอำนาจหรือโยนกลอง และเมื่อเกิดความสงสัยมักจะบ่นพึมพำเสมอ”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“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หลักการพี</a:t>
            </a:r>
            <a:r>
              <a:rPr lang="th-TH" sz="3600" b="1" u="sng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Peter Principle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การปฏิบัติงานจะมีประสิทธิภาพมากยิ่งขึ้น หากทุกคนถูกลดตำแหน่งให้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ต่ำลง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สัก 1 ตำแหน่ง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“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ความรู้คืออำนาจ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Noetic Authority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ใช้ความรู้ความสามารถมาเป็นกำลังต่อรองกับฝ่ายอื่น ๆ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08109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39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5B8BCA-BF4B-4FA9-A325-9731615F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689532"/>
            <a:ext cx="11191447" cy="486161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1.เพื่อให้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มีสิ่งที่จำเป็นแก่การยังชีพ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อาหารที่อยู่อาศัย สุขภาพ อนามัย และการคุ้มครองป้องกันภัยเพิ่มขึ้น และมีการกระจายอย่างกว้างขวางทั่วถึงมากยิ่งขึ้น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เพื่อ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ยกระดับการจ้างงาน การศึกษา ค่านิยมทางวัฒนธรรม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ความเป็นมนุษย์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รวมทั้งรายได้และมาตฐานการดำรงชีวิต ซึ่งจะมีผลต่อการมีความเป็นอยู่ทางด้านวัตถุที่ดีขึ้น และการสร้างศักดิ์ศรีความเป็นมนุษย์ ทั้งส่วนบุคคลและระดับชาติ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เพื่อเพิ่มทางเลือก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ทางเศรษฐกิจ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และสังคม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ให้มีความหลากหลายมากยิ่งขึ้นแก่บุคคลและประเทศชาติ โดยการให้มีเสรีภาพจากภาวะจำยอมและการพึ่งพา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Dependence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87673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6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90282" y="1253331"/>
            <a:ext cx="1086522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“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กฎเหล็กของคณาธิปไตย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Iron Law of Oligarchy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ในองค์การหนึ่งๆนั้นคนจำนวนน้อย จะทำหน้าที่เป็นหัวหน้าของคนส่วนใหญ่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“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กฎพาร์กินสัน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Parkinson’s Law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งานจะขยายเวลาออกไปตามระยะเวลาที่มีอยู่สำหรับความแล้วเสร็จของมัน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48320" y="573940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40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79930" y="905435"/>
            <a:ext cx="10829364" cy="456644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กฎ “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เมอร</a:t>
            </a:r>
            <a:r>
              <a:rPr lang="th-TH" sz="4000" b="1" u="sng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์ฟีย์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Murphy’Law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ถ้าอะไรมันจะผิดพลาดก็จะต้องผิดพลาดอยู่ดี อะไรที่มันจะเกิดก็ต้องเกิด, ปัญหาทุกปัญหาใช่ว่าจะมีทางแก้เสมอไปก็หาไม่ ปัญหาบางปัญหาไม่มีคำตอบ เราจึงไม่ควรพยายามไปแก้มันเข้า ควรจะแก้ปัญหาเฉพาะที่อยู่ในวิสัยที่จะทำได้เท่านั้น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“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กฎไมล์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Miles Law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บทบาทของผู้บริหารจะถูกกำหนดโดยตำแหน่งที่เขาดำรงอยู่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02108" y="577526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41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8069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ปัญหาและอุปสรรคในการพัฒนาการบริหาร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อาจทวีความรุนแรงมากขึ้นตามลำดับ มีสาเหตุ ดังนี้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199" y="1693384"/>
            <a:ext cx="10806953" cy="466296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ภารกิจและกิจกรรมของรัฐในยุค “รัฐการบริหาร” มีมากจนผู้บริหารไม่สามารถจะแก้ไขได้ทั้งหมด แก้ไขได้เฉพาะบางส่วนเท่านั้น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บทบาทของผู้บริหารได้เปลี่ยนจากการนำนโยบายไปปฏิบัติมาเป็นความรับผิดชอบใน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การริเริ่มนโยบาย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และผู้บริหารปัจจุบันต้องเข้าไปยุ่งเกี่ยวกับปัญหา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ทางการเมือง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35003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42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8212" y="788894"/>
            <a:ext cx="10927975" cy="485887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หน่วยราชการปัจจุบันมีความเป็นสถาบันสูง สามารถควบคุมสภาพแวดล้อม และแสวงหามิตรเพื่อต่อสู้กับศัตรูจากทุก ๆ ด้านได้ดีขึ้น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หน่วยงานของรัฐบางแห่งไม่มีคู่แข่ง จึงมีกำลังต่อรองและผูกขาดเกี่ยวกับสินค้า และบริการของคนได้มากกว่าหน่วยงานอื่น ๆ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หน่วยราชการในปัจจุบันมีขนาดใหญ่ ที่มักจะไม่ยืดหยุ่น มีลักษณะเป็นอนุรักษ์นิยม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ผูกติดกับวัฒนธรรมของตน ทำให้การพัฒนาเป็นไปอย่างเชื่องช้าหรือทำไม่ได้เลย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การพัฒนาการบริหารในปัจจุบัน จะใช้เฉพาะเหตุผลทางการบริหารและทางการเมืองหาได้ไม่ บางครั้งจำเป็น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ต้องใช้ดุลพินิจ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และการสร้างแรงดลใจ ซึ่งไม่มีกฎเกณฑ์ใด ๆ ระบุไว้ทั้งสิ้น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29001" y="5730440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43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199" y="275477"/>
            <a:ext cx="10806953" cy="912832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การพัฒนาการบริหารของอังกฤษ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199" y="1277958"/>
            <a:ext cx="10806953" cy="42891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ใช้ระบบ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อุปถัมภ์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Patronage System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กันอย่างมากมาย เพราะถือว่าเป็นเอกสิทธิ์อันขอบธรรมของฝ่ายขุนนางและสมาชิกรัฐสภาที่จะบรรจุคนบางคนเข้าไปในหน่วยราชการ ทำให้คนไม่มีความรู้ ความสามารถล้นงาน รัฐบาลประสบปัญหาด้านการเงินจึงเรียกร้อง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ให้มีการสอบเข้ารับราชการ โดยใช้ระบบคุณธรรม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Merit System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มีการกำหนดสายงาน 3 สาย 1 กลุ่มธุรการ 2 กลุ่มปฏิบัติการ 3 กลุ่มบริหาร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ใช้การวิเคราะห์และทบทวนผลงาน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Analysis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Keview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:PAR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และฝ่ายช่วยอำนวยการทบทวนนโยบายกลาง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Central Policy Review Staff: CPRS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นาง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แธตเช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 ลดจำนวนข้าราชการลงร้อยละ 14 ในระยะเวลา 5 ปี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h-TH" sz="3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35004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44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2695" y="282387"/>
            <a:ext cx="10887634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การพัฒนาการบริหารของอเมริกา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2695" y="1434352"/>
            <a:ext cx="10887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ธอม</a:t>
            </a:r>
            <a:r>
              <a:rPr lang="th-TH" sz="4000" b="1" u="sng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</a:t>
            </a:r>
            <a:r>
              <a:rPr lang="th-TH" sz="4000" b="1" u="sng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ฟเฟ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อร์สัน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ได้ชื่อว่าเป็นผู้นำเอาระบบอุปถัมภ์มาใช้อย่างแพร่หลาย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แอนดรู แจ๊คสัน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อับราฮัมลินคอล์น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พรรคการเมืองที่ชนะเลือกตั้ง ควรมีสิทธิ์บรรจุคนและถอดถอนคนที่สังกัดพรรคเดิมได้ เรียกว่า “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 victor belongs the spoils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(ผู้ชนะย่อมมีสิทธิ์เป็นเจ้าของสิ่งของและผู้คนที่เป็นเชลย)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93143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45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06824" y="1076478"/>
            <a:ext cx="108114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มีการประกาศใช้พระราชบัญญัติข้าราชการพลเรือน หรือ พรบ. เพนเด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ิล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ตัน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Pendleton Act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เมื่อ 16 ม.ค.2426 (ค.ศ.1883) ใช้หลักความรู้ความสามารถหลักความมั่นคงในหน้าที่การงาน ความเป็นกลางทางการเมือง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ตั้งแต่ ค.ศ.1883 ยึดระบบคุณธรรมมากขึ้น แต่ก็ให้อำนาจประธานาธิบดี 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ออกกฎกระทรวง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Executive Order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เปลี่ยนตำแหน่งข้าราชการการเมืองให้เป็นข้าราชการประจำเรียก “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Blanketing-in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26039" y="5781522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46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7105" y="398930"/>
            <a:ext cx="10921154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การพัฒนาการบริหารของฝรั่งเศส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97105" y="1825625"/>
            <a:ext cx="1092115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ได้รับแนวคิดจาก 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แม็กซ์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เบอร์ เป็นความชำนาญเฉพาะด้าน ยึดการรับราชการเป็นอาชีพตลอดชีวิต ยึดหลักความรู้ ความสามารถ มีพรบ.เกี่ยวกับสิทธิ์และหน้าที่ของข้าราชการไว้อย่างแน่นอน 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ให้เป็นแบบฟอร์ม (24000 แบบฟอร์ม) ระเบียบวิธีทำงานให้ง่าย จัดตั้งศาลปกครอง เพื่อปกป้องสิทธิ์ของประชาชนที่ถูกเอารัดเอาเปรียบ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11073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47</a:t>
            </a:fld>
            <a:endParaRPr lang="th-TH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93CA1D-AB36-431D-AE94-ECFC380C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20" y="407894"/>
            <a:ext cx="10928068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การพัฒนาการบริหารในประเทศไทย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5BE2E13-B8C0-4494-BB15-5174D487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20" y="1559859"/>
            <a:ext cx="1092806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ครั้งแรก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เริ่มตั้งแต่สมัย ร.4 และมีการปรับปรุงกระทรวงทบวงกรมอย่างขนานใหญ่ในสมัย ร.5 พ.ศ.2453 ทางด้านการศึกษา การสาธารณสุข การคมนาคมและด้านอื่น ๆ อีกมาก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ครั้งที่สอง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สมัย ร.7 มีการสอบคัดเลือกคนเข้ารับราชการมี พรบ.ว่าด้วยการลงโทษข้าราชการพลเรือน ซึ่งต่อมาเป็น พรบ.ระเบียบข้าราชการพลเรือน พ.ศ.2471</a:t>
            </a:r>
          </a:p>
          <a:p>
            <a:pPr marL="0" indent="0">
              <a:buNone/>
            </a:pPr>
            <a:endParaRPr lang="th-TH" sz="4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0EEFB6-4CD4-483A-979E-0F432DD3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1898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48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79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1D56BD-A16C-481F-BAF8-4CEDA86C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1087113"/>
            <a:ext cx="10847294" cy="526923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ครั้งที่สาม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ยุคเปลี่ยนแปลงการปกครอง พ.ศ.2475 ระบบราชการมักจะรับใช้ตนเองมากกว่าจะรับใช้รัฐบาล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ครั้งที่สี่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จัดตั้งคณะรัฐประศาสนศาสตร์ (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รปศ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ขึ้นที่หาวิทยาลัยธรรมศาสตร์ จัดตั้งสถาบันบัณฑิตพัฒนบริหารศาสตร์ เมื่อ พ.ศ.2509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จอมพล สฤษดิ์ ธนะรัช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ได้จัดตั้งคณะกรรมปฏิรูประบบราชการและระเบียบบริหารราชการแผ่นดินขึ้น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2D90064-2F95-4C35-A153-AA7C9756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214" y="5770887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49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1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176A42-37FA-4F79-B8FE-A9FD5FAA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6976" cy="1067068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980E16-AF36-41E3-AF3A-AE7A4DE2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02553"/>
            <a:ext cx="10546977" cy="389281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การจัดเตรียมสภาพแวดล้อม โครงสร้าง กระบวนการ และพฤติกรรม การบริหารของ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หน่วยราชการ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ให้เอื้อต่อการพัฒนาประเทศ หรือ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พัฒนาการบริการ 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เป็นองค์ประกอบหลักประการแรกของการบริหารการพัฒนา ส่วนองค์ประกอบหลัก ประการหลังคือ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การบริหารเพื่อการพัฒนา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06721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92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8A0D6A-A2AA-4FC3-8A74-1E15DD4F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7" y="407894"/>
            <a:ext cx="10968316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แนวทางการปฏิรูปหรือพัฒนาการบริหารไว้เป็น 4 แนวทาง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ศ.ดร.กระมล ทองธรรมชาติ)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357FD9-1772-4AC5-BC41-F6DBF70C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7" y="2005012"/>
            <a:ext cx="1090556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การปฏิรูปโครงสร้าง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การพัฒนาระเบียบบริหารราชการแผ่นดิน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การพัฒนาการบริหารงานบุคคล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การปฏิรูปทัศนคติและพฤติกรรมของข้าราชการให้เอื้อต่อการพัฒนาประเทศ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23141D4-E096-46F1-B29F-BABEF3AF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214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50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6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871483-21A7-4A9B-9A28-39AA5FFA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3405"/>
            <a:ext cx="10762129" cy="100096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การบริหารราชการแนวใหม่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Modern Public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Management : MPA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9A5484-45CE-457B-BA79-191D30B1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73623"/>
            <a:ext cx="10762129" cy="372035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ภาครัฐกับการบริหารบ้านเมืองที่ดี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World Bank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ให้คำนิยามไว้ว่าเป็น “การดำเนินกระบวนการ</a:t>
            </a:r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อย่างเปิดเผย คาดเดาได้ และเห็นแจ้งโปร่งใส, การมีระบบราชการ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Bureaucracy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ที่สำนึกในจิตวิญญาณแห่งอาชีพ การมีรัฐบาลที่เป็นฝ่ายบริหารที่มีความรับผิดชอบเกี่ยวกับการกระทำของตนเอง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Accountability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และมีประชาสังคม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Civil Society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ที่เข้มแข็ง และมีส่วนร่วมในกิจกรรมสาธารณะ และทั้งหมดนี้ เคารพต่อการปกครองโดยหลักนิติธรรม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Rule of Law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8161D28-AD63-4182-BBDD-F8A4ED4C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7074" y="573940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51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695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1B7F1A-AC3F-4193-A546-72E4AC30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59" y="203946"/>
            <a:ext cx="1093245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การบริหารราชการแบบมีส่วนร่วม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Participatory Governance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F832DAF-EDE3-494B-AD8E-69A04DFA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59" y="1619437"/>
            <a:ext cx="10932458" cy="425244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เป็นหลักการในการบริหารราชการแผ่นดิน ตามหลักธรรมา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Good Governance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ซึ่งจะนำปสู่ระบบที่มีความสุจริต โปร่งใส เปิดเผยข้อมูล เที่ยงธรรม และมีการบริหารงานที่เน้นประชาชนเป็นศูนย์กลาง รวมทั้งมุ่งประโยชน์สุขของประชาชนเป็นสำคัญ โดยหน่วยงานภาครัฐ จะมีกลไกการบริหารราชการแบบมีส่วนร่วมที่ต่อเนื่องและสร้างสรรค์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(หลักธรรมา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บาลประกอบด้วย 6 หลัก ได้แก่ คุณธรรม, นิติธรรม, ความโปร่งใส, ความมีส่วนร่วม, ความรับผิดชอบ และความคุ้มค่า)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D980FB8-1FF9-41FA-BA57-6A3781FE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931" y="576629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52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6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DC4F49-F8D8-4719-AEAE-15728A6B7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1" y="888219"/>
            <a:ext cx="11080377" cy="527987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เป็นองค์การที่เปิดให้ประชาชน หรือ กลุ่มผู้มีส่วนได้เสียสามารถเข้าถึงได้ 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Accessibility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มีการติดต่อ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สื่อสารสองทางกับประชาชน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dialogue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ทั้งที่เป็นทางการและไม่เป็นทางการ และนำข้อคิดเห็นของประชาชนมาประกอบ การตัดสินใจขององค์การ พร้อมทั้งอธิบายเหตุผล รวมไปถึงการจัด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กระบวนการรับฟังความคิดเห็นของประชาชน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อย่างทันท่วงที ถูกต้อง โปร่งใส และจริงจัง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091DD55-2B1D-43C4-A541-17D33B0F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002" y="5720546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53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21003D-51E6-44BD-A45C-5B956933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6595"/>
            <a:ext cx="10806953" cy="1298422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สำนักงานคณะกรรมการพัฒนาระบบราชการ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.)ใช้กลยุทธ์การพัฒนา 2 ส่วน พร้อม ๆ 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9593757-55EA-479C-9C03-07F92BA0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9283"/>
            <a:ext cx="10806953" cy="40058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การพัฒนาจากภายในภาคราชการ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Inside-Out Approach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การพัฒนาจากภายนอกภาคราชการ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Outside-In Approach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)โดยสนับสนุนการสร้างศักยภาพและโอกาส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Empowerment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Enabling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ให้ภาคประชาชนได้เข้ามามีส่วนร่วมในการบริหารราชการด้วยการส่งเสริมให้มีการจัดเวที/การประชุม เพื่อสร้างความเข้าใจ ประสานงาน และแลกเปลี่ยน เรียนรู้ ร่วมกันกับ เครือข่ายภาคประชาชน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D66922C-3033-4FAD-885F-C640667C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144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54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07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EF400C-DAC3-48F0-A1BC-F0E20627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6" y="324945"/>
            <a:ext cx="10977282" cy="1151965"/>
          </a:xfrm>
        </p:spPr>
        <p:txBody>
          <a:bodyPr/>
          <a:lstStyle/>
          <a:p>
            <a:pPr algn="ctr"/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ตัวแบบประชารัฐ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AC54483-627A-46B2-A2E4-D999C6A9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6" y="1441050"/>
            <a:ext cx="1097728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ได้รับอิทธิพลจากทฤษฎีรัฐศาสตร์เชิงสังคมวิทยา เกี่ยวกับการปกครองแบบมีส่วนร่วมหรือประชารัฐ ผสมผสานเข้ากับ วิถีประชาธิปไตยแบบรากหญ้า โดยพยายามให้ประชาชนและองค์การประชาสังคม ได้เข้ามามีส่วนร่วมในการบริหารปกครองบ้านเมืองโดยตรงมากขึ้น พร้อมส่งเสริมให้มีการรวมตัวกัน เป็นกลุ่มเพื่อดูแลพัฒนาตนเอง บนพื้นฐานของจิตสำนึกสาธารณะ หรือผลประโยชน์ส่วนรวม (ประกอบด้วย ภาครัฐ ภาคเอกชน และประชาชน)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C99176D-7CE8-4426-BAB0-A08FFF88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62" y="572147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55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6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AE8C8E-3F45-4746-88AC-B87C115C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0936"/>
            <a:ext cx="1091793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การบริหารจัดการภาครัฐแนวใหม่                                               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Public Management : NPM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6CE43AE-F711-4438-A385-DC8482BB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58047"/>
            <a:ext cx="10917935" cy="346551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การบริการแบบมุ่งผลสัมฤทธิ์ 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Results- Based Management : RBM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บริหารหรือเชื่อมโยงเรื่องของการ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วางแผนกลยุทธ์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ระบบการงบประมาณ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ระบบการวัดผลงาน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 System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เข้าด้วยกันอย่างครบวงจร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ABD71B3-3915-462B-8031-CCDC5965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0521" y="5749471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56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0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E8A7FF-3137-4274-931C-D28AE20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0672"/>
            <a:ext cx="10932458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รางวัลองค์การที่ประสบความสำเร็จ (ต่างประเทศ)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318958-6D6F-490D-81E6-DE94C17A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78446"/>
            <a:ext cx="1093245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 ค.ศ.1987 </a:t>
            </a:r>
            <a:r>
              <a:rPr lang="en-US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USA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ได้มีการจัดให้มีรางวัลแก่องค์การที่ประสบความสำเร็จในเรื่องของการบริหารคุณภาพ ซึ่งรู้จักกันกว้างขวางว่า 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</a:t>
            </a:r>
            <a:r>
              <a:rPr lang="en-US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Malcolm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Baldrige National Quality Award : MBNQA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ประกอบด้วยคุณสมบัติ ดังนี้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ความมุ่งมั่นของผู้นำ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กระบวนการวางแผนกลยุทธ์และการถ่ายทอดกลยุทธ์สู่การปฏิบัติ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0FBE692-AB0A-4F33-ACA6-E936DA99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073" y="569635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57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19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863083-98F6-4D26-B82B-BFD09B4C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699247"/>
            <a:ext cx="11001422" cy="502284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การตอบสนองและให้ความสำคัญต่อลูกค้าผู้รับบริการและตลาด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การใช้ประโยชน์ของข้อมูลสารสนเทศ (ด้านการเงินและไม่ใช่การเงิน)           เพื่อการปรับปรุงผลการดำเนินงานให้ดีขึ้น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การบริหารและการพัฒนาทรัพยากรบุคคล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การปรับเปลี่ยนและการบริหารงานกระบวนงาน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Process Management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การบรรลุผลสำเร็จในด้านต่าง ๆ 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Business Results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A7306D8-429B-487E-A3CD-C46306BF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0390" y="5722096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58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25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65CB25-E92C-4C52-9CB5-5111A94D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4830"/>
            <a:ext cx="10780059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European Foundation for Quality Management : EFQM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639771-C7A6-42AA-9405-F8200245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4024"/>
            <a:ext cx="10780059" cy="5092326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ประเทศใน</a:t>
            </a:r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ยุโรป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ได้มุ่งเน้นให้ความสำคัญการบริหารคุณภาพ ตั้งอยู่บนหลักการซึ่งเรียกว่า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Radar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(ประเมินผลงาน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esults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รูปแบบการทำงาน (</a:t>
            </a:r>
            <a:r>
              <a:rPr lang="en-US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pproach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), การนำไปสู่การปฏิบัติ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eployment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และระบบการทบทวนและประเมินตนเอง (</a:t>
            </a:r>
            <a:r>
              <a:rPr lang="en-US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ssessment and Review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EFQM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ประกอบด้วย)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กลุ่มปัจจัยผลักดัน (50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ประกอบด้วย ภาวะผู้นำ นโยบายและกลยุทธ์, บุคลากร,พันธมิตรและทรัพยากร, กระบวนงาน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กลุ่มปัจจัยเกี่ยวกับผลสัมฤทธิ์ (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50%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ประกอบด้วย ผลสัมฤทธิ์ด้านลูกค้า ผู้รับบริการ, ด้านบุคลากร, ด้านสังคมและด้านการดำเนินงานหลัก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4977075-A070-4BA7-87FC-58810F76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5004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59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D4F794-19F0-4DF7-B376-5D999588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2" y="365125"/>
            <a:ext cx="11080376" cy="101198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การพัฒนาการบริหาร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Development of administration : D of A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86CD6D-CD83-4B33-891A-14608004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2" y="1824765"/>
            <a:ext cx="10963834" cy="406505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การเพิ่มพูนสมรรถนะหรือความสามารถของระบบบริหารเพื่อรองรับปัญหาต่าง ๆ ที่เกิดจากความเปลี่ยนแปลงของสังคม เพื่อให้บรรลุเป้าหมายปลายทาง ในการสร้างความก้าวหน้าทางการเมือง เศรษฐกิจและสังคม นอกจากนี้ การพัฒนาการบริหารยังรวมไปถึง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การเปลี่ยนแปลงจากการเล่นพรรคเล่นพวกมาเป็นระบบคุณธรรม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ในการสรรหา   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การปูนบำเหน็จความดีความชอบ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การลงโทษทางวินัย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64862" y="57483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1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6ED756-7FB4-47A8-A5AE-DB92CE91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1094" cy="168401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ส่วนราชการที่เกี่ยวข้องกับข้าราชการพลเรือน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(สำนักงานคณะกรรมการข้าราชการพลเรือน (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กพ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))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Office of the Civil Service commissions : OCSC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EA3648-3FB6-4736-9144-2748CBE7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77109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ปฏิรูปการบริหารจัดการทรัพยากรบุคคล พัฒนาคุณภาพ คุณธรรมของข้าราชการ และบุคลากรภาครัฐ เพื่อสร้างให้เกิดความเชื่อมั่น ความไว้วางใจ และแรงสนับสนุนในการปฏิบัติงานราชการเพื่อประเทศชาติและประชาชนจากทุกฝ่าย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 Restore Trust in Thai Public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Servants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5FE03F6-4C7F-4A41-8917-875EAE02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7074" y="573940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60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83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D6EB02-BEAE-4B7F-A5DD-651E502E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6" y="885778"/>
            <a:ext cx="108652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1. ปรับชนาดต้นทุนและค่าใช้จ่ายด้านบุคลากรของรัฐให้อยู่ในระดับที่เหมาะสม เป็นประโยชน์คุ้มค่า เพื่อให้ผู้บริหารภาครัฐสามารถจัดสรรทรัพยากรเพื่อการพัฒนาอย่างมีประสิทธิภาพ (</a:t>
            </a:r>
            <a:r>
              <a:rPr lang="en-US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Optimizing Size and Costs of HR in Thai Public</a:t>
            </a: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A0C27FB-6900-42F9-822D-50036528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7074" y="578422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61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10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7F9684-259A-4B8E-B3CC-2B870F1A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500684"/>
            <a:ext cx="11008659" cy="510398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ปรับปรุงกลไกการบริหารทรัพยากรบุคคล ให้ยืดหยุ่นคล่องตัว ทันสมัย เพื่อให้หน่วยงานภาครัฐสามารถสนองตอบต่อความต้องการในการบริการภาครัฐ ก้าวทันต่อการเปลี่ยนแปลงและเป็นที่ยอมรับและเชื่อมั่นในระดับสากล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Innovating Agile in Thai Public Service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พัฒนาข้าราชการและบุคลากรภาครัฐให้ปฏิบัติหน้าที่ราชการอย่างมีคุณธรรม     มีความเป็นมืออาชีพ ควบคู่กับการสร้างสมดุลของคุณภาพงาน และคุณภาพชีวิตที่เหมาะสมกับความจำเป็นความต้องการ และความคาดหวังของผู้ปฏิบัติงานทุกฝ่าย ทุกระดับ (</a:t>
            </a: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Improving Quality of Work &amp; Life of Thai Public Servant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30F426F-8C28-4F0D-B25F-5F4F4A36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62" y="5757334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62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39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5185C8-A14C-4D5F-8996-ED6D5361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97" y="354106"/>
            <a:ext cx="10679448" cy="1151965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สำนักงานคณะกรรมการพัฒนาระบบราชการ (กพร)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Office of the Public Sector Development Commission : OPDC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D7052EC-0987-4743-80A7-CB790D5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49" y="1829921"/>
            <a:ext cx="107690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กำเนิดจาก พรบ.ระเบียบบริหารราชการแผ่นดิน (ฉบับที่ 5)  พ.ษ.2545 ได้มุ่งเน้นให้การบริหารราชการแผ่นดินต้องเป็นไปเพื่อประโยชน์สุขของประชาชน และเกิดผลสัมฤทธิ์ต่อภารกิจของรัฐและกำหนดผลสัมฤทธิ์ดังกล่าว โดยมีสำนักงานพัฒนาระบบราชการ (สำนักงาน กพร.) เป็นหน่วยงานหลักในการพัฒนาระบบราชการ ทำหน้าที่สนับสนุนการทำงานของคณะกรรมพัฒนาระบบราชการในการเสนอแนะและให้คำปรึกษาแก่ ครม.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571501D-462D-4AC6-B43B-EBD4EC6B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932" y="577526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63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16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EFCF0C-DAF5-4B6C-B8C3-448E7495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820055"/>
            <a:ext cx="10999694" cy="521788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</a:t>
            </a:r>
            <a:r>
              <a:rPr lang="th-TH" sz="4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เกี่ยวกับการพัฒนาระบบราชการและงานของรัฐอย่างอื่น    ซึ่งรวมถึงโครงสร้างระบบราชการ ระบบงบประมาณ ระบบบุคคล มาตรฐานทางคุณธรรมและจริยธรรม ค่าตอบแทน และวิธีปฏิบัติราชการอื่น    ให้เป็นไปตามเจตนารมณ์ของ พรบ.ระเบียบบริหารราชการแผ่นดินและ พระราชกฤษฎีกาว่าด้วยหลักเกณฑ์และวิธีการบริหารกิจการบ้านเมืองที่ดี พ.ศ. 2546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3297181-4AEF-460D-846A-4B2C9523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249" y="578870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64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75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69DFBC-3D37-4C75-965F-6E3207A7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6" y="293685"/>
            <a:ext cx="10914528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คณะกรรมการที่สำนักงาน กพร.กำกับดูแล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441D1C-A3F9-45E4-8B7F-129C9FEC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445650"/>
            <a:ext cx="1133138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คณะกรรมการพัฒนาระบบราชการ (กพร.)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คณะกรรมการตรวจสอบและประเมินผลภาคราชการ (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ค.ต.ป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คณะกรรมการบริหารงานจังหวัด และกลุ่มจังหวัดแบบบูรณาการ (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ก.บ.จ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คณะอนุกรรมการตรวจสอบและประเมินผลภาคราชการ (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อ.ต.ต.ป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คณะกรรมการพัฒนาและส่งเสริมองค์การมหาชน (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ก.พ.ม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ศูนย์ปฏิบัติการต่อต้านการทุจริต (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ศ.ป.ท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1DF22DA-7335-462F-81F3-135C6C7F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933" y="579698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65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83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3FE75A-6360-405A-98DC-EA6F2356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4321"/>
            <a:ext cx="10780059" cy="923848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รางวัลเลิศรัฐประจำปี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9F0858-E0FE-4FDC-9C1A-F57F2550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926"/>
            <a:ext cx="10780059" cy="5188181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 ก.พ.ร.จัดพิธี</a:t>
            </a: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มอบรางวัลเลิศรัฐ มาอย่างต่อเนื่อง ตั้งแต่ พ.ศ.2546 เพื่อเป็นการเชิดชูเกียรติให้แก่หน่วยงานที่ได้รับรางวัล เพื่อช่วยส่งเสริมและกระตุ้นให้หน่วยงานต่าง ๆ ได้พัฒนาคุณภาพการให้บริการ และระบบการบริหารงานของหน่วยงานอย่างมีประสิทธิภาพและยั่งยืน จะเป็นต้นแบบที่ดีให้แก่หน่วยงานอื่น เพื่อใช้เป็นแนวทางในการพัฒนาระบบงานของหน่วยงานให้ดียิ่งขึ้นต่อไป </a:t>
            </a:r>
            <a:r>
              <a:rPr lang="th-TH" sz="28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2563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มีหน่วยงานสมัครรับรางวัล 1416 ผลงานและผ่านการพิจารณาให้ได้รับรางวัล 198 รางวัล ประกอบด้วย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รางวัลเลิศรัฐ (ได้แก่กรมสรรพากร , รพ.สิรินธร ขอนแก่น ,กองบัญชาการกองทัพไทย)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รางวัลบริการภาครัฐ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รางวัลการบริหารราชการแบบมีส่วนร่วม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รางวัลคุณภาพ การบริหารจัดการภาครัฐ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90A2BF6-2976-4570-AA31-287062A5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072" y="577526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66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55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687036-4AD0-4029-943D-5E10303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71094" cy="81643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จริยธรรมของข้าราชการพลเรือน 10 ข้อ ของ ก.พ.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A651AA-3DF5-4F39-BB5B-ECEA7614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597"/>
            <a:ext cx="10771094" cy="508271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ต้องยึดมั่นในจริยธรรมและยืนหยัดกระทำในสิ่งที่ถูกต้อง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ต้องมีจิตสำนึกที่ดีและความรับผิดชอบต่อหน้าที่เสียสละ ปฏิบัติหน้าที่ด้วยความรวดเร็ว โปร่งใส และสามารถตรวจสอบได้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ต้องแยกเรื่องส่วนตัวออกจากตำแหน่งหน้าที่และยึดถือประโยชน์ส่วนรวมของประเทศชาติเหนือกว่าประโยชน์ส่วนต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ต้องละเว้นจากการแสวงประโยชน์ที่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มิช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 โดยอาศัยตำแหน่งหน้าที่ และไม่กระทำการอันเป็นการขัดกันระหว่างผลประโยชน์ส่วนตนและประโยชน์ส่วนรวม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CB8DB2C-A70D-4FCB-9114-8D90413F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108" y="573940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67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00094C-39FF-4E2C-9B14-BA6D8F6F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941294"/>
            <a:ext cx="10856259" cy="578018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 ต้องเคารพและปฏิบัติตามรัฐธรรมนูญและกฎหมายอย่างตรงไปตรงมา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6. ต้องปฏิบัติหน้าที่ด้วยความเที่ยงธรรม เป็นกลางทางการเมือง ให้บริการแก่ประชาชนโดยมีอัธยาศัย และไม่เลือกปฏิบัติโดยไม่เป็นธรรม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7. ต้องปฏิบัติตามกฎหมายว่าด้วยข้อมูลข่าวสารของทางราชการอย่างเคร่งครัด และรวดเร็ว ไม่ถ่วงเวลาให้เนิ่นช้าและให้ข้อมูลข่าวสารแก่ประชาชนอย่างครบครัน ถูกต้องทันกาล และไม่ปิดบังข้อเท็จจริง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2434A06-00D4-436B-8954-B8DA6BD3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108" y="5739405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68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7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0B2822-D505-4549-BCF7-9E2654A3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30" y="959224"/>
            <a:ext cx="10847294" cy="464544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8. ต้องมุ่งผลสัมฤทธิ์ของงาน รักษาคุณภาพและมาตรฐานแห่งวิชาชีพ โดยเคร่งครัด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9. ต้องยึดมั่นในการปกครองระบบประชาธิปไตยอันมีพระมหากษัตริย์ทรงเป็นประมุข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10. ต้องเป็นแบบอย่างที่ดีในการดำรงตน รักษาชื่อเสียงและภาพลักษณ์ของราชการโดยรวม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8B86B66-86F4-4B80-8516-F4654970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1215" y="5766298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69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4876EF-F19D-4D66-A916-7A52E257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ความเป็นสมัยใหม่ทางการบริหาร                     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Administrative Modernization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71B28AA-929A-4EEE-93BB-980197F2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65977"/>
            <a:ext cx="10932458" cy="358797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การสร้างเสริมสมรรถนะทางการบริหารในอัน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นำเอาความรู้      ความเชี่ยวชาญทางการบริหาร ความรับผิดชอบ และหลักเหตุผล มาผสมผสานกับเจตจำนงของประชาชน (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Popular Will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ในอัน</a:t>
            </a:r>
            <a:r>
              <a:rPr lang="th-TH" sz="40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ดำเนินการให้ได้มาซึ่ง  ความเสมอภาค และยุติธรรมในสังคม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11073" y="5798069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7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90888D-E89F-47CC-BB83-2FB8C6DE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941423" cy="115196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การปฏิรูปการบริหาร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Administrative reform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102700-CF76-4A34-8D52-334B0538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4608"/>
            <a:ext cx="109414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การประยุกต์แนวความคิดใหม่ ๆ หรือการผสมผสานแนวความคิดใหม่ ๆ เพื่อปรับปรุงระบบบริหารให้เอื้อต่อเป้าหมาย ของการพัฒนาประเทศ นั่นก็คือ การปฏิรูปการบริหาร หมายถึงการโน้มน้าวจิตใจของผู้ที่เกี่ยวข้อง เพื่อเปลี่ยนแปลงโครงสร้าง และผลงานทางการบริหาร ในอัน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ลดการต่อต้านความเปลี่ยนแปลง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ที่เกิดขึ้น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(ทฤษฎีและแนวความคิดในการพัฒนาการบริหาร, ปฐม มณีโรจน์)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720037" y="5757333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8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AA40BC-156E-4510-BC30-E9009077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916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การจัดองค์การเสียใหม่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Reorganization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0C9B17-42E8-42A0-9C36-B903D274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507"/>
            <a:ext cx="10515600" cy="387236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h-TH" sz="48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การเปลี่ยนแปลงจุดมุ่งหมาย ภารกิจ กรรมวิธี หน้าที่การงาน และความสัมพันธ์ต่าง ๆ ภายในองค์การอย่างจงใจ    เพื่อก่อให้เกิดความเปลี่ยนแปลงในบทบาท ความสัมพันธ์ และพฤติกรรมของบุคคลในองค์การ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652932" y="5787101"/>
            <a:ext cx="907186" cy="498470"/>
          </a:xfrm>
        </p:spPr>
        <p:txBody>
          <a:bodyPr/>
          <a:lstStyle/>
          <a:p>
            <a:fld id="{12984400-C931-493D-93DF-BF66E217262E}" type="slidenum">
              <a:rPr lang="th-TH" smtClean="0">
                <a:solidFill>
                  <a:srgbClr val="FFFF00"/>
                </a:solidFill>
              </a:rPr>
              <a:pPr/>
              <a:t>9</a:t>
            </a:fld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2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954</TotalTime>
  <Words>5589</Words>
  <Application>Microsoft Office PowerPoint</Application>
  <PresentationFormat>Widescreen</PresentationFormat>
  <Paragraphs>350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Angsana New</vt:lpstr>
      <vt:lpstr>Arial</vt:lpstr>
      <vt:lpstr>Calibri</vt:lpstr>
      <vt:lpstr>Impact</vt:lpstr>
      <vt:lpstr>TH Sarabun New</vt:lpstr>
      <vt:lpstr>TH SarabunPSK</vt:lpstr>
      <vt:lpstr>Main Event</vt:lpstr>
      <vt:lpstr>PowerPoint Presentation</vt:lpstr>
      <vt:lpstr>PowerPoint Presentation</vt:lpstr>
      <vt:lpstr>ชุดที่ 4 การพัฒนาประเทศที่กำลังพัฒนาเกี่ยวกับ โครงสร้างรูปแบบการพัฒนา</vt:lpstr>
      <vt:lpstr>PowerPoint Presentation</vt:lpstr>
      <vt:lpstr>แนวคิด</vt:lpstr>
      <vt:lpstr>การพัฒนาการบริหาร (Development of administration : D of A)</vt:lpstr>
      <vt:lpstr>ความเป็นสมัยใหม่ทางการบริหาร                      (Administrative Modernization )</vt:lpstr>
      <vt:lpstr>การปฏิรูปการบริหาร (Administrative reform)</vt:lpstr>
      <vt:lpstr>การจัดองค์การเสียใหม่ (Reorganization)</vt:lpstr>
      <vt:lpstr>การพัฒนาองค์การ (Organization Development)</vt:lpstr>
      <vt:lpstr>การปรับปรุงฝ่ายบริหาร  (Administration Improvement)</vt:lpstr>
      <vt:lpstr>การปรับปรุงองค์การ (Organization Improvement)</vt:lpstr>
      <vt:lpstr>การพัฒนาตนเองเสียใหม่ (Revitalization)</vt:lpstr>
      <vt:lpstr>เนื้อหาของการพัฒนาการบริหารครอบคลุมในเรื่อง</vt:lpstr>
      <vt:lpstr>การพัฒนาโครงสร้างทางการบริหาร</vt:lpstr>
      <vt:lpstr>หลักของการจัดโครงสร้างทางการบริหารประกอบด้วย</vt:lpstr>
      <vt:lpstr>โครงสร้างทางการบริหารแบ่งแยกออกเป็น 4 รูปแบบใหญ่ ๆ            ที่เป็นตัวแทนหรือรูปแบบหลักๆเท่านั้น ยังมีรูปแบบอื่นอีก</vt:lpstr>
      <vt:lpstr>จากภาพ  และความหมาย</vt:lpstr>
      <vt:lpstr>PowerPoint Presentation</vt:lpstr>
      <vt:lpstr>PowerPoint Presentation</vt:lpstr>
      <vt:lpstr>PowerPoint Presentation</vt:lpstr>
      <vt:lpstr>ปัญหาที่น่าขบคิด</vt:lpstr>
      <vt:lpstr>การพัฒนากระบวนการบริหาร มุ่งที่</vt:lpstr>
      <vt:lpstr> การพัฒนาพฤติกรรมการบริหาร </vt:lpstr>
      <vt:lpstr>พฤติกรรมและบทบาทของผู้บริหารสมัยใหม่หรือนักบริหารการพัฒนา</vt:lpstr>
      <vt:lpstr>พฤติกรรมหรือค่านิยมเกี่ยวกับการพัฒนาประเทศ</vt:lpstr>
      <vt:lpstr>แนวทางการพัฒนาการบริหาร</vt:lpstr>
      <vt:lpstr>แนวทางการพัฒนาโครงสร้างทางการบริหาร</vt:lpstr>
      <vt:lpstr>PowerPoint Presentation</vt:lpstr>
      <vt:lpstr>PowerPoint Presentation</vt:lpstr>
      <vt:lpstr>PowerPoint Presentation</vt:lpstr>
      <vt:lpstr>รูปแบบการจัดองค์การแบบเมตริกซ์</vt:lpstr>
      <vt:lpstr>แนวทางการพัฒนากระบวนการบริหาร</vt:lpstr>
      <vt:lpstr>การพัฒนาพฤติกรรมทางการบริหาร</vt:lpstr>
      <vt:lpstr>หน่วยราชการไทยมีปัญหาต่าง ๆ (รวมทั้งปัญหาวิธีปฏิบัติทางการบริหารงานบุคคล)</vt:lpstr>
      <vt:lpstr>ปัญหาของการพัฒนาการบริหาร</vt:lpstr>
      <vt:lpstr>PowerPoint Presentation</vt:lpstr>
      <vt:lpstr>ตัวอย่างประเทศฟิลิปปินส์ในการบริหารการพัฒนา</vt:lpstr>
      <vt:lpstr>กฎการบริหารของข้าราชการ</vt:lpstr>
      <vt:lpstr>PowerPoint Presentation</vt:lpstr>
      <vt:lpstr>PowerPoint Presentation</vt:lpstr>
      <vt:lpstr>ปัญหาและอุปสรรคในการพัฒนาการบริหาร อาจทวีความรุนแรงมากขึ้นตามลำดับ มีสาเหตุ ดังนี้</vt:lpstr>
      <vt:lpstr>PowerPoint Presentation</vt:lpstr>
      <vt:lpstr>การพัฒนาการบริหารของอังกฤษ</vt:lpstr>
      <vt:lpstr>การพัฒนาการบริหารของอเมริกา</vt:lpstr>
      <vt:lpstr>PowerPoint Presentation</vt:lpstr>
      <vt:lpstr>การพัฒนาการบริหารของฝรั่งเศส</vt:lpstr>
      <vt:lpstr>การพัฒนาการบริหารในประเทศไทย</vt:lpstr>
      <vt:lpstr>PowerPoint Presentation</vt:lpstr>
      <vt:lpstr>แนวทางการปฏิรูปหรือพัฒนาการบริหารไว้เป็น 4 แนวทาง ( ศ.ดร.กระมล ทองธรรมชาติ)</vt:lpstr>
      <vt:lpstr>การบริหารราชการแนวใหม่  (Modern Public Management : MPA)</vt:lpstr>
      <vt:lpstr>การบริหารราชการแบบมีส่วนร่วม (Participatory Governance)</vt:lpstr>
      <vt:lpstr>PowerPoint Presentation</vt:lpstr>
      <vt:lpstr>สำนักงานคณะกรรมการพัฒนาระบบราชการ (ก.พ.ร.)ใช้กลยุทธ์การพัฒนา 2 ส่วน พร้อม ๆ กัน</vt:lpstr>
      <vt:lpstr>ตัวแบบประชารัฐ</vt:lpstr>
      <vt:lpstr>การบริหารจัดการภาครัฐแนวใหม่                                                (New Public Management : NPM)</vt:lpstr>
      <vt:lpstr>รางวัลองค์การที่ประสบความสำเร็จ (ต่างประเทศ)</vt:lpstr>
      <vt:lpstr>PowerPoint Presentation</vt:lpstr>
      <vt:lpstr>European Foundation for Quality Management : EFQM</vt:lpstr>
      <vt:lpstr>ส่วนราชการที่เกี่ยวข้องกับข้าราชการพลเรือน (สำนักงานคณะกรรมการข้าราชการพลเรือน (กพ)) (Office of the Civil Service commissions : OCSC)</vt:lpstr>
      <vt:lpstr>PowerPoint Presentation</vt:lpstr>
      <vt:lpstr>PowerPoint Presentation</vt:lpstr>
      <vt:lpstr>สำนักงานคณะกรรมการพัฒนาระบบราชการ (กพร) (Office of the Public Sector Development Commission : OPDC)</vt:lpstr>
      <vt:lpstr>PowerPoint Presentation</vt:lpstr>
      <vt:lpstr>คณะกรรมการที่สำนักงาน กพร.กำกับดูแล</vt:lpstr>
      <vt:lpstr>รางวัลเลิศรัฐประจำปี</vt:lpstr>
      <vt:lpstr>จริยธรรมของข้าราชการพลเรือน 10 ข้อ ของ ก.พ.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QMCOOP</dc:creator>
  <cp:lastModifiedBy>Worathep  Narkwong</cp:lastModifiedBy>
  <cp:revision>201</cp:revision>
  <cp:lastPrinted>2021-05-17T06:32:37Z</cp:lastPrinted>
  <dcterms:created xsi:type="dcterms:W3CDTF">2021-05-12T00:21:28Z</dcterms:created>
  <dcterms:modified xsi:type="dcterms:W3CDTF">2025-06-11T08:01:14Z</dcterms:modified>
</cp:coreProperties>
</file>