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9" r:id="rId8"/>
    <p:sldId id="267" r:id="rId9"/>
    <p:sldId id="278" r:id="rId10"/>
    <p:sldId id="268" r:id="rId11"/>
    <p:sldId id="277" r:id="rId12"/>
    <p:sldId id="264" r:id="rId13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08"/>
    <p:restoredTop sz="95196"/>
  </p:normalViewPr>
  <p:slideViewPr>
    <p:cSldViewPr snapToGrid="0" snapToObjects="1">
      <p:cViewPr varScale="1">
        <p:scale>
          <a:sx n="96" d="100"/>
          <a:sy n="96" d="100"/>
        </p:scale>
        <p:origin x="62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9C21FD-B4F1-445C-B0E8-D3AAA86C541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A67AB01-9CC5-4BFE-AFBE-D4B29D371CEF}">
      <dgm:prSet/>
      <dgm:spPr/>
      <dgm:t>
        <a:bodyPr/>
        <a:lstStyle/>
        <a:p>
          <a:r>
            <a:rPr lang="th-TH" dirty="0"/>
            <a:t>จริยธรรมเป็นเรื่องของจิตใจ จึงมีความแตกต่างกันไปในแต่ละบุคคคล แต่ละประเทศ เนื่องจากมีแนวความคิดหรือค่านิยมที่แตกต่างกัน เช่น ในบางประเทศจะไม่อนุญาตให้นำเข้าสินค้าจากประเทศที่ใช้แรงงานเด็กหรือแรงงานที่ผิดกฎหมาย เป็นต้น </a:t>
          </a:r>
          <a:endParaRPr lang="en-US" dirty="0"/>
        </a:p>
      </dgm:t>
    </dgm:pt>
    <dgm:pt modelId="{8D4EA2C8-F7D9-479B-A571-1B78C1B254E1}" type="parTrans" cxnId="{0B9A28B5-2E2A-4B1D-9D82-80EE2D3D438F}">
      <dgm:prSet/>
      <dgm:spPr/>
      <dgm:t>
        <a:bodyPr/>
        <a:lstStyle/>
        <a:p>
          <a:endParaRPr lang="en-US"/>
        </a:p>
      </dgm:t>
    </dgm:pt>
    <dgm:pt modelId="{39120F8A-FC52-4BB4-BEAC-C41AE444E2C6}" type="sibTrans" cxnId="{0B9A28B5-2E2A-4B1D-9D82-80EE2D3D438F}">
      <dgm:prSet/>
      <dgm:spPr/>
      <dgm:t>
        <a:bodyPr/>
        <a:lstStyle/>
        <a:p>
          <a:endParaRPr lang="en-US"/>
        </a:p>
      </dgm:t>
    </dgm:pt>
    <dgm:pt modelId="{53D0758E-85A0-491E-A054-F9E737FB17ED}">
      <dgm:prSet/>
      <dgm:spPr/>
      <dgm:t>
        <a:bodyPr/>
        <a:lstStyle/>
        <a:p>
          <a:r>
            <a:rPr lang="th-TH"/>
            <a:t>การประพฤติที่ขัดกับหลักจริยธรรมจะก่อให้เกิดการต่อต้านจากสังคม ผู้บริโภคอาจจะต่อต้านโดยการไม่บริโภคสินค้าชนิดนั้น เป็นต้น</a:t>
          </a:r>
          <a:endParaRPr lang="en-US"/>
        </a:p>
      </dgm:t>
    </dgm:pt>
    <dgm:pt modelId="{681868B3-ADD9-40FA-8D36-088C91F850E8}" type="parTrans" cxnId="{8DEDF918-F7FC-4BCD-BE91-93A6F792CFAA}">
      <dgm:prSet/>
      <dgm:spPr/>
      <dgm:t>
        <a:bodyPr/>
        <a:lstStyle/>
        <a:p>
          <a:endParaRPr lang="en-US"/>
        </a:p>
      </dgm:t>
    </dgm:pt>
    <dgm:pt modelId="{2C535F08-F839-49E0-A4C2-F3EBE933D71A}" type="sibTrans" cxnId="{8DEDF918-F7FC-4BCD-BE91-93A6F792CFAA}">
      <dgm:prSet/>
      <dgm:spPr/>
      <dgm:t>
        <a:bodyPr/>
        <a:lstStyle/>
        <a:p>
          <a:endParaRPr lang="en-US"/>
        </a:p>
      </dgm:t>
    </dgm:pt>
    <dgm:pt modelId="{91B445D5-79AC-1A40-9741-41C68F93D38A}" type="pres">
      <dgm:prSet presAssocID="{0B9C21FD-B4F1-445C-B0E8-D3AAA86C5412}" presName="linear" presStyleCnt="0">
        <dgm:presLayoutVars>
          <dgm:animLvl val="lvl"/>
          <dgm:resizeHandles val="exact"/>
        </dgm:presLayoutVars>
      </dgm:prSet>
      <dgm:spPr/>
    </dgm:pt>
    <dgm:pt modelId="{36D85F18-A215-924A-8885-1EF9995C5EB2}" type="pres">
      <dgm:prSet presAssocID="{5A67AB01-9CC5-4BFE-AFBE-D4B29D371CE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B05DE13-A9E5-5E4F-BAC2-FA562541CC7D}" type="pres">
      <dgm:prSet presAssocID="{39120F8A-FC52-4BB4-BEAC-C41AE444E2C6}" presName="spacer" presStyleCnt="0"/>
      <dgm:spPr/>
    </dgm:pt>
    <dgm:pt modelId="{50649FC5-9A3B-3B4B-B643-AD2C4600FE6F}" type="pres">
      <dgm:prSet presAssocID="{53D0758E-85A0-491E-A054-F9E737FB17E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DEDF918-F7FC-4BCD-BE91-93A6F792CFAA}" srcId="{0B9C21FD-B4F1-445C-B0E8-D3AAA86C5412}" destId="{53D0758E-85A0-491E-A054-F9E737FB17ED}" srcOrd="1" destOrd="0" parTransId="{681868B3-ADD9-40FA-8D36-088C91F850E8}" sibTransId="{2C535F08-F839-49E0-A4C2-F3EBE933D71A}"/>
    <dgm:cxn modelId="{674F5925-E8D2-2A47-BAFA-9FE00AEEC27D}" type="presOf" srcId="{5A67AB01-9CC5-4BFE-AFBE-D4B29D371CEF}" destId="{36D85F18-A215-924A-8885-1EF9995C5EB2}" srcOrd="0" destOrd="0" presId="urn:microsoft.com/office/officeart/2005/8/layout/vList2"/>
    <dgm:cxn modelId="{623426A2-3888-A84A-A793-5A2657B3CD5B}" type="presOf" srcId="{53D0758E-85A0-491E-A054-F9E737FB17ED}" destId="{50649FC5-9A3B-3B4B-B643-AD2C4600FE6F}" srcOrd="0" destOrd="0" presId="urn:microsoft.com/office/officeart/2005/8/layout/vList2"/>
    <dgm:cxn modelId="{0B9A28B5-2E2A-4B1D-9D82-80EE2D3D438F}" srcId="{0B9C21FD-B4F1-445C-B0E8-D3AAA86C5412}" destId="{5A67AB01-9CC5-4BFE-AFBE-D4B29D371CEF}" srcOrd="0" destOrd="0" parTransId="{8D4EA2C8-F7D9-479B-A571-1B78C1B254E1}" sibTransId="{39120F8A-FC52-4BB4-BEAC-C41AE444E2C6}"/>
    <dgm:cxn modelId="{1CEBD3D0-A9F1-384F-B88A-99B4FC160C23}" type="presOf" srcId="{0B9C21FD-B4F1-445C-B0E8-D3AAA86C5412}" destId="{91B445D5-79AC-1A40-9741-41C68F93D38A}" srcOrd="0" destOrd="0" presId="urn:microsoft.com/office/officeart/2005/8/layout/vList2"/>
    <dgm:cxn modelId="{5DBBF1D5-E090-D546-8E3F-5C8F718AD93A}" type="presParOf" srcId="{91B445D5-79AC-1A40-9741-41C68F93D38A}" destId="{36D85F18-A215-924A-8885-1EF9995C5EB2}" srcOrd="0" destOrd="0" presId="urn:microsoft.com/office/officeart/2005/8/layout/vList2"/>
    <dgm:cxn modelId="{C325B866-F00A-2C44-A9B2-020DC59CFABD}" type="presParOf" srcId="{91B445D5-79AC-1A40-9741-41C68F93D38A}" destId="{CB05DE13-A9E5-5E4F-BAC2-FA562541CC7D}" srcOrd="1" destOrd="0" presId="urn:microsoft.com/office/officeart/2005/8/layout/vList2"/>
    <dgm:cxn modelId="{D0E2B792-3E45-8446-921B-A896B4EC61C1}" type="presParOf" srcId="{91B445D5-79AC-1A40-9741-41C68F93D38A}" destId="{50649FC5-9A3B-3B4B-B643-AD2C4600FE6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85F18-A215-924A-8885-1EF9995C5EB2}">
      <dsp:nvSpPr>
        <dsp:cNvPr id="0" name=""/>
        <dsp:cNvSpPr/>
      </dsp:nvSpPr>
      <dsp:spPr>
        <a:xfrm>
          <a:off x="0" y="43208"/>
          <a:ext cx="10515600" cy="208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300" kern="1200" dirty="0"/>
            <a:t>จริยธรรมเป็นเรื่องของจิตใจ จึงมีความแตกต่างกันไปในแต่ละบุคคคล แต่ละประเทศ เนื่องจากมีแนวความคิดหรือค่านิยมที่แตกต่างกัน เช่น ในบางประเทศจะไม่อนุญาตให้นำเข้าสินค้าจากประเทศที่ใช้แรงงานเด็กหรือแรงงานที่ผิดกฎหมาย เป็นต้น </a:t>
          </a:r>
          <a:endParaRPr lang="en-US" sz="3300" kern="1200" dirty="0"/>
        </a:p>
      </dsp:txBody>
      <dsp:txXfrm>
        <a:off x="101778" y="144986"/>
        <a:ext cx="10312044" cy="1881384"/>
      </dsp:txXfrm>
    </dsp:sp>
    <dsp:sp modelId="{50649FC5-9A3B-3B4B-B643-AD2C4600FE6F}">
      <dsp:nvSpPr>
        <dsp:cNvPr id="0" name=""/>
        <dsp:cNvSpPr/>
      </dsp:nvSpPr>
      <dsp:spPr>
        <a:xfrm>
          <a:off x="0" y="2223189"/>
          <a:ext cx="10515600" cy="208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300" kern="1200"/>
            <a:t>การประพฤติที่ขัดกับหลักจริยธรรมจะก่อให้เกิดการต่อต้านจากสังคม ผู้บริโภคอาจจะต่อต้านโดยการไม่บริโภคสินค้าชนิดนั้น เป็นต้น</a:t>
          </a:r>
          <a:endParaRPr lang="en-US" sz="3300" kern="1200"/>
        </a:p>
      </dsp:txBody>
      <dsp:txXfrm>
        <a:off x="101778" y="2324967"/>
        <a:ext cx="10312044" cy="1881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0A58D-944E-5445-A365-A8B35B58B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45196-2CC8-3242-86AC-82F93AEDCA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A7AA2-B4A9-8B42-859F-72A10533E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8E19E-25A1-814A-95A1-4625EDE39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9D689-4625-D84D-A81A-BDF9FF2CB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28002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EFAFA-A8C8-6E4D-9505-E9D8ED078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DA825E-1078-BA4D-A242-8600D48C5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DA289-464B-5547-BFCA-7D23E6BA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5E696-2ED4-304D-B9B0-564EF6FD5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851F4-AB77-9049-BAC4-306867221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58444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5F9AF-9924-2643-B1E7-22D174C367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E6E093-BA0E-1344-AC31-F8F219EC3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0F90-7EDE-B349-ABCF-174D754E6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74EB0-23FA-2946-96D0-356D516F5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D587F-D1E3-0945-A8BD-7686557E7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32450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21638-105E-D248-A93E-BEDFEFEF3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17815-2D52-1E47-82B1-25E344947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27462-05BB-E04D-8C48-E4FE735F8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47980-D3D8-6147-BE06-EF94BFFAD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5EBC5-ECF3-5848-8A25-E6A45ED52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80741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662D8-F0A8-B944-8104-679893E7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04754-1F0A-6046-98E6-317ED28C3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AA4C2-F9F2-DE4C-BEE2-F512BB235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E22B1-A5A2-5843-8616-096B69F5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C7C31-EF49-624E-8E4E-5CE64F12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39098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18E8A-5114-124F-92FE-DA0CC435D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71CB5-998F-7444-8B4B-4CA68FDDD3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F7F73-91EA-F842-A4BA-B0018A8D3F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27DEB-2B49-C948-82B8-A2D8864AD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3347BE-ECF4-0C46-B48A-CEA6521E5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A73BE-80F4-9040-8901-39823DD3B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555293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A7FD1-408C-5A4D-9284-A2C711BDB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34CB7-7278-C54C-B933-3E0DAE0A2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EB66E-FD61-974C-BDE0-5B16E157E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A51FAE-5F02-EF48-9B3F-6D0173AB83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B53989-A8C1-BC46-A11E-EBC44F3F9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87766B-9906-CC4E-81B3-96000EF0A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20E348-044D-1442-8537-D47D4FCEB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924124-A4E3-0E43-B135-959F3A6B2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415892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079E4-382D-EB4A-A2BF-DB07FAD5E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388ED5-E463-D64E-9560-48331D8E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C8021C-4AA7-664A-B2DA-A789F85AE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EB8A51-E8D0-8341-81F7-F453A707F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25075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DF55AA-1671-B543-8912-BBE1F7D6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ED9BB7-33EE-8947-8FEF-60365A829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AA76D-AEC4-D54A-8D35-3F7652416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19731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A6639-36A3-2E43-ACDF-854CFC1D7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2E4C9-55CC-DE4D-BE8F-9544203D7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B0CAE8-6761-484E-9499-C4661DCC0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E717EE-6DB0-3946-BFA0-CBD15D1A2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CF827-0834-284F-ADBF-8431662F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6C36-F3BE-5340-9639-FD0C99F0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788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4AFED-E1A3-7D4C-9237-3F42263DA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B390A7-0E6F-B042-9D5A-36AB25218D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8B8B40-BD67-C44C-A18A-B25C16F46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8B1E8-A3F2-2F41-AA72-5EAAFD9AA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9D44B-AE1A-D44A-9F8F-8EACFFFA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F7EFFA-175F-FF48-AA03-3E7CCB7F1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62833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04C31C-C44F-2347-A19B-2F7CCAD1C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D95D7-FAD4-5C47-90F9-A7DFCDAFC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AA0E0-4EFF-174C-83E9-ECD308401C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D1680-D85F-C64A-8B5F-5A8916A1D502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7DD6A-D490-7748-B21F-4ED9D8F8D4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C3A3D-6E55-B245-99E7-8596BC468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7824F-AFBA-7D48-B24C-3ED6493D4A3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25908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528A2-05C1-2F46-B3B2-09E0FF3BF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br>
              <a:rPr lang="en-US" sz="4800" b="1" dirty="0">
                <a:solidFill>
                  <a:srgbClr val="FFFFFF"/>
                </a:solidFill>
                <a:latin typeface="CordiaUPC" panose="020B0304020202020204" pitchFamily="34" charset="-34"/>
                <a:cs typeface="CordiaUPC" panose="020B0304020202020204" pitchFamily="34" charset="-34"/>
              </a:rPr>
            </a:br>
            <a:r>
              <a:rPr lang="th-TH" sz="4800" b="1" dirty="0">
                <a:solidFill>
                  <a:srgbClr val="FFFFFF"/>
                </a:solidFill>
                <a:latin typeface="CordiaUPC" panose="020B0304020202020204" pitchFamily="34" charset="-34"/>
                <a:cs typeface="CordiaUPC" panose="020B0304020202020204" pitchFamily="34" charset="-34"/>
              </a:rPr>
              <a:t>จรรยาบรรณและกฎหมายสำหรับการตลาด</a:t>
            </a:r>
            <a:endParaRPr lang="en-TH" sz="4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23E9EE-6AD1-EE44-8827-709C10551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732653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3C5F4-A6D5-7048-B4CA-FD78E198E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H"/>
          </a:p>
        </p:txBody>
      </p:sp>
      <p:pic>
        <p:nvPicPr>
          <p:cNvPr id="5" name="Content Placeholder 4" descr="A diagram of esg ratings&#10;&#10;Description automatically generated">
            <a:extLst>
              <a:ext uri="{FF2B5EF4-FFF2-40B4-BE49-F238E27FC236}">
                <a16:creationId xmlns:a16="http://schemas.microsoft.com/office/drawing/2014/main" id="{D23B34D6-42B5-3F4D-B67D-E7FDCEC3A3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83866" y="1690687"/>
            <a:ext cx="4979605" cy="4951473"/>
          </a:xfrm>
        </p:spPr>
      </p:pic>
      <p:pic>
        <p:nvPicPr>
          <p:cNvPr id="4" name="Picture 3" descr="A circular diagram with different colored circles&#10;&#10;Description automatically generated">
            <a:extLst>
              <a:ext uri="{FF2B5EF4-FFF2-40B4-BE49-F238E27FC236}">
                <a16:creationId xmlns:a16="http://schemas.microsoft.com/office/drawing/2014/main" id="{36B46A01-4AC0-CE46-AA57-D1037CB85D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267" y="1537301"/>
            <a:ext cx="5350932" cy="532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75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0137D-FC7D-1049-99F9-7F7B6BBB2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SET ESG Ratings (</a:t>
            </a:r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ดัชนี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SETESG)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314F2-3109-CD42-9FCD-D81EA069E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ดัชนี 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SETESG 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เป็นดัชนีที่สะท้อนการเคลื่อนไหวราคาของกลุ่มหลักทรัพย์ของบริษัทที่มีการดำเนินธุรกิจอย่างยั่งยืน ซึ่งพิจารณาปัจจัยด้านสิ่งแวดล้อม สังคม และบรรษัท</a:t>
            </a:r>
            <a:r>
              <a:rPr lang="th-TH" dirty="0" err="1">
                <a:latin typeface="CordiaUPC" panose="020B0304020202020204" pitchFamily="34" charset="-34"/>
                <a:cs typeface="CordiaUPC" panose="020B0304020202020204" pitchFamily="34" charset="-34"/>
              </a:rPr>
              <a:t>ภิ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บาล (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Environmental, Social and Governance 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หรือ 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ESG) 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ของบริษัทในการตัดสินใจลงทุนควบคู่ไปกับการวิเคราะห์ข้อมูลทางการเงินของบริษัท</a:t>
            </a:r>
            <a:endParaRPr lang="en-US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SET ESG Ratings in the form of ratings divided into 4 levels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: 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AAA, AA, A, and BBB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.</a:t>
            </a:r>
            <a:endParaRPr lang="en-US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en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en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en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en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en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EDF2CB9C-8950-5649-A9C3-4F490E59B94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956361" y="4231498"/>
            <a:ext cx="4857843" cy="1352269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8065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537D5-FE9F-AB44-BE29-08FDAAED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จบการนำเสนอ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ADEE8-1911-5444-BF2E-D8917A3F9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420301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D9E90F-0BF0-2045-9FA4-AED16267A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th-TH" sz="4000" b="1">
                <a:solidFill>
                  <a:srgbClr val="FFFFFF"/>
                </a:solidFill>
                <a:latin typeface="CordiaUPC" panose="020B0304020202020204" pitchFamily="34" charset="-34"/>
                <a:cs typeface="CordiaUPC" panose="020B0304020202020204" pitchFamily="34" charset="-34"/>
              </a:rPr>
              <a:t>จริยธรรมในการดำเนินการทางธุรกิจ</a:t>
            </a:r>
            <a:endParaRPr lang="en-TH" sz="4000" b="1">
              <a:solidFill>
                <a:srgbClr val="FFFFFF"/>
              </a:solidFill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3CC62-395C-D44A-9A12-15882425B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th-TH" sz="3200" dirty="0">
                <a:latin typeface="CordiaUPC" panose="020B0304020202020204" pitchFamily="34" charset="-34"/>
                <a:cs typeface="CordiaUPC" panose="020B0304020202020204" pitchFamily="34" charset="-34"/>
              </a:rPr>
              <a:t>การประกอบธุรกิจโดยคำนึงถึงผลประโยชน์ของตนเองเพียงฝ่ายเดียว อาจทำให้เกิดการต่อต้านจากกลุ่มอื่น ๆ </a:t>
            </a:r>
          </a:p>
          <a:p>
            <a:r>
              <a:rPr lang="th-TH" sz="3200" dirty="0">
                <a:latin typeface="CordiaUPC" panose="020B0304020202020204" pitchFamily="34" charset="-34"/>
                <a:cs typeface="CordiaUPC" panose="020B0304020202020204" pitchFamily="34" charset="-34"/>
              </a:rPr>
              <a:t>ผู้ประกอบการธุรกิจควรมีจริยธรรมในการดำเนินการทางธุรกิจ และคำนึงถึง ประโยชน์ของส่วนรวมหรือของสังคมเป็นหลัก</a:t>
            </a:r>
            <a:endParaRPr lang="en-TH" sz="3200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en-TH" sz="3200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8607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DFEC3F-00E2-3D42-9033-794D9757E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th-TH" b="1">
                <a:solidFill>
                  <a:srgbClr val="FFFFFF"/>
                </a:solidFill>
                <a:latin typeface="CordiaUPC" panose="020B0304020202020204" pitchFamily="34" charset="-34"/>
                <a:cs typeface="CordiaUPC" panose="020B0304020202020204" pitchFamily="34" charset="-34"/>
              </a:rPr>
              <a:t>ความหมาย</a:t>
            </a:r>
            <a:endParaRPr lang="en-TH" b="1">
              <a:solidFill>
                <a:srgbClr val="FFFFFF"/>
              </a:solidFill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A6C40-9648-D740-9A89-D3CDA9D4F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6332658" cy="3935281"/>
          </a:xfrm>
        </p:spPr>
        <p:txBody>
          <a:bodyPr>
            <a:normAutofit/>
          </a:bodyPr>
          <a:lstStyle/>
          <a:p>
            <a:r>
              <a:rPr lang="th-TH" sz="3200">
                <a:latin typeface="CordiaUPC" panose="020B0304020202020204" pitchFamily="34" charset="-34"/>
                <a:cs typeface="CordiaUPC" panose="020B0304020202020204" pitchFamily="34" charset="-34"/>
              </a:rPr>
              <a:t>จริยธรรม (</a:t>
            </a:r>
            <a:r>
              <a:rPr lang="en-TH" sz="3200">
                <a:latin typeface="CordiaUPC" panose="020B0304020202020204" pitchFamily="34" charset="-34"/>
                <a:cs typeface="CordiaUPC" panose="020B0304020202020204" pitchFamily="34" charset="-34"/>
              </a:rPr>
              <a:t>E</a:t>
            </a:r>
            <a:r>
              <a:rPr lang="en-US" sz="3200" err="1">
                <a:latin typeface="CordiaUPC" panose="020B0304020202020204" pitchFamily="34" charset="-34"/>
                <a:cs typeface="CordiaUPC" panose="020B0304020202020204" pitchFamily="34" charset="-34"/>
              </a:rPr>
              <a:t>th</a:t>
            </a:r>
            <a:r>
              <a:rPr lang="en-TH" sz="3200">
                <a:latin typeface="CordiaUPC" panose="020B0304020202020204" pitchFamily="34" charset="-34"/>
                <a:cs typeface="CordiaUPC" panose="020B0304020202020204" pitchFamily="34" charset="-34"/>
              </a:rPr>
              <a:t>ic</a:t>
            </a:r>
            <a:r>
              <a:rPr lang="en-US" sz="3200">
                <a:latin typeface="CordiaUPC" panose="020B0304020202020204" pitchFamily="34" charset="-34"/>
                <a:cs typeface="CordiaUPC" panose="020B0304020202020204" pitchFamily="34" charset="-34"/>
              </a:rPr>
              <a:t>s</a:t>
            </a:r>
            <a:r>
              <a:rPr lang="en-TH" sz="3200">
                <a:latin typeface="CordiaUPC" panose="020B0304020202020204" pitchFamily="34" charset="-34"/>
                <a:cs typeface="CordiaUPC" panose="020B0304020202020204" pitchFamily="34" charset="-34"/>
              </a:rPr>
              <a:t>) </a:t>
            </a:r>
            <a:r>
              <a:rPr lang="th-TH" sz="3200">
                <a:latin typeface="CordiaUPC" panose="020B0304020202020204" pitchFamily="34" charset="-34"/>
                <a:cs typeface="CordiaUPC" panose="020B0304020202020204" pitchFamily="34" charset="-34"/>
              </a:rPr>
              <a:t>หมายถึง แนวทางความประพฤติที่ถูกต้อง หรือสิ่งที่ควรประพฤติ</a:t>
            </a:r>
            <a:r>
              <a:rPr lang="th-TH" sz="3200" err="1">
                <a:latin typeface="CordiaUPC" panose="020B0304020202020204" pitchFamily="34" charset="-34"/>
                <a:cs typeface="CordiaUPC" panose="020B0304020202020204" pitchFamily="34" charset="-34"/>
              </a:rPr>
              <a:t>ปฎิบั</a:t>
            </a:r>
            <a:r>
              <a:rPr lang="th-TH" sz="3200">
                <a:latin typeface="CordiaUPC" panose="020B0304020202020204" pitchFamily="34" charset="-34"/>
                <a:cs typeface="CordiaUPC" panose="020B0304020202020204" pitchFamily="34" charset="-34"/>
              </a:rPr>
              <a:t>ติโดยมิใช่ข้อบังคับตามกฎหมาย </a:t>
            </a:r>
            <a:endParaRPr lang="en-TH" sz="320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r>
              <a:rPr lang="th-TH" sz="3200">
                <a:latin typeface="CordiaUPC" panose="020B0304020202020204" pitchFamily="34" charset="-34"/>
                <a:cs typeface="CordiaUPC" panose="020B0304020202020204" pitchFamily="34" charset="-34"/>
              </a:rPr>
              <a:t>จริยธรรมในการดำเนินการทางธุรกิจ (</a:t>
            </a:r>
            <a:r>
              <a:rPr lang="en-TH" sz="3200">
                <a:latin typeface="CordiaUPC" panose="020B0304020202020204" pitchFamily="34" charset="-34"/>
                <a:cs typeface="CordiaUPC" panose="020B0304020202020204" pitchFamily="34" charset="-34"/>
              </a:rPr>
              <a:t>Business ethics) </a:t>
            </a:r>
            <a:r>
              <a:rPr lang="th-TH" sz="3200">
                <a:latin typeface="CordiaUPC" panose="020B0304020202020204" pitchFamily="34" charset="-34"/>
                <a:cs typeface="CordiaUPC" panose="020B0304020202020204" pitchFamily="34" charset="-34"/>
              </a:rPr>
              <a:t>เป็นสิ่งที่คนส่วนใหญ่เห็นว่าถูกต้องและควรกระทำในการประกอบธุรกิจ ซึ่งมิใช่กฎเกณฑ์ที่มีการบังคับ เช่น การผลิตสินค้ามีคุณภาพ การเคารพกฎหมาย </a:t>
            </a:r>
            <a:endParaRPr lang="en-TH" sz="320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en-TH" sz="320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51024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C6E10-00BF-9340-A348-DD8FB67A3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b="1" dirty="0">
                <a:latin typeface="CordiaUPC" panose="020B0304020202020204" pitchFamily="34" charset="-34"/>
                <a:cs typeface="CordiaUPC" panose="020B0304020202020204" pitchFamily="34" charset="-34"/>
              </a:rPr>
              <a:t>จริยธรรม</a:t>
            </a:r>
            <a:endParaRPr lang="en-TH" sz="4800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256584EC-9CA6-4C96-E72D-97A0D49B586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5082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FA2E3-D0CA-9845-87A3-893C0F14FB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4800" b="1" dirty="0">
                <a:latin typeface="CordiaUPC" panose="020B0304020202020204" pitchFamily="34" charset="-34"/>
                <a:cs typeface="CordiaUPC" panose="020B0304020202020204" pitchFamily="34" charset="-34"/>
              </a:rPr>
              <a:t>ความยั่งยืนในธุรกิจอสังหาริมทรัพย์และก่อสร้าง</a:t>
            </a:r>
            <a:endParaRPr lang="en-TH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297F5A-39A7-1F4F-9C70-F6BD033A04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022156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78185-BED6-4741-82DE-31D6DC283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95991" cy="1325563"/>
          </a:xfrm>
        </p:spPr>
        <p:txBody>
          <a:bodyPr>
            <a:normAutofit/>
          </a:bodyPr>
          <a:lstStyle/>
          <a:p>
            <a:r>
              <a:rPr lang="th-TH" sz="4000" b="1" dirty="0">
                <a:latin typeface="CordiaUPC" panose="020B0304020202020204" pitchFamily="34" charset="-34"/>
                <a:cs typeface="CordiaUPC" panose="020B0304020202020204" pitchFamily="34" charset="-34"/>
              </a:rPr>
              <a:t>เป้าหมายการพัฒนาที่ยั่งยืน (</a:t>
            </a:r>
            <a:r>
              <a:rPr lang="en-US" sz="4000" b="1" dirty="0">
                <a:latin typeface="CordiaUPC" panose="020B0304020202020204" pitchFamily="34" charset="-34"/>
                <a:cs typeface="CordiaUPC" panose="020B0304020202020204" pitchFamily="34" charset="-34"/>
              </a:rPr>
              <a:t>Sustainable Development Goals: SDGs)</a:t>
            </a:r>
            <a:endParaRPr lang="en-TH" sz="4000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1CA73-7D4D-404C-AE0E-F03345AF9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เป้าหมายการพัฒนาที่ยั่งยืน (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Sustainable Development Goals: SDGs) 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เป็นเป้าหมายที่องค์การสหประชาชาติ (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UN) 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เผยแพร่ให้ประเทศต่าง ๆ ทั่วโลกใช้เป็นกรอบแนวทางในการพัฒนาประเทศของตนเอง 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SDGs 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ประกอบด้วยเป้าหมายสำคัญ ๑๗ เป้าหมาย เป็นเป้าหมายที่จะบรรลุถึง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 2030 </a:t>
            </a:r>
          </a:p>
          <a:p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ภาคการก่อสร้างมีการปล่อยก๊าซเรือนกระจกคิดเป็น 1 ใน 5 ของการปล่อยก๊าซเรือนกระจกทั่วโลก และมีการปล่อยคาร์บอนไดออกไซด์กว่า 37% ในปี 2565	(</a:t>
            </a:r>
            <a:r>
              <a:rPr lang="en-TH" dirty="0">
                <a:latin typeface="CordiaUPC" panose="020B0304020202020204" pitchFamily="34" charset="-34"/>
                <a:cs typeface="CordiaUPC" panose="020B0304020202020204" pitchFamily="34" charset="-34"/>
              </a:rPr>
              <a:t>UNEP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, 2567</a:t>
            </a:r>
            <a:r>
              <a:rPr lang="en-TH" dirty="0">
                <a:latin typeface="CordiaUPC" panose="020B0304020202020204" pitchFamily="34" charset="-34"/>
                <a:cs typeface="CordiaUPC" panose="020B0304020202020204" pitchFamily="34" charset="-34"/>
              </a:rPr>
              <a:t>)</a:t>
            </a:r>
            <a:endParaRPr lang="en-US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r>
              <a:rPr lang="en-TH" dirty="0">
                <a:latin typeface="CordiaUPC" panose="020B0304020202020204" pitchFamily="34" charset="-34"/>
                <a:cs typeface="CordiaUPC" panose="020B0304020202020204" pitchFamily="34" charset="-34"/>
              </a:rPr>
              <a:t>UNEP 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เน้นว่าการลดคาร์บอนเป็นศูนย์ต้องพึ่งภาคการก่อสร้าง (</a:t>
            </a:r>
            <a:r>
              <a:rPr lang="en-US" dirty="0" err="1">
                <a:latin typeface="CordiaUPC" panose="020B0304020202020204" pitchFamily="34" charset="-34"/>
                <a:cs typeface="CordiaUPC" panose="020B0304020202020204" pitchFamily="34" charset="-34"/>
              </a:rPr>
              <a:t>Atirut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 </a:t>
            </a:r>
            <a:r>
              <a:rPr lang="en-US" dirty="0" err="1">
                <a:latin typeface="CordiaUPC" panose="020B0304020202020204" pitchFamily="34" charset="-34"/>
                <a:cs typeface="CordiaUPC" panose="020B0304020202020204" pitchFamily="34" charset="-34"/>
              </a:rPr>
              <a:t>Duereh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 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มีนาคม 15, 2024)</a:t>
            </a:r>
            <a:endParaRPr lang="en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en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74883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4959-AA33-D748-BE85-10D9C2057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ธุรกิจอสังหาริมทรัพย์และก่อสร้าง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0EF37-C789-1940-8365-25C564166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สำหรับธุรกิจอสังหาริมทรัพย์และก่อสร้างเป็นหนึ่งใน </a:t>
            </a:r>
            <a:r>
              <a:rPr lang="en-US" dirty="0">
                <a:latin typeface="CordiaUPC" panose="020B0304020202020204" pitchFamily="34" charset="-34"/>
                <a:cs typeface="CordiaUPC" panose="020B0304020202020204" pitchFamily="34" charset="-34"/>
              </a:rPr>
              <a:t>15 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กลุ่มอุตสาหกรรมที่ขับเคลื่อนเศรษฐกิจของประเทศไทย ในตลาดหลักทรัพย์แห่งประเทศไทย</a:t>
            </a:r>
            <a:endParaRPr lang="en-US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ในกลุ่มธุรกิจอสังหาริมทรัพย์และการก่อสร้าง หรือที่เรียกว่า </a:t>
            </a:r>
            <a:r>
              <a:rPr lang="en-TH" dirty="0">
                <a:latin typeface="CordiaUPC" panose="020B0304020202020204" pitchFamily="34" charset="-34"/>
                <a:cs typeface="CordiaUPC" panose="020B0304020202020204" pitchFamily="34" charset="-34"/>
              </a:rPr>
              <a:t>PROPCON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 แบ่งเป็น 4 กลุ่มย่อย ได้แก่</a:t>
            </a:r>
            <a:endParaRPr lang="en-US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 lvl="1"/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 </a:t>
            </a:r>
            <a:r>
              <a:rPr lang="en-TH" dirty="0">
                <a:latin typeface="CordiaUPC" panose="020B0304020202020204" pitchFamily="34" charset="-34"/>
                <a:cs typeface="CordiaUPC" panose="020B0304020202020204" pitchFamily="34" charset="-34"/>
              </a:rPr>
              <a:t>CONMAT (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วัสดุก่อสร้าง) 	</a:t>
            </a:r>
            <a:endParaRPr lang="en-US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 lvl="1"/>
            <a:r>
              <a:rPr lang="en-TH" dirty="0">
                <a:latin typeface="CordiaUPC" panose="020B0304020202020204" pitchFamily="34" charset="-34"/>
                <a:cs typeface="CordiaUPC" panose="020B0304020202020204" pitchFamily="34" charset="-34"/>
              </a:rPr>
              <a:t>PROP (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พัฒนาอสังหาริมทรัพย์) 	</a:t>
            </a:r>
            <a:endParaRPr lang="en-US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 lvl="1"/>
            <a:r>
              <a:rPr lang="en-TH" dirty="0">
                <a:latin typeface="CordiaUPC" panose="020B0304020202020204" pitchFamily="34" charset="-34"/>
                <a:cs typeface="CordiaUPC" panose="020B0304020202020204" pitchFamily="34" charset="-34"/>
              </a:rPr>
              <a:t>CONS (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บริการรับเหมาก่อสร้าง) </a:t>
            </a:r>
            <a:endParaRPr lang="en-US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 lvl="1"/>
            <a:r>
              <a:rPr lang="en-TH" dirty="0">
                <a:latin typeface="CordiaUPC" panose="020B0304020202020204" pitchFamily="34" charset="-34"/>
                <a:cs typeface="CordiaUPC" panose="020B0304020202020204" pitchFamily="34" charset="-34"/>
              </a:rPr>
              <a:t>PF&amp;REIT (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กองทุนรวมอสังหาริมทรัพย์และกอง</a:t>
            </a:r>
            <a:r>
              <a:rPr lang="th-TH" dirty="0" err="1">
                <a:latin typeface="CordiaUPC" panose="020B0304020202020204" pitchFamily="34" charset="-34"/>
                <a:cs typeface="CordiaUPC" panose="020B0304020202020204" pitchFamily="34" charset="-34"/>
              </a:rPr>
              <a:t>ทรั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สต</a:t>
            </a:r>
            <a:r>
              <a:rPr lang="th-TH" dirty="0" err="1">
                <a:latin typeface="CordiaUPC" panose="020B0304020202020204" pitchFamily="34" charset="-34"/>
                <a:cs typeface="CordiaUPC" panose="020B0304020202020204" pitchFamily="34" charset="-34"/>
              </a:rPr>
              <a:t>์</a:t>
            </a:r>
            <a: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  <a:t>เพื่อการลงทุนในอสังหาริมทรัพย์)</a:t>
            </a:r>
            <a:endParaRPr lang="en-US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91126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FAD22-FF02-1947-965E-C1BE4119E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H"/>
          </a:p>
        </p:txBody>
      </p:sp>
      <p:pic>
        <p:nvPicPr>
          <p:cNvPr id="5" name="Content Placeholder 4" descr="A blue and white page with black text&#10;&#10;Description automatically generated with medium confidence">
            <a:extLst>
              <a:ext uri="{FF2B5EF4-FFF2-40B4-BE49-F238E27FC236}">
                <a16:creationId xmlns:a16="http://schemas.microsoft.com/office/drawing/2014/main" id="{3BB4C5BD-6765-C244-9AC0-9462A5DCE2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315" y="120385"/>
            <a:ext cx="7567873" cy="6617230"/>
          </a:xfrm>
        </p:spPr>
      </p:pic>
      <p:pic>
        <p:nvPicPr>
          <p:cNvPr id="4" name="Content Placeholder 4" descr="A close up of a text&#10;&#10;Description automatically generated">
            <a:extLst>
              <a:ext uri="{FF2B5EF4-FFF2-40B4-BE49-F238E27FC236}">
                <a16:creationId xmlns:a16="http://schemas.microsoft.com/office/drawing/2014/main" id="{A1C3D04A-FCD3-0E48-B481-826A2C5B4E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3900" y="4371975"/>
            <a:ext cx="7658100" cy="212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854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F92F9-5199-9F48-BF9F-8ED99B7E6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  <a:latin typeface="CordiaUPC" panose="020B0304020202020204" pitchFamily="34" charset="-34"/>
                <a:cs typeface="CordiaUPC" panose="020B0304020202020204" pitchFamily="34" charset="-34"/>
              </a:rPr>
              <a:t>ESG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26954-B025-7543-8F36-3D7BFC36A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en-US" dirty="0">
                <a:effectLst/>
                <a:latin typeface="CordiaUPC" panose="020B0304020202020204" pitchFamily="34" charset="-34"/>
                <a:cs typeface="CordiaUPC" panose="020B0304020202020204" pitchFamily="34" charset="-34"/>
              </a:rPr>
              <a:t>ESG </a:t>
            </a:r>
            <a:r>
              <a:rPr lang="th-TH" dirty="0">
                <a:effectLst/>
                <a:latin typeface="CordiaUPC" panose="020B0304020202020204" pitchFamily="34" charset="-34"/>
                <a:cs typeface="CordiaUPC" panose="020B0304020202020204" pitchFamily="34" charset="-34"/>
              </a:rPr>
              <a:t>เป็นแนวคิดสำคัญในการลงทุนเพื่อสร้างผลตอบแทนควบคู่ไปกับการสร้างผลกระทบเชิงบวกต่อสังคมและสิ่งแวดล้อมในระยะยาว</a:t>
            </a:r>
          </a:p>
          <a:p>
            <a:r>
              <a:rPr lang="en-US" dirty="0">
                <a:effectLst/>
                <a:latin typeface="CordiaUPC" panose="020B0304020202020204" pitchFamily="34" charset="-34"/>
                <a:cs typeface="CordiaUPC" panose="020B0304020202020204" pitchFamily="34" charset="-34"/>
              </a:rPr>
              <a:t>ESG </a:t>
            </a:r>
            <a:r>
              <a:rPr lang="th-TH" dirty="0">
                <a:effectLst/>
                <a:latin typeface="CordiaUPC" panose="020B0304020202020204" pitchFamily="34" charset="-34"/>
                <a:cs typeface="CordiaUPC" panose="020B0304020202020204" pitchFamily="34" charset="-34"/>
              </a:rPr>
              <a:t>ประกอบด้วย เกณฑ์ 3 ด้าน (สิ่งแวดล้อม สังคม และธรรมา</a:t>
            </a:r>
            <a:r>
              <a:rPr lang="th-TH" dirty="0" err="1">
                <a:effectLst/>
                <a:latin typeface="CordiaUPC" panose="020B0304020202020204" pitchFamily="34" charset="-34"/>
                <a:cs typeface="CordiaUPC" panose="020B0304020202020204" pitchFamily="34" charset="-34"/>
              </a:rPr>
              <a:t>ภิ</a:t>
            </a:r>
            <a:r>
              <a:rPr lang="th-TH" dirty="0">
                <a:effectLst/>
                <a:latin typeface="CordiaUPC" panose="020B0304020202020204" pitchFamily="34" charset="-34"/>
                <a:cs typeface="CordiaUPC" panose="020B0304020202020204" pitchFamily="34" charset="-34"/>
              </a:rPr>
              <a:t>บาล) ที่ใช้ประเมินความยั่งยืนขององค์กร และ</a:t>
            </a:r>
            <a:br>
              <a:rPr lang="th-TH" dirty="0">
                <a:latin typeface="CordiaUPC" panose="020B0304020202020204" pitchFamily="34" charset="-34"/>
                <a:cs typeface="CordiaUPC" panose="020B0304020202020204" pitchFamily="34" charset="-34"/>
              </a:rPr>
            </a:br>
            <a:endParaRPr lang="en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04667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536</Words>
  <Application>Microsoft Macintosh PowerPoint</Application>
  <PresentationFormat>Widescreen</PresentationFormat>
  <Paragraphs>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CordiaUPC</vt:lpstr>
      <vt:lpstr>Office Theme</vt:lpstr>
      <vt:lpstr> จรรยาบรรณและกฎหมายสำหรับการตลาด</vt:lpstr>
      <vt:lpstr>จริยธรรมในการดำเนินการทางธุรกิจ</vt:lpstr>
      <vt:lpstr>ความหมาย</vt:lpstr>
      <vt:lpstr>จริยธรรม</vt:lpstr>
      <vt:lpstr>ความยั่งยืนในธุรกิจอสังหาริมทรัพย์และก่อสร้าง</vt:lpstr>
      <vt:lpstr>เป้าหมายการพัฒนาที่ยั่งยืน (Sustainable Development Goals: SDGs)</vt:lpstr>
      <vt:lpstr>ธุรกิจอสังหาริมทรัพย์และก่อสร้าง</vt:lpstr>
      <vt:lpstr>PowerPoint Presentation</vt:lpstr>
      <vt:lpstr>ESG</vt:lpstr>
      <vt:lpstr>PowerPoint Presentation</vt:lpstr>
      <vt:lpstr>SET ESG Ratings (ดัชนี SETESG)</vt:lpstr>
      <vt:lpstr>จบการนำเสนอ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RFM 2522  จรรยาบรรณและกฎหมายสำหรับวิชาชีพการจัดการ</dc:title>
  <dc:creator>Piamchan Doungmanee</dc:creator>
  <cp:lastModifiedBy>Piamchan Doungmanee</cp:lastModifiedBy>
  <cp:revision>7</cp:revision>
  <dcterms:created xsi:type="dcterms:W3CDTF">2025-08-20T06:26:57Z</dcterms:created>
  <dcterms:modified xsi:type="dcterms:W3CDTF">2026-03-10T08:38:10Z</dcterms:modified>
</cp:coreProperties>
</file>