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96" r:id="rId15"/>
    <p:sldId id="270" r:id="rId16"/>
    <p:sldId id="273" r:id="rId17"/>
    <p:sldId id="274" r:id="rId18"/>
    <p:sldId id="275" r:id="rId19"/>
    <p:sldId id="276" r:id="rId20"/>
    <p:sldId id="271" r:id="rId21"/>
    <p:sldId id="277" r:id="rId22"/>
    <p:sldId id="278" r:id="rId23"/>
    <p:sldId id="272" r:id="rId24"/>
    <p:sldId id="295" r:id="rId25"/>
    <p:sldId id="279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2" r:id="rId35"/>
    <p:sldId id="293" r:id="rId36"/>
    <p:sldId id="294" r:id="rId37"/>
    <p:sldId id="291" r:id="rId38"/>
    <p:sldId id="282" r:id="rId39"/>
    <p:sldId id="298" r:id="rId40"/>
    <p:sldId id="299" r:id="rId41"/>
    <p:sldId id="301" r:id="rId42"/>
    <p:sldId id="303" r:id="rId43"/>
    <p:sldId id="305" r:id="rId44"/>
    <p:sldId id="300" r:id="rId45"/>
    <p:sldId id="304" r:id="rId46"/>
    <p:sldId id="306" r:id="rId47"/>
    <p:sldId id="308" r:id="rId48"/>
    <p:sldId id="313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id.rmuti.ac.th/cdt/career/9-art-director" TargetMode="External"/><Relationship Id="rId2" Type="http://schemas.openxmlformats.org/officeDocument/2006/relationships/hyperlink" Target="https://www.youtube.com/watch?v=63nKNUvcZi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ByzHoiYFX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0197B-2303-47A0-95EC-9D60F60BF8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W" dirty="0"/>
              <a:t>Art Direction</a:t>
            </a:r>
            <a:br>
              <a:rPr lang="en-US" dirty="0"/>
            </a:br>
            <a:endParaRPr lang="th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7D861-8CAB-4416-8A9B-92AE9EFDEF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/>
              <a:t>การกำกับศิลป์ครั้งที่</a:t>
            </a:r>
            <a:r>
              <a:rPr lang="en-US" dirty="0"/>
              <a:t>1-17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875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5855-E3E2-4F73-BDAF-F708384F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EX-1</a:t>
            </a:r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E3BB3-9164-4E89-84FE-C64D8F4FF51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9" t="26945" r="40970" b="15619"/>
          <a:stretch/>
        </p:blipFill>
        <p:spPr bwMode="auto">
          <a:xfrm>
            <a:off x="2816737" y="1261782"/>
            <a:ext cx="4907280" cy="3948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639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D486-7973-4408-83FF-5ADEB01E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EX2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2E5DE-D65A-4807-B967-27753DF23A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b="1" dirty="0"/>
              <a:t>ผู้กำกับศิลป์งานภาพยนตร์</a:t>
            </a:r>
            <a:endParaRPr lang="en-US" dirty="0"/>
          </a:p>
          <a:p>
            <a:r>
              <a:rPr lang="en-US" b="1" u="sng" dirty="0">
                <a:hlinkClick r:id="rId2"/>
              </a:rPr>
              <a:t>https://www.youtube.com/watch?v=</a:t>
            </a:r>
            <a:r>
              <a:rPr lang="th-TH" b="1" u="sng" dirty="0">
                <a:hlinkClick r:id="rId2"/>
              </a:rPr>
              <a:t>63</a:t>
            </a:r>
            <a:r>
              <a:rPr lang="en-US" b="1" u="sng" dirty="0" err="1">
                <a:hlinkClick r:id="rId2"/>
              </a:rPr>
              <a:t>nKNUvcZiw</a:t>
            </a:r>
            <a:endParaRPr lang="en-US" dirty="0"/>
          </a:p>
          <a:p>
            <a:endParaRPr lang="en-US" dirty="0"/>
          </a:p>
          <a:p>
            <a:r>
              <a:rPr lang="th-TH" b="1" dirty="0"/>
              <a:t>งานผู้กำกับศิลป์งานโฆษณา  </a:t>
            </a:r>
            <a:endParaRPr lang="en-US" dirty="0"/>
          </a:p>
          <a:p>
            <a:r>
              <a:rPr lang="en-US" b="1" u="sng" dirty="0">
                <a:hlinkClick r:id="rId3"/>
              </a:rPr>
              <a:t>http://aid.rmuti.ac.th/cdt/career/</a:t>
            </a:r>
            <a:r>
              <a:rPr lang="th-TH" b="1" u="sng" dirty="0">
                <a:hlinkClick r:id="rId3"/>
              </a:rPr>
              <a:t>9-</a:t>
            </a:r>
            <a:r>
              <a:rPr lang="en-US" b="1" u="sng" dirty="0">
                <a:hlinkClick r:id="rId3"/>
              </a:rPr>
              <a:t>art-director</a:t>
            </a:r>
            <a:endParaRPr lang="en-US" dirty="0"/>
          </a:p>
          <a:p>
            <a:endParaRPr lang="en-US" dirty="0"/>
          </a:p>
          <a:p>
            <a:r>
              <a:rPr lang="th-TH" b="1" dirty="0"/>
              <a:t>ผู้กำกับภาพยนตร์โฆษณา</a:t>
            </a:r>
            <a:endParaRPr lang="en-US" dirty="0"/>
          </a:p>
          <a:p>
            <a:r>
              <a:rPr lang="en-US" b="1" dirty="0"/>
              <a:t>http://www.trueplookpanya.com/new/tv_program_detail/</a:t>
            </a:r>
            <a:r>
              <a:rPr lang="th-TH" b="1" dirty="0"/>
              <a:t>66/824/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05998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5711-D038-4EE7-9B99-265424D8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62" y="136947"/>
            <a:ext cx="10396882" cy="1151965"/>
          </a:xfrm>
        </p:spPr>
        <p:txBody>
          <a:bodyPr/>
          <a:lstStyle/>
          <a:p>
            <a:r>
              <a:rPr lang="en-US" dirty="0"/>
              <a:t>Activities</a:t>
            </a:r>
            <a:endParaRPr lang="th-TH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3EC4B97-7903-46DD-9EE3-9706F9A46111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4243525" y="137579"/>
            <a:ext cx="4067429" cy="7976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kumimoji="0" lang="th-TH" altLang="th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วิเคราะห์องค์ประกอบในงานสร้างสรรค์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2800" cap="none" dirty="0">
                <a:latin typeface="Arial" panose="020B0604020202020204" pitchFamily="34" charset="0"/>
              </a:rPr>
              <a:t>ว่าต้องมีสิ่งใดบ้าง</a:t>
            </a: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Picture 3" descr="Image result for Pinterest ad">
            <a:extLst>
              <a:ext uri="{FF2B5EF4-FFF2-40B4-BE49-F238E27FC236}">
                <a16:creationId xmlns:a16="http://schemas.microsoft.com/office/drawing/2014/main" id="{8C925A37-6CA2-4E7E-B9B6-E2A67F12B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64" y="1111359"/>
            <a:ext cx="3268540" cy="436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Related image">
            <a:extLst>
              <a:ext uri="{FF2B5EF4-FFF2-40B4-BE49-F238E27FC236}">
                <a16:creationId xmlns:a16="http://schemas.microsoft.com/office/drawing/2014/main" id="{F2573F61-DA98-451C-B809-5FA849BE5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256" y="304037"/>
            <a:ext cx="2533141" cy="531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Related image">
            <a:extLst>
              <a:ext uri="{FF2B5EF4-FFF2-40B4-BE49-F238E27FC236}">
                <a16:creationId xmlns:a16="http://schemas.microsoft.com/office/drawing/2014/main" id="{48CF998F-5C83-4FC1-95F7-DA94262C5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525" y="1111359"/>
            <a:ext cx="4053874" cy="444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677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649C7-4F98-41BA-92F7-4A378B6A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F48AF-3687-442E-A343-40B9AFB729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h-TH" dirty="0"/>
              <a:t>งานสร้างสรรค์จำนวน</a:t>
            </a:r>
            <a:r>
              <a:rPr lang="en-US" dirty="0"/>
              <a:t>1</a:t>
            </a:r>
            <a:r>
              <a:rPr lang="th-TH" dirty="0"/>
              <a:t>ชิ้น</a:t>
            </a:r>
          </a:p>
          <a:p>
            <a:r>
              <a:rPr lang="th-TH" dirty="0"/>
              <a:t>    โจทย์ </a:t>
            </a:r>
            <a:r>
              <a:rPr lang="en-US" dirty="0"/>
              <a:t>Krispy Kreme </a:t>
            </a:r>
            <a:r>
              <a:rPr lang="th-TH" dirty="0"/>
              <a:t> มีความประสงค์อยากได้งาน โฆษณาใน วันแห่งความรัก</a:t>
            </a:r>
          </a:p>
          <a:p>
            <a:pPr marL="0" indent="0">
              <a:buNone/>
            </a:pPr>
            <a:r>
              <a:rPr lang="th-TH" dirty="0"/>
              <a:t>  ในหัวข้อ </a:t>
            </a:r>
            <a:r>
              <a:rPr lang="en-US" dirty="0"/>
              <a:t>lovely</a:t>
            </a:r>
            <a:r>
              <a:rPr lang="th-TH" dirty="0"/>
              <a:t> </a:t>
            </a:r>
            <a:r>
              <a:rPr lang="en-US" dirty="0"/>
              <a:t> Krispy Day 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th-TH" dirty="0"/>
              <a:t>วัตถุประสงค์ คือต้องการภาพที่ที่ส่งผลต่อการรับรู้ และทำให้เกิดการจดจำ กับ</a:t>
            </a:r>
            <a:r>
              <a:rPr lang="en-US" dirty="0"/>
              <a:t> Krispy Kreme</a:t>
            </a:r>
            <a:r>
              <a:rPr lang="th-TH" dirty="0"/>
              <a:t> ในเทศการณ์ </a:t>
            </a:r>
            <a:r>
              <a:rPr lang="th-TH" altLang="th-TH" cap="none" dirty="0" err="1">
                <a:solidFill>
                  <a:srgbClr val="212121"/>
                </a:solidFill>
                <a:latin typeface="inherit"/>
              </a:rPr>
              <a:t>Valentines</a:t>
            </a:r>
            <a:r>
              <a:rPr lang="th-TH" altLang="th-TH" cap="none" dirty="0">
                <a:solidFill>
                  <a:srgbClr val="212121"/>
                </a:solidFill>
                <a:latin typeface="inherit"/>
              </a:rPr>
              <a:t> </a:t>
            </a:r>
            <a:r>
              <a:rPr lang="th-TH" altLang="th-TH" cap="none" dirty="0" err="1">
                <a:solidFill>
                  <a:srgbClr val="212121"/>
                </a:solidFill>
                <a:latin typeface="inherit"/>
              </a:rPr>
              <a:t>Day</a:t>
            </a:r>
            <a:r>
              <a:rPr lang="th-TH" altLang="th-TH" sz="700" cap="none" dirty="0"/>
              <a:t> </a:t>
            </a:r>
            <a:r>
              <a:rPr lang="th-TH" dirty="0"/>
              <a:t>   </a:t>
            </a:r>
          </a:p>
          <a:p>
            <a:pPr marL="0" indent="0">
              <a:buNone/>
            </a:pPr>
            <a:r>
              <a:rPr lang="th-TH" dirty="0"/>
              <a:t>        </a:t>
            </a:r>
            <a:r>
              <a:rPr lang="th-TH" dirty="0" err="1"/>
              <a:t>ดัว</a:t>
            </a:r>
            <a:r>
              <a:rPr lang="th-TH" dirty="0"/>
              <a:t>นั้นผู้ออกแบบต้องกำหนดแนวคิด  การออกแบบ  การใช้ภาพ เพื่อนำเสนอ บริษัทต่อไป</a:t>
            </a:r>
          </a:p>
          <a:p>
            <a:r>
              <a:rPr lang="th-TH" dirty="0"/>
              <a:t>    ให้กับไปสร้างสรรค์งานออกแบบสื่อปริ</a:t>
            </a:r>
            <a:r>
              <a:rPr lang="th-TH" dirty="0" err="1"/>
              <a:t>้น</a:t>
            </a:r>
            <a:r>
              <a:rPr lang="en-US" dirty="0"/>
              <a:t>ad</a:t>
            </a:r>
            <a:endParaRPr lang="th-TH" dirty="0"/>
          </a:p>
          <a:p>
            <a:r>
              <a:rPr lang="th-TH" dirty="0"/>
              <a:t>     ประเภท </a:t>
            </a:r>
            <a:r>
              <a:rPr lang="th-TH" altLang="th-TH" cap="none" dirty="0" err="1">
                <a:solidFill>
                  <a:srgbClr val="212121"/>
                </a:solidFill>
                <a:latin typeface="inherit"/>
              </a:rPr>
              <a:t>Poster</a:t>
            </a:r>
            <a:r>
              <a:rPr lang="th-TH" altLang="th-TH" cap="none" dirty="0">
                <a:solidFill>
                  <a:srgbClr val="212121"/>
                </a:solidFill>
                <a:latin typeface="inherit"/>
              </a:rPr>
              <a:t> จำนวน</a:t>
            </a:r>
            <a:r>
              <a:rPr lang="en-US" altLang="th-TH" cap="none" dirty="0">
                <a:solidFill>
                  <a:srgbClr val="212121"/>
                </a:solidFill>
                <a:latin typeface="inherit"/>
              </a:rPr>
              <a:t>1</a:t>
            </a:r>
            <a:r>
              <a:rPr lang="th-TH" altLang="th-TH" cap="none" dirty="0">
                <a:solidFill>
                  <a:srgbClr val="212121"/>
                </a:solidFill>
                <a:latin typeface="inherit"/>
              </a:rPr>
              <a:t>แผ่น</a:t>
            </a:r>
          </a:p>
          <a:p>
            <a:r>
              <a:rPr lang="th-TH" altLang="th-TH" cap="none" dirty="0">
                <a:solidFill>
                  <a:srgbClr val="212121"/>
                </a:solidFill>
                <a:latin typeface="inherit"/>
              </a:rPr>
              <a:t>    แนวตั้งแนวนอนก็ได้</a:t>
            </a:r>
          </a:p>
          <a:p>
            <a:r>
              <a:rPr lang="th-TH" dirty="0"/>
              <a:t>    สินค้า โดนัด</a:t>
            </a:r>
          </a:p>
          <a:p>
            <a:r>
              <a:rPr lang="th-TH" dirty="0"/>
              <a:t>    กลุ่มเป้าหมาย  วัยรุ่น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3CEEA80-0CD4-43F2-BEC8-BCCFBD03B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56"/>
            <a:ext cx="65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16C7B1A-4316-4D5D-A4FC-3B72DB8BF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9094"/>
            <a:ext cx="19236" cy="590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89" name="Rectangle 49">
            <a:extLst>
              <a:ext uri="{FF2B5EF4-FFF2-40B4-BE49-F238E27FC236}">
                <a16:creationId xmlns:a16="http://schemas.microsoft.com/office/drawing/2014/main" id="{026379B5-2854-4C9E-8535-8237131BA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56"/>
            <a:ext cx="65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582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DD83-ABFA-486A-B2FD-E3B57C6E8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4DD59-8756-4258-8390-740F37507E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8950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681E3-DC4E-41C8-8C10-321E205A9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1200705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Week2-3</a:t>
            </a:r>
            <a:br>
              <a:rPr lang="en-US" dirty="0"/>
            </a:br>
            <a:r>
              <a:rPr lang="en-US" dirty="0"/>
              <a:t>Creative  </a:t>
            </a:r>
            <a:br>
              <a:rPr lang="en-US" dirty="0"/>
            </a:br>
            <a:br>
              <a:rPr lang="en-US" dirty="0"/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E9409-20C3-41ED-A1B7-ECC040C20E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56658" y="2656957"/>
            <a:ext cx="10394707" cy="3311189"/>
          </a:xfrm>
        </p:spPr>
        <p:txBody>
          <a:bodyPr/>
          <a:lstStyle/>
          <a:p>
            <a:r>
              <a:rPr lang="en-US" dirty="0"/>
              <a:t>Creative </a:t>
            </a:r>
            <a:r>
              <a:rPr lang="th-TH" dirty="0"/>
              <a:t>คืออะไร</a:t>
            </a:r>
          </a:p>
          <a:p>
            <a:r>
              <a:rPr lang="en-US" dirty="0"/>
              <a:t>Creative </a:t>
            </a:r>
            <a:endParaRPr lang="th-TH" dirty="0"/>
          </a:p>
          <a:p>
            <a:r>
              <a:rPr lang="en-US" dirty="0"/>
              <a:t>Activities</a:t>
            </a:r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22652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CEAB-BF1C-4ACA-A399-B8789B8A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Creative ?</a:t>
            </a:r>
            <a:br>
              <a:rPr lang="th-TH" dirty="0"/>
            </a:br>
            <a:endParaRPr lang="th-TH" dirty="0"/>
          </a:p>
        </p:txBody>
      </p:sp>
      <p:pic>
        <p:nvPicPr>
          <p:cNvPr id="8194" name="Picture 2" descr="Image result for Creative ad">
            <a:extLst>
              <a:ext uri="{FF2B5EF4-FFF2-40B4-BE49-F238E27FC236}">
                <a16:creationId xmlns:a16="http://schemas.microsoft.com/office/drawing/2014/main" id="{2D4597FB-AC83-437B-9868-B6622DBBD323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08711"/>
            <a:ext cx="4633230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lated image">
            <a:extLst>
              <a:ext uri="{FF2B5EF4-FFF2-40B4-BE49-F238E27FC236}">
                <a16:creationId xmlns:a16="http://schemas.microsoft.com/office/drawing/2014/main" id="{8DA34FC6-B782-47F8-BB08-6AC108F56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97619"/>
            <a:ext cx="476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C2C665-A976-4869-86F9-BD1A5AE3C3E7}"/>
              </a:ext>
            </a:extLst>
          </p:cNvPr>
          <p:cNvSpPr/>
          <p:nvPr/>
        </p:nvSpPr>
        <p:spPr>
          <a:xfrm>
            <a:off x="5448301" y="12469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>
                <a:solidFill>
                  <a:srgbClr val="00008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ความคิดสร้างสรรค์ คือ กระบวนการคิดของสมองซึ่งมีความสามารถในการคิดได้หลากหลายและแปลกใหม่จากเดิม โดยสามารถนำไปประยุกต์ทฤษฎี หรือหลักการได้อย่างรอบคอบและมีความถูกต้อง จนนำไปสู่การคิดค้นและสร้างสิ่งประดิษฐ์ที่แปลกใหม่หรือรูปแบบความคิดใหม่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2322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19614-803A-4BC3-9922-178D0F33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Creative </a:t>
            </a:r>
            <a:br>
              <a:rPr lang="th-TH" dirty="0"/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E89A0-22F7-4711-A0BD-84EA40E869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468592"/>
            <a:ext cx="10394707" cy="3311189"/>
          </a:xfrm>
        </p:spPr>
        <p:txBody>
          <a:bodyPr/>
          <a:lstStyle/>
          <a:p>
            <a:r>
              <a:rPr lang="th-TH" dirty="0"/>
              <a:t>ซึ่งความคิดสร้างสรรค์ ควรจะประกอบไปด้วย</a:t>
            </a:r>
            <a:r>
              <a:rPr lang="en-US" dirty="0"/>
              <a:t> 3  </a:t>
            </a:r>
            <a:r>
              <a:rPr lang="th-TH" dirty="0"/>
              <a:t>ประการ คือ</a:t>
            </a:r>
            <a:endParaRPr lang="en-US" dirty="0"/>
          </a:p>
          <a:p>
            <a:r>
              <a:rPr lang="en-US" dirty="0"/>
              <a:t>        1. </a:t>
            </a:r>
            <a:r>
              <a:rPr lang="th-TH" dirty="0"/>
              <a:t>สิ่งใหม่ (</a:t>
            </a:r>
            <a:r>
              <a:rPr lang="en-US" dirty="0"/>
              <a:t>new, original) </a:t>
            </a:r>
            <a:r>
              <a:rPr lang="th-TH" dirty="0"/>
              <a:t>เป็นการคิดที่แหวกวงล้อมความคิดที่มีอยู่เดิม ที่ไม่เคยมีใครคิดได้มาก่อน ไม่ได้ลอกเลียนแบบใคร แม้กระทั่งความคิด</a:t>
            </a:r>
            <a:r>
              <a:rPr lang="th-TH" dirty="0" err="1"/>
              <a:t>เดิมๆ</a:t>
            </a:r>
            <a:r>
              <a:rPr lang="th-TH" dirty="0"/>
              <a:t> ของตนเอง</a:t>
            </a:r>
            <a:endParaRPr lang="en-US" dirty="0"/>
          </a:p>
          <a:p>
            <a:r>
              <a:rPr lang="en-US" dirty="0"/>
              <a:t>        2.</a:t>
            </a:r>
            <a:r>
              <a:rPr lang="th-TH" dirty="0"/>
              <a:t>ใช้การได้ (</a:t>
            </a:r>
            <a:r>
              <a:rPr lang="en-US" dirty="0"/>
              <a:t>workable) </a:t>
            </a:r>
            <a:r>
              <a:rPr lang="th-TH" dirty="0"/>
              <a:t>เป็นความคิดที่เกิดจากการสร้างสรรค์ที่ลึกซึ้ง และสูงเกินกว่าการใช้เพียง</a:t>
            </a:r>
            <a:r>
              <a:rPr lang="en-US" dirty="0"/>
              <a:t> "</a:t>
            </a:r>
            <a:r>
              <a:rPr lang="th-TH" dirty="0"/>
              <a:t>จินตนาการเพ้อฝัน" คือ สามารถนำมาพัฒนาให้เป็นจริง และใช้ประโยชน์ได้อย่างเหมาะสม และสามารถตอบสนองวัตถุประสงค์ ของการคิดได้เป็นอย่างดี</a:t>
            </a:r>
            <a:br>
              <a:rPr lang="th-TH" dirty="0"/>
            </a:br>
            <a:r>
              <a:rPr lang="en-US" dirty="0"/>
              <a:t>        3. </a:t>
            </a:r>
            <a:r>
              <a:rPr lang="th-TH" dirty="0"/>
              <a:t>มีความเหมาะสม เป็นความคิดที่สะท้อนความมีเหตุมีผล ที่เหมาะสม และมีคุณค่า ภายใต้มาตรฐานที่ยอมรับกันโดยทั่วไป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68115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83557-7630-401B-996D-932DF97ED5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1613" y="1220017"/>
            <a:ext cx="10394707" cy="3311189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th-TH" dirty="0"/>
              <a:t>งานโฆษณาเป็นงานที่ต้องใช้ความคิดสร้างสรรค์ (</a:t>
            </a:r>
            <a:r>
              <a:rPr lang="en-US" dirty="0"/>
              <a:t>Creativity) </a:t>
            </a:r>
            <a:r>
              <a:rPr lang="th-TH" dirty="0"/>
              <a:t>การสร้างสรรค์งานโฆษณาที่ดี ควรกำหนดวัตถุประสงค์ในการโฆษณาและการส่งเสริมการตลาดโดยใช้หลัก </a:t>
            </a:r>
            <a:r>
              <a:rPr lang="en-US" dirty="0"/>
              <a:t>AIDA MODEL </a:t>
            </a:r>
            <a:r>
              <a:rPr lang="th-TH" dirty="0"/>
              <a:t>ซึ่งทำให้เกิดผล </a:t>
            </a:r>
            <a:r>
              <a:rPr lang="en-US" dirty="0"/>
              <a:t>4 </a:t>
            </a:r>
            <a:r>
              <a:rPr lang="th-TH" dirty="0"/>
              <a:t>ประการ ดังนี้</a:t>
            </a:r>
            <a:endParaRPr lang="en-US" b="1" dirty="0"/>
          </a:p>
          <a:p>
            <a:pPr lvl="0" fontAlgn="base"/>
            <a:r>
              <a:rPr lang="th-TH" b="1" u="sng" dirty="0"/>
              <a:t>การดึงให้เกิดความตั้งใจ</a:t>
            </a:r>
            <a:br>
              <a:rPr lang="en-US" dirty="0"/>
            </a:br>
            <a:r>
              <a:rPr lang="th-TH" dirty="0"/>
              <a:t>การโฆษณาที่ดีต้องสามารถดึงดูดความสนใจ (</a:t>
            </a:r>
            <a:r>
              <a:rPr lang="en-US" dirty="0"/>
              <a:t>Attention) </a:t>
            </a:r>
            <a:r>
              <a:rPr lang="th-TH" dirty="0"/>
              <a:t>ได้เช่น การใช้เสียงเพลงการใช้นักแสดงที่มีชื่อเสียง</a:t>
            </a:r>
            <a:endParaRPr lang="en-US" dirty="0"/>
          </a:p>
          <a:p>
            <a:pPr lvl="0" fontAlgn="base"/>
            <a:r>
              <a:rPr lang="th-TH" b="1" u="sng" dirty="0" err="1"/>
              <a:t>การทำ</a:t>
            </a:r>
            <a:r>
              <a:rPr lang="th-TH" b="1" u="sng" dirty="0"/>
              <a:t>ให้เกิดความสนใจติดตาม</a:t>
            </a:r>
            <a:br>
              <a:rPr lang="en-US" dirty="0"/>
            </a:br>
            <a:r>
              <a:rPr lang="th-TH" dirty="0"/>
              <a:t>การโฆษณาต้องเน้นให้ผู้บริโภคเห็นถึงผลประโยชน์ที่จะได้รับจากสินค้าหรือบริการเพื่อทำให้เกิดความสนใจติดตาม (</a:t>
            </a:r>
            <a:r>
              <a:rPr lang="en-US" dirty="0"/>
              <a:t>Interest)</a:t>
            </a:r>
          </a:p>
          <a:p>
            <a:pPr lvl="0" fontAlgn="base"/>
            <a:r>
              <a:rPr lang="th-TH" b="1" u="sng" dirty="0"/>
              <a:t>การกระตุ้นให้เกิดความต้องการ</a:t>
            </a:r>
            <a:br>
              <a:rPr lang="en-US" dirty="0"/>
            </a:br>
            <a:r>
              <a:rPr lang="th-TH" dirty="0"/>
              <a:t>การเสนอจุดขายที่ชัดเจน แสดงให้เห็นความแตกต่างของการมีสินค้ากับการไม่มีสินค้าหรือความแตกต่างจาก สินค้าประเภทเดียวกัน ทำให้ผู้บริโภคเกิดความต้องการ (</a:t>
            </a:r>
            <a:r>
              <a:rPr lang="en-US" dirty="0"/>
              <a:t>Desire) </a:t>
            </a:r>
            <a:r>
              <a:rPr lang="th-TH" dirty="0"/>
              <a:t>ในสินค้าหรือบริการนั้น</a:t>
            </a:r>
          </a:p>
          <a:p>
            <a:pPr lvl="0" fontAlgn="base"/>
            <a:r>
              <a:rPr lang="th-TH" b="1" u="sng" dirty="0"/>
              <a:t>การกระตุ้นให้เกิดการซื้อ</a:t>
            </a:r>
            <a:r>
              <a:rPr lang="th-TH" dirty="0"/>
              <a:t> การโฆษณาต้องเชิญชวนให้ผู้บริโภคกลุ่มเป้าหมายเกิดพฤติกรรมการตอบ สนอง(</a:t>
            </a:r>
            <a:r>
              <a:rPr lang="en-US" dirty="0"/>
              <a:t>Action) </a:t>
            </a:r>
            <a:r>
              <a:rPr lang="th-TH" dirty="0"/>
              <a:t>โดยการซื้อสินค้าหรือใช้บริการ</a:t>
            </a:r>
            <a:r>
              <a:rPr lang="en-US" dirty="0"/>
              <a:t> 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8870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3D8C2-CECE-4738-9A09-95FEACF8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80" y="99874"/>
            <a:ext cx="10396882" cy="1151965"/>
          </a:xfrm>
        </p:spPr>
        <p:txBody>
          <a:bodyPr/>
          <a:lstStyle/>
          <a:p>
            <a:r>
              <a:rPr lang="en-US" dirty="0"/>
              <a:t>AIDA MODEL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4A1AF-8A88-484F-9CDF-01C0E65398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159" y="1083075"/>
            <a:ext cx="10485703" cy="5095783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4.1 </a:t>
            </a:r>
            <a:r>
              <a:rPr lang="th-TH" dirty="0"/>
              <a:t>สร้างความไว้วางใจ การโฆษณาต้องให้ข้อเท็จจริง</a:t>
            </a:r>
            <a:endParaRPr lang="en-US" dirty="0"/>
          </a:p>
          <a:p>
            <a:pPr fontAlgn="base"/>
            <a:r>
              <a:rPr lang="en-US" dirty="0"/>
              <a:t>4.2 </a:t>
            </a:r>
            <a:r>
              <a:rPr lang="th-TH" dirty="0"/>
              <a:t>มีแบบฉบับของตนเองที่แตกต่าง การโฆษณาต้องมีแบบฉบับของตนเองที่ไม่ซ้ำแบบใคร</a:t>
            </a:r>
            <a:r>
              <a:rPr lang="en-US" dirty="0"/>
              <a:t> </a:t>
            </a:r>
          </a:p>
          <a:p>
            <a:pPr fontAlgn="base"/>
            <a:r>
              <a:rPr lang="en-US" dirty="0"/>
              <a:t>4.3 </a:t>
            </a:r>
            <a:r>
              <a:rPr lang="th-TH" dirty="0"/>
              <a:t>จุดขายที่ชัดเจนเพียงจุดเดียว การโฆษณาต้องสร้างจุดขายที่จูงใจและชัดเจนเพียงจุดเดียว เพื่อทำให้ผู้บริโภคสามารถจดจำได้</a:t>
            </a:r>
            <a:endParaRPr lang="en-US" dirty="0"/>
          </a:p>
          <a:p>
            <a:pPr fontAlgn="base"/>
            <a:r>
              <a:rPr lang="en-US" dirty="0"/>
              <a:t>4.4 </a:t>
            </a:r>
            <a:r>
              <a:rPr lang="th-TH" dirty="0"/>
              <a:t>โฆษณาต้องน่าเชื่อถือ โฆษณานอกจากจะไม่เกินจริงแล้วยังต้องมีเหตุผลสนับสนุนจุดขายของโฆษณานั้นด้วย</a:t>
            </a:r>
            <a:endParaRPr lang="en-US" dirty="0"/>
          </a:p>
          <a:p>
            <a:pPr fontAlgn="base"/>
            <a:r>
              <a:rPr lang="en-US" dirty="0"/>
              <a:t>4.5 </a:t>
            </a:r>
            <a:r>
              <a:rPr lang="th-TH" dirty="0"/>
              <a:t>โฆษณาต้องเข้าถึงความคิดและอารมณ์ การโฆษณาที่เน้นเหตุผลเพียงอย่างเดียว ไม่มีเรื่องของอารมณ์มาเกี่ยวข้องเลย อาจไม่ได้รับความสนใจหรือสร้างความต้องการได้ ส่วนโฆษณาที่ใช้อารมณ์เพียงอย่างเดียว ไม่มีเหตุผลมาจูงใจ ก็อาจไม่ได้ผลเช่นกัน</a:t>
            </a:r>
            <a:endParaRPr lang="en-US" dirty="0"/>
          </a:p>
          <a:p>
            <a:pPr fontAlgn="base"/>
            <a:r>
              <a:rPr lang="en-US" dirty="0"/>
              <a:t>4.6 </a:t>
            </a:r>
            <a:r>
              <a:rPr lang="th-TH" dirty="0"/>
              <a:t>สะท้อนบุคลิกภาพของสินค้า การโฆษณาต้องแสดงออกซึ่งบุคลิกของสินค้าว่าเป็นสินค้าแบบไหนเช่น ความแข็งแรงทนทาน ขนาดที่เล็กกระทัดรัดรูปแบบที่ทันสมัย</a:t>
            </a:r>
            <a:endParaRPr lang="en-US" dirty="0"/>
          </a:p>
          <a:p>
            <a:pPr fontAlgn="base"/>
            <a:r>
              <a:rPr lang="en-US" dirty="0"/>
              <a:t>4.7 </a:t>
            </a:r>
            <a:r>
              <a:rPr lang="th-TH" dirty="0"/>
              <a:t>สะท้อนตำแหน่งครองใจผลิตภัณฑ์ การโฆษณาต้องแสดงให้เห็นตำแหน่งครองใจของผลิตภัณฑ์ที่ชัดเจนเช่น สบู่ชนิดนี้ใช้แก้สิว สบู่ชนิดนี้ยับยั้งแบคทีเรียสบู่ชนิดนี้มีส่วนผสมของวิตามินอี</a:t>
            </a:r>
            <a:endParaRPr lang="en-US" dirty="0"/>
          </a:p>
          <a:p>
            <a:pPr fontAlgn="base"/>
            <a:r>
              <a:rPr lang="en-US" dirty="0"/>
              <a:t>4.8 </a:t>
            </a:r>
            <a:r>
              <a:rPr lang="th-TH" dirty="0"/>
              <a:t>โฆษณาที่มีความกลมกลืน การโฆษณาต้องมีองค์ประกอบ</a:t>
            </a:r>
            <a:r>
              <a:rPr lang="th-TH" dirty="0" err="1"/>
              <a:t>ต่างๆ</a:t>
            </a:r>
            <a:r>
              <a:rPr lang="th-TH" dirty="0"/>
              <a:t> ที่กลมกลืนกันทั้งภาพ เสียง สี</a:t>
            </a:r>
          </a:p>
        </p:txBody>
      </p:sp>
    </p:spTree>
    <p:extLst>
      <p:ext uri="{BB962C8B-B14F-4D97-AF65-F5344CB8AC3E}">
        <p14:creationId xmlns:p14="http://schemas.microsoft.com/office/powerpoint/2010/main" val="291723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681E3-DC4E-41C8-8C10-321E205A9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week1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E9409-20C3-41ED-A1B7-ECC040C20E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h-TH" dirty="0"/>
              <a:t>ระเบียบวินัยการเรียน</a:t>
            </a:r>
          </a:p>
          <a:p>
            <a:r>
              <a:rPr lang="th-TH" dirty="0"/>
              <a:t>เนื้อหาการเรียน</a:t>
            </a:r>
          </a:p>
          <a:p>
            <a:r>
              <a:rPr lang="th-TH" dirty="0"/>
              <a:t>ระดับคะแนน</a:t>
            </a:r>
          </a:p>
          <a:p>
            <a:r>
              <a:rPr lang="th-TH" dirty="0"/>
              <a:t>ความรู้เบื้องต้น</a:t>
            </a:r>
            <a:r>
              <a:rPr lang="en-ZW" dirty="0"/>
              <a:t> Art Direction</a:t>
            </a:r>
            <a:endParaRPr lang="th-TH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BAE3320-166A-45A0-A1ED-1035A15B7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36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Week</a:t>
            </a:r>
            <a:r>
              <a:rPr kumimoji="0" lang="th-TH" altLang="th-TH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h-TH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0BB2430-92FF-4153-AAD2-D4EB861E0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36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Week</a:t>
            </a:r>
            <a:r>
              <a:rPr kumimoji="0" lang="th-TH" altLang="th-TH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h-TH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79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5711-D038-4EE7-9B99-265424D8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62" y="136947"/>
            <a:ext cx="10396882" cy="1151965"/>
          </a:xfrm>
        </p:spPr>
        <p:txBody>
          <a:bodyPr/>
          <a:lstStyle/>
          <a:p>
            <a:r>
              <a:rPr lang="en-US" dirty="0"/>
              <a:t>Activities1</a:t>
            </a:r>
            <a:endParaRPr lang="th-TH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3EC4B97-7903-46DD-9EE3-9706F9A46111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4243525" y="353022"/>
            <a:ext cx="4067429" cy="3667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kumimoji="0" lang="th-TH" altLang="th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วิเคราะห์</a:t>
            </a:r>
            <a:r>
              <a:rPr lang="th-TH" altLang="th-TH" sz="2800" cap="none" dirty="0">
                <a:latin typeface="Arial" panose="020B0604020202020204" pitchFamily="34" charset="0"/>
              </a:rPr>
              <a:t> การบ้านจากสิ่งที่เรียน</a:t>
            </a: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Picture 3" descr="Image result for Pinterest ad">
            <a:extLst>
              <a:ext uri="{FF2B5EF4-FFF2-40B4-BE49-F238E27FC236}">
                <a16:creationId xmlns:a16="http://schemas.microsoft.com/office/drawing/2014/main" id="{8C925A37-6CA2-4E7E-B9B6-E2A67F12B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10" y="2891625"/>
            <a:ext cx="1764485" cy="23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Related image">
            <a:extLst>
              <a:ext uri="{FF2B5EF4-FFF2-40B4-BE49-F238E27FC236}">
                <a16:creationId xmlns:a16="http://schemas.microsoft.com/office/drawing/2014/main" id="{F2573F61-DA98-451C-B809-5FA849BE5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90" y="2536454"/>
            <a:ext cx="1367488" cy="28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Related image">
            <a:extLst>
              <a:ext uri="{FF2B5EF4-FFF2-40B4-BE49-F238E27FC236}">
                <a16:creationId xmlns:a16="http://schemas.microsoft.com/office/drawing/2014/main" id="{48CF998F-5C83-4FC1-95F7-DA94262C5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239" y="89158"/>
            <a:ext cx="2188439" cy="239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160E0EA8-01AD-4D63-AB2E-6CD22BA50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991" y="791074"/>
            <a:ext cx="6761822" cy="45812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-6348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/>
              <a:t>โจทย์ </a:t>
            </a:r>
            <a:r>
              <a:rPr lang="en-US" sz="2400" dirty="0"/>
              <a:t>Krispy Kreme </a:t>
            </a:r>
            <a:r>
              <a:rPr lang="th-TH" sz="2400" dirty="0"/>
              <a:t> </a:t>
            </a:r>
            <a:r>
              <a:rPr lang="th-TH" sz="1600" dirty="0"/>
              <a:t>มีความประสงค์อยากได้งาน โฆษณาใน วันแห่งความรัก</a:t>
            </a:r>
          </a:p>
          <a:p>
            <a:pPr marL="0" indent="0">
              <a:buNone/>
            </a:pPr>
            <a:r>
              <a:rPr lang="th-TH" sz="1600" dirty="0"/>
              <a:t>  ในหัวข้อ </a:t>
            </a:r>
            <a:r>
              <a:rPr lang="en-US" sz="1600" dirty="0"/>
              <a:t>lovely</a:t>
            </a:r>
            <a:r>
              <a:rPr lang="th-TH" sz="1600" dirty="0"/>
              <a:t> </a:t>
            </a:r>
            <a:r>
              <a:rPr lang="en-US" sz="1600" dirty="0"/>
              <a:t> Krispy Day </a:t>
            </a:r>
          </a:p>
          <a:p>
            <a:pPr marL="0" indent="0">
              <a:buNone/>
            </a:pPr>
            <a:r>
              <a:rPr lang="en-US" sz="1600" dirty="0"/>
              <a:t>          </a:t>
            </a:r>
            <a:r>
              <a:rPr lang="th-TH" sz="1600" dirty="0"/>
              <a:t>วัตถุประสงค์ คือต้องการภาพที่ที่ส่งผลต่อการรับรู้ และทำให้เกิดการจดจำ </a:t>
            </a:r>
            <a:r>
              <a:rPr lang="th-TH" sz="2400" dirty="0"/>
              <a:t>กับ</a:t>
            </a:r>
            <a:r>
              <a:rPr lang="en-US" sz="2400" dirty="0"/>
              <a:t> Krispy Kreme</a:t>
            </a:r>
            <a:r>
              <a:rPr lang="th-TH" sz="2400" dirty="0"/>
              <a:t> ใน</a:t>
            </a:r>
            <a:r>
              <a:rPr lang="th-TH" dirty="0"/>
              <a:t>เทศการณ์ </a:t>
            </a:r>
            <a:r>
              <a:rPr lang="th-TH" altLang="th-TH" cap="none" dirty="0" err="1">
                <a:solidFill>
                  <a:srgbClr val="212121"/>
                </a:solidFill>
                <a:latin typeface="inherit"/>
              </a:rPr>
              <a:t>Valentines</a:t>
            </a:r>
            <a:r>
              <a:rPr lang="th-TH" altLang="th-TH" cap="none" dirty="0">
                <a:solidFill>
                  <a:srgbClr val="212121"/>
                </a:solidFill>
                <a:latin typeface="inherit"/>
              </a:rPr>
              <a:t> </a:t>
            </a:r>
            <a:r>
              <a:rPr lang="th-TH" altLang="th-TH" cap="none" dirty="0" err="1">
                <a:solidFill>
                  <a:srgbClr val="212121"/>
                </a:solidFill>
                <a:latin typeface="inherit"/>
              </a:rPr>
              <a:t>Day</a:t>
            </a:r>
            <a:r>
              <a:rPr lang="th-TH" altLang="th-TH" sz="2400" cap="none" dirty="0"/>
              <a:t> </a:t>
            </a:r>
            <a:r>
              <a:rPr lang="th-TH" sz="2400" dirty="0"/>
              <a:t>   </a:t>
            </a:r>
          </a:p>
          <a:p>
            <a:pPr marL="0" indent="0">
              <a:buNone/>
            </a:pPr>
            <a:r>
              <a:rPr lang="th-TH" sz="1800" dirty="0"/>
              <a:t>ให้กับไปสร้างสรรค์งานออกแบบสื่อปริ</a:t>
            </a:r>
            <a:r>
              <a:rPr lang="th-TH" sz="1800" dirty="0" err="1"/>
              <a:t>้น</a:t>
            </a:r>
            <a:r>
              <a:rPr lang="en-US" sz="1800" dirty="0"/>
              <a:t>ad</a:t>
            </a:r>
            <a:endParaRPr lang="th-TH" sz="1800" dirty="0"/>
          </a:p>
          <a:p>
            <a:r>
              <a:rPr lang="th-TH" sz="1800" dirty="0"/>
              <a:t>     ประเภท </a:t>
            </a:r>
            <a:r>
              <a:rPr lang="th-TH" altLang="th-TH" sz="1800" cap="none" dirty="0" err="1">
                <a:solidFill>
                  <a:srgbClr val="212121"/>
                </a:solidFill>
                <a:latin typeface="inherit"/>
              </a:rPr>
              <a:t>Poster</a:t>
            </a:r>
            <a:r>
              <a:rPr lang="th-TH" altLang="th-TH" sz="1800" cap="none" dirty="0">
                <a:solidFill>
                  <a:srgbClr val="212121"/>
                </a:solidFill>
                <a:latin typeface="inherit"/>
              </a:rPr>
              <a:t> จำนวน</a:t>
            </a:r>
            <a:r>
              <a:rPr lang="en-US" altLang="th-TH" sz="1800" cap="none" dirty="0">
                <a:solidFill>
                  <a:srgbClr val="212121"/>
                </a:solidFill>
                <a:latin typeface="inherit"/>
              </a:rPr>
              <a:t>1</a:t>
            </a:r>
            <a:r>
              <a:rPr lang="th-TH" altLang="th-TH" sz="1800" cap="none" dirty="0">
                <a:solidFill>
                  <a:srgbClr val="212121"/>
                </a:solidFill>
                <a:latin typeface="inherit"/>
              </a:rPr>
              <a:t>แผ่น</a:t>
            </a:r>
          </a:p>
          <a:p>
            <a:r>
              <a:rPr lang="th-TH" altLang="th-TH" sz="1800" cap="none" dirty="0">
                <a:solidFill>
                  <a:srgbClr val="212121"/>
                </a:solidFill>
                <a:latin typeface="inherit"/>
              </a:rPr>
              <a:t>    แนวตั้งแนวนอนก็ได้</a:t>
            </a:r>
          </a:p>
          <a:p>
            <a:r>
              <a:rPr lang="th-TH" sz="1800" dirty="0"/>
              <a:t>    สินค้า โดนัด</a:t>
            </a:r>
          </a:p>
          <a:p>
            <a:r>
              <a:rPr lang="th-TH" sz="1800" dirty="0"/>
              <a:t>    กลุ่มเป้าหมาย  วัยรุ่น</a:t>
            </a:r>
          </a:p>
          <a:p>
            <a:r>
              <a:rPr lang="th-TH" altLang="th-TH" sz="1800" cap="none" dirty="0">
                <a:latin typeface="Arial" panose="020B0604020202020204" pitchFamily="34" charset="0"/>
              </a:rPr>
              <a:t>ต่อ</a:t>
            </a:r>
            <a:r>
              <a:rPr lang="en-US" altLang="th-TH" sz="1800" cap="none" dirty="0">
                <a:latin typeface="Arial" panose="020B0604020202020204" pitchFamily="34" charset="0"/>
              </a:rPr>
              <a:t>…………………………………..</a:t>
            </a:r>
            <a:endParaRPr lang="th-TH" altLang="th-TH" sz="1800" cap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974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55AC7-889D-465A-A78A-5453D6086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02" y="286304"/>
            <a:ext cx="10396882" cy="1151965"/>
          </a:xfrm>
        </p:spPr>
        <p:txBody>
          <a:bodyPr/>
          <a:lstStyle/>
          <a:p>
            <a:r>
              <a:rPr lang="en-US" dirty="0"/>
              <a:t>Activities1.1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4A0CA-9715-466B-B861-42E60B215C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3546811"/>
            <a:ext cx="10394707" cy="3311189"/>
          </a:xfrm>
        </p:spPr>
        <p:txBody>
          <a:bodyPr>
            <a:noAutofit/>
          </a:bodyPr>
          <a:lstStyle/>
          <a:p>
            <a:r>
              <a:rPr lang="en-US" sz="2400" dirty="0"/>
              <a:t>Creative</a:t>
            </a:r>
          </a:p>
          <a:p>
            <a:r>
              <a:rPr lang="en-US" sz="2400" dirty="0"/>
              <a:t>    1. </a:t>
            </a:r>
            <a:r>
              <a:rPr lang="th-TH" sz="2400" dirty="0"/>
              <a:t>สิ่งใหม่ (</a:t>
            </a:r>
            <a:r>
              <a:rPr lang="en-US" sz="2400" dirty="0"/>
              <a:t>new, original)   2.</a:t>
            </a:r>
            <a:r>
              <a:rPr lang="th-TH" sz="2400" dirty="0"/>
              <a:t>ใช้การได้ (</a:t>
            </a:r>
            <a:r>
              <a:rPr lang="en-US" sz="2400" dirty="0"/>
              <a:t>workable) 3. </a:t>
            </a:r>
            <a:r>
              <a:rPr lang="th-TH" sz="2400" dirty="0"/>
              <a:t>มีความเหมาะสม</a:t>
            </a:r>
          </a:p>
          <a:p>
            <a:r>
              <a:rPr lang="en-US" sz="2400" dirty="0"/>
              <a:t>AIDA MODEL </a:t>
            </a:r>
            <a:r>
              <a:rPr lang="th-TH" sz="2400" dirty="0"/>
              <a:t>ซึ่งทำให้เกิดผล </a:t>
            </a:r>
            <a:r>
              <a:rPr lang="en-US" sz="2400" dirty="0"/>
              <a:t>4</a:t>
            </a:r>
          </a:p>
          <a:p>
            <a:r>
              <a:rPr lang="en-US" sz="2400" dirty="0"/>
              <a:t> </a:t>
            </a:r>
            <a:r>
              <a:rPr lang="th-TH" sz="2400" dirty="0"/>
              <a:t>    การโฆษณาที่ดีต้องสามารถดึงดูดความสนใจ (</a:t>
            </a:r>
            <a:r>
              <a:rPr lang="en-US" sz="2400" dirty="0"/>
              <a:t>Attention)</a:t>
            </a:r>
            <a:endParaRPr lang="th-TH" sz="2400" dirty="0"/>
          </a:p>
          <a:p>
            <a:r>
              <a:rPr lang="th-TH" sz="2400" dirty="0"/>
              <a:t>     ผลประโยชน์ที่จะได้รับจากสินค้าหรือบริการเพื่อทำให้เกิดความสนใจติดตาม (</a:t>
            </a:r>
            <a:r>
              <a:rPr lang="en-US" sz="2400" dirty="0"/>
              <a:t>Interest)</a:t>
            </a:r>
          </a:p>
          <a:p>
            <a:r>
              <a:rPr lang="th-TH" sz="2400" dirty="0"/>
              <a:t>การเสนอจุดขายที่ชัดเจน แสดงให้เห็นความแตกต่างของการมีสินค้ากับการไม่มีสินค้าหรือความแตกต่างจาก สินค้าประเภทเดียวกัน ทำให้ผู้บริโภคเกิดความต้องการ (</a:t>
            </a:r>
            <a:r>
              <a:rPr lang="en-US" sz="2400" dirty="0"/>
              <a:t>Desire) </a:t>
            </a:r>
            <a:r>
              <a:rPr lang="th-TH" sz="2400" dirty="0"/>
              <a:t>ในสินค้าหรือบริการนั้น</a:t>
            </a:r>
          </a:p>
          <a:p>
            <a:r>
              <a:rPr lang="th-TH" sz="2400" dirty="0"/>
              <a:t>การโฆษณาต้องเชิญชวนให้ผู้บริโภคกลุ่มเป้าหมายเกิดพฤติกรรมการตอบ สนอง(</a:t>
            </a:r>
            <a:r>
              <a:rPr lang="en-US" sz="2400" dirty="0"/>
              <a:t>Action) </a:t>
            </a:r>
            <a:r>
              <a:rPr lang="th-TH" sz="2400" dirty="0"/>
              <a:t>โดยการซื้อสินค้าหรือใช้บริการ</a:t>
            </a:r>
            <a:r>
              <a:rPr lang="en-US" sz="2400" dirty="0"/>
              <a:t>  </a:t>
            </a:r>
          </a:p>
          <a:p>
            <a:endParaRPr lang="th-TH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    </a:t>
            </a:r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694110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55AC7-889D-465A-A78A-5453D6086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02" y="286304"/>
            <a:ext cx="10396882" cy="1151965"/>
          </a:xfrm>
        </p:spPr>
        <p:txBody>
          <a:bodyPr/>
          <a:lstStyle/>
          <a:p>
            <a:r>
              <a:rPr lang="en-US" dirty="0"/>
              <a:t>Activities 2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4A0CA-9715-466B-B861-42E60B215C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5172" y="2319596"/>
            <a:ext cx="10394707" cy="3311189"/>
          </a:xfrm>
        </p:spPr>
        <p:txBody>
          <a:bodyPr>
            <a:noAutofit/>
          </a:bodyPr>
          <a:lstStyle/>
          <a:p>
            <a:r>
              <a:rPr lang="th-TH" sz="2400" dirty="0"/>
              <a:t>โจทย์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th-TH" sz="2400" dirty="0"/>
              <a:t>เก้าอี้ ให้สร้างแนวคิดกับการออกแบบด้วยหลักการ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AIDA </a:t>
            </a:r>
            <a:r>
              <a:rPr lang="en-US" sz="2400" dirty="0" err="1"/>
              <a:t>MODEL+Creative</a:t>
            </a:r>
            <a:r>
              <a:rPr lang="en-US" sz="2400" dirty="0"/>
              <a:t> </a:t>
            </a:r>
            <a:r>
              <a:rPr lang="th-TH" sz="2400" dirty="0"/>
              <a:t> เพื่อให้ใหม่แตกต่างขึ้นจากเดิม</a:t>
            </a:r>
          </a:p>
          <a:p>
            <a:pPr marL="0" indent="0">
              <a:buNone/>
            </a:pPr>
            <a:r>
              <a:rPr lang="th-TH" sz="2400" dirty="0"/>
              <a:t>เน้นการนั่งคู่สำหรับ </a:t>
            </a:r>
            <a:r>
              <a:rPr lang="th-TH" altLang="th-TH" sz="2400" cap="none" dirty="0" err="1">
                <a:solidFill>
                  <a:srgbClr val="212121"/>
                </a:solidFill>
                <a:latin typeface="inherit"/>
              </a:rPr>
              <a:t>Valentines</a:t>
            </a:r>
            <a:r>
              <a:rPr lang="th-TH" altLang="th-TH" sz="2400" cap="none" dirty="0">
                <a:solidFill>
                  <a:srgbClr val="212121"/>
                </a:solidFill>
                <a:latin typeface="inherit"/>
              </a:rPr>
              <a:t> </a:t>
            </a:r>
            <a:r>
              <a:rPr lang="th-TH" altLang="th-TH" sz="2400" cap="none" dirty="0" err="1">
                <a:solidFill>
                  <a:srgbClr val="212121"/>
                </a:solidFill>
                <a:latin typeface="inherit"/>
              </a:rPr>
              <a:t>Day</a:t>
            </a:r>
            <a:r>
              <a:rPr lang="th-TH" altLang="th-TH" sz="3200" cap="none" dirty="0"/>
              <a:t> </a:t>
            </a:r>
            <a:br>
              <a:rPr lang="th-TH" sz="2400" dirty="0"/>
            </a:br>
            <a:r>
              <a:rPr lang="en-US" sz="2400" dirty="0"/>
              <a:t> </a:t>
            </a:r>
            <a:r>
              <a:rPr lang="th-TH" sz="2400" dirty="0"/>
              <a:t>    ประเภท อี้</a:t>
            </a:r>
            <a:endParaRPr lang="th-TH" altLang="th-TH" sz="2400" cap="none" dirty="0">
              <a:solidFill>
                <a:srgbClr val="212121"/>
              </a:solidFill>
              <a:latin typeface="inherit"/>
            </a:endParaRPr>
          </a:p>
          <a:p>
            <a:r>
              <a:rPr lang="th-TH" sz="2400" dirty="0"/>
              <a:t>กลุ่มเป้าหมาย  วัยรุ่น</a:t>
            </a:r>
          </a:p>
          <a:p>
            <a:r>
              <a:rPr lang="th-TH" sz="2400" dirty="0"/>
              <a:t>แนวคิด  </a:t>
            </a:r>
            <a:r>
              <a:rPr lang="en-US" sz="2400" dirty="0"/>
              <a:t>:  </a:t>
            </a:r>
            <a:r>
              <a:rPr lang="th-TH" sz="2400" dirty="0"/>
              <a:t>ใหม่อ</a:t>
            </a:r>
            <a:r>
              <a:rPr lang="th-TH" sz="2400" dirty="0" err="1"/>
              <a:t>ิ้ง</a:t>
            </a:r>
            <a:r>
              <a:rPr lang="th-TH" sz="2400" dirty="0"/>
              <a:t>  ทึ่งเกี่ยว   </a:t>
            </a:r>
          </a:p>
          <a:p>
            <a:r>
              <a:rPr lang="th-TH" sz="2400" dirty="0"/>
              <a:t>               เหมือนต้องมากว่า   มากว่าไม่ได้ก็แตกต่างกันไป</a:t>
            </a:r>
          </a:p>
          <a:p>
            <a:r>
              <a:rPr lang="th-TH" sz="2400" dirty="0"/>
              <a:t>                </a:t>
            </a:r>
            <a:r>
              <a:rPr lang="en-US" sz="2400" dirty="0"/>
              <a:t>HWH</a:t>
            </a:r>
            <a:endParaRPr lang="th-TH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    </a:t>
            </a:r>
          </a:p>
          <a:p>
            <a:endParaRPr lang="th-TH" sz="2400" dirty="0"/>
          </a:p>
        </p:txBody>
      </p:sp>
      <p:pic>
        <p:nvPicPr>
          <p:cNvPr id="12290" name="Picture 2" descr="Image result for à¹à¸à¹à¸²à¸­à¸µà¹">
            <a:extLst>
              <a:ext uri="{FF2B5EF4-FFF2-40B4-BE49-F238E27FC236}">
                <a16:creationId xmlns:a16="http://schemas.microsoft.com/office/drawing/2014/main" id="{21A0F164-FE4E-4AAE-9953-F8DF6DBD3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475" y="510186"/>
            <a:ext cx="4685593" cy="468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84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649C7-4F98-41BA-92F7-4A378B6A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F48AF-3687-442E-A343-40B9AFB729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th-TH" sz="3200" dirty="0"/>
              <a:t>ให้พัฒนแนวคิดเก้าอี้พร้อมแบบร่างเพื่อนำเสนอในครั้งต่อไป</a:t>
            </a:r>
          </a:p>
          <a:p>
            <a:r>
              <a:rPr lang="th-TH" sz="3200" dirty="0"/>
              <a:t>แบบร่าง  </a:t>
            </a:r>
          </a:p>
          <a:p>
            <a:r>
              <a:rPr lang="th-TH" sz="3200" dirty="0"/>
              <a:t>แนวคิด</a:t>
            </a:r>
          </a:p>
          <a:p>
            <a:r>
              <a:rPr lang="th-TH" sz="3200" dirty="0" err="1"/>
              <a:t>เรฟ</a:t>
            </a:r>
            <a:endParaRPr lang="th-TH" sz="3200" dirty="0"/>
          </a:p>
          <a:p>
            <a:r>
              <a:rPr lang="th-TH" sz="3200" dirty="0"/>
              <a:t>การนำเสนอ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3CEEA80-0CD4-43F2-BEC8-BCCFBD03B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56"/>
            <a:ext cx="65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16C7B1A-4316-4D5D-A4FC-3B72DB8BF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9094"/>
            <a:ext cx="19236" cy="590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89" name="Rectangle 49">
            <a:extLst>
              <a:ext uri="{FF2B5EF4-FFF2-40B4-BE49-F238E27FC236}">
                <a16:creationId xmlns:a16="http://schemas.microsoft.com/office/drawing/2014/main" id="{026379B5-2854-4C9E-8535-8237131BA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56"/>
            <a:ext cx="65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697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6228-CFCA-4BBF-8AE5-B691ADDC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620E1-EAB6-4F44-8BC4-E4F35F5C30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9833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681E3-DC4E-41C8-8C10-321E205A9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1200705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Week4-5</a:t>
            </a:r>
            <a:br>
              <a:rPr lang="en-US" dirty="0"/>
            </a:br>
            <a:r>
              <a:rPr lang="th-TH" dirty="0"/>
              <a:t>ข้อความ</a:t>
            </a:r>
            <a:r>
              <a:rPr lang="en-US" dirty="0"/>
              <a:t> </a:t>
            </a:r>
            <a:r>
              <a:rPr lang="th-TH" dirty="0"/>
              <a:t>ภาพ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E9409-20C3-41ED-A1B7-ECC040C20E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56658" y="2656957"/>
            <a:ext cx="10394707" cy="3311189"/>
          </a:xfrm>
        </p:spPr>
        <p:txBody>
          <a:bodyPr/>
          <a:lstStyle/>
          <a:p>
            <a:r>
              <a:rPr lang="en-US" dirty="0"/>
              <a:t>Creative </a:t>
            </a:r>
            <a:r>
              <a:rPr lang="th-TH" dirty="0"/>
              <a:t>คืออะไร</a:t>
            </a:r>
          </a:p>
          <a:p>
            <a:r>
              <a:rPr lang="en-US" dirty="0"/>
              <a:t>Creative </a:t>
            </a:r>
            <a:endParaRPr lang="th-TH" dirty="0"/>
          </a:p>
          <a:p>
            <a:r>
              <a:rPr lang="en-US" dirty="0"/>
              <a:t>Activities</a:t>
            </a:r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69010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0117-F49F-4D60-BDD0-3E35CC244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การออกแบบตัวอักษร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0A83E-8877-4D57-BC20-5803016787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3311189"/>
          </a:xfrm>
        </p:spPr>
        <p:txBody>
          <a:bodyPr/>
          <a:lstStyle/>
          <a:p>
            <a:r>
              <a:rPr lang="th-TH" dirty="0"/>
              <a:t>การออกแบบตัวอักษรนักออกแบบควรต้องมีความเข้าใจในหน้าที่ของตัวอักษรหลักว่าตัวอักษรมีหน้าที่เพื่อใช้ในการอ่านที่ส่งผลถึงความเข้าใจในสิ่งที่ต้องการในการสื่อสารที่เราเรียกว่า </a:t>
            </a:r>
            <a:r>
              <a:rPr lang="en-US" dirty="0"/>
              <a:t>Message </a:t>
            </a:r>
            <a:r>
              <a:rPr lang="th-TH" dirty="0"/>
              <a:t>คือหัวใจหลักของตัวอักษรแต่ปัญหาของ </a:t>
            </a:r>
            <a:r>
              <a:rPr lang="en-US" dirty="0"/>
              <a:t>Message</a:t>
            </a:r>
            <a:r>
              <a:rPr lang="th-TH" dirty="0"/>
              <a:t> คือจะทำอย่างไรให้ข้อความต่างที่ส่งออกไปนั้นเข้าถึงได้มากขึ้น ทั้งนี้จึงต้องใช้หลักในการออกแบบเขามาช่วยเติมเติมเต็มการส่ง </a:t>
            </a:r>
            <a:r>
              <a:rPr lang="en-US" dirty="0"/>
              <a:t>Message</a:t>
            </a:r>
            <a:r>
              <a:rPr lang="th-TH" dirty="0"/>
              <a:t> ให้เข้าถึงโดยการใช้รูปแบบการจัดวาง ช่องไฟ รูปแบบตัวหนังสือ สี จนถึงการกลับไปสู่ทำตัวหนังสือให้กลับไปกลายเป็นภาพในการสื่อสารอีกครั้งก็ได้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7930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6F868-E7E7-4FC2-8569-6DF476BC7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แนวทางออกแบบ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127F6-BD4F-4D0F-8FE2-C0DF7DF6CC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h-TH" dirty="0"/>
              <a:t>แนวทางออกแบบโดยใช้หลักที่มีความเกี่ยวข้องกับตัวอักษรและข้อความและสามารถกำหนดออกมาเป็นแนวทางที่นำมาใช้ในการออกแบบได้ดังนี้</a:t>
            </a:r>
            <a:endParaRPr lang="en-US" dirty="0"/>
          </a:p>
          <a:p>
            <a:r>
              <a:rPr lang="th-TH" b="1" dirty="0"/>
              <a:t>ความเข้าใจในรูปแบบของการอ่าน</a:t>
            </a:r>
          </a:p>
          <a:p>
            <a:r>
              <a:rPr lang="th-TH" b="1" dirty="0"/>
              <a:t>การเข้าใจกลุ่มข้อความกับการนำมาใช้</a:t>
            </a:r>
          </a:p>
          <a:p>
            <a:r>
              <a:rPr lang="th-TH" b="1" dirty="0"/>
              <a:t>รูปแบบกับตัวอักษรที่มีกับการนำมาใช้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74333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7D727-B343-4A2D-A2B0-EDBD684E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ขั้นตอนการออกแบบตัวอักษรเพื่อนำมาใช้ 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00F3F-AC44-4D24-9D0F-25A60D1827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th-TH" b="1" dirty="0"/>
              <a:t>ลูกค้าให้เราออกแบบอะไร</a:t>
            </a:r>
            <a:r>
              <a:rPr lang="th-TH" dirty="0"/>
              <a:t> วัตถุประสงค์ คืออย่างไร รูปแบบงานเป็นแบบไหน นั่นคงเป็นสิ่งที่เราเรียกว่าส่วนข้อมูล  </a:t>
            </a:r>
            <a:endParaRPr lang="en-US" sz="1400" dirty="0"/>
          </a:p>
          <a:p>
            <a:pPr lvl="1"/>
            <a:r>
              <a:rPr lang="th-TH" b="1" dirty="0"/>
              <a:t>เราต้องกำหนดแนวคิด</a:t>
            </a:r>
            <a:r>
              <a:rPr lang="th-TH" dirty="0"/>
              <a:t>ว่าอยากได้แนวไหน สีอะไรส่งผลกับงานมากน้อยแค่ไหนและทำการร่างภาพแบบถอดไอเดียเก็บไว้</a:t>
            </a:r>
            <a:r>
              <a:rPr lang="th-TH" dirty="0" err="1"/>
              <a:t>มากๆ</a:t>
            </a:r>
            <a:r>
              <a:rPr lang="th-TH" dirty="0"/>
              <a:t>เพื่อทำการคิดเลือก</a:t>
            </a:r>
            <a:endParaRPr lang="en-US" sz="1400" dirty="0"/>
          </a:p>
          <a:p>
            <a:pPr lvl="1"/>
            <a:r>
              <a:rPr lang="th-TH" b="1" dirty="0"/>
              <a:t>การร่างแบบ</a:t>
            </a:r>
            <a:r>
              <a:rPr lang="th-TH" dirty="0"/>
              <a:t>ตามแนวคิดเพื่อนำเสนอความต้องการผู้ว่าจ้างในการออกแบบ จนกว่าจะพอใจ และสามารถสื่อสารได้กับการทำงาน</a:t>
            </a:r>
            <a:endParaRPr lang="en-US" sz="1400" dirty="0"/>
          </a:p>
          <a:p>
            <a:pPr lvl="1"/>
            <a:r>
              <a:rPr lang="th-TH" b="1" dirty="0"/>
              <a:t>แบบร่างมาทำการออกแบบจริง</a:t>
            </a:r>
            <a:r>
              <a:rPr lang="th-TH" dirty="0"/>
              <a:t>ด้วยเทคนิค</a:t>
            </a:r>
            <a:r>
              <a:rPr lang="th-TH" dirty="0" err="1"/>
              <a:t>ต่างๆ</a:t>
            </a:r>
            <a:r>
              <a:rPr lang="th-TH" dirty="0"/>
              <a:t>เช่นการเขียนมือ</a:t>
            </a:r>
            <a:r>
              <a:rPr lang="th-TH" dirty="0" err="1"/>
              <a:t>การทำ</a:t>
            </a:r>
            <a:r>
              <a:rPr lang="th-TH" dirty="0"/>
              <a:t>ด้วยคอมพิวเตอร์  หรือการใช้เทคนิค </a:t>
            </a:r>
            <a:r>
              <a:rPr lang="th-TH" dirty="0" err="1"/>
              <a:t>อื่นๆ</a:t>
            </a:r>
            <a:r>
              <a:rPr lang="th-TH" dirty="0"/>
              <a:t>ในการสร้างสรรค์งาน ก็ตาม</a:t>
            </a:r>
            <a:endParaRPr lang="en-US" sz="14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60429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2D1DB-F6F3-4202-BD08-60C10718D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2121451" cy="1125245"/>
          </a:xfrm>
        </p:spPr>
        <p:txBody>
          <a:bodyPr>
            <a:normAutofit fontScale="90000"/>
          </a:bodyPr>
          <a:lstStyle/>
          <a:p>
            <a:r>
              <a:rPr lang="en-US" dirty="0"/>
              <a:t>Activities-1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C1AF4-B023-41C8-A9D0-0B5BBDD792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40107"/>
          </a:xfrm>
        </p:spPr>
        <p:txBody>
          <a:bodyPr>
            <a:normAutofit lnSpcReduction="10000"/>
          </a:bodyPr>
          <a:lstStyle/>
          <a:p>
            <a:r>
              <a:rPr lang="th-TH" dirty="0"/>
              <a:t>การคัดสรรค์</a:t>
            </a:r>
          </a:p>
        </p:txBody>
      </p:sp>
      <p:pic>
        <p:nvPicPr>
          <p:cNvPr id="13314" name="Picture 2" descr="Image result for à¸ à¸²à¸à¸à¸·à¹à¸à¸«à¸¥à¸±à¸">
            <a:extLst>
              <a:ext uri="{FF2B5EF4-FFF2-40B4-BE49-F238E27FC236}">
                <a16:creationId xmlns:a16="http://schemas.microsoft.com/office/drawing/2014/main" id="{21EB2C00-1AE9-4070-9C6D-DF2A81977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85" y="1248422"/>
            <a:ext cx="6065114" cy="316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lated image">
            <a:extLst>
              <a:ext uri="{FF2B5EF4-FFF2-40B4-BE49-F238E27FC236}">
                <a16:creationId xmlns:a16="http://schemas.microsoft.com/office/drawing/2014/main" id="{67D8870D-1FB2-43EA-A68E-8C5DB2465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124" y="685800"/>
            <a:ext cx="2121451" cy="45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72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FC554-CB31-4543-A674-D87EA15F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วินัย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C468E-3AF0-4A47-BAD6-682B63E5A2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h-TH" dirty="0"/>
              <a:t>เข้าเรียนตรงเวลา</a:t>
            </a:r>
            <a:r>
              <a:rPr lang="en-US" dirty="0"/>
              <a:t>-</a:t>
            </a:r>
            <a:r>
              <a:rPr lang="th-TH" dirty="0"/>
              <a:t>เลยถือว่าขาด</a:t>
            </a:r>
          </a:p>
          <a:p>
            <a:r>
              <a:rPr lang="th-TH" dirty="0"/>
              <a:t>การแต่งกายตามความเหมาะสม</a:t>
            </a:r>
          </a:p>
          <a:p>
            <a:r>
              <a:rPr lang="th-TH" dirty="0"/>
              <a:t>มารยาทกับผู้เรียนและผู้สอน</a:t>
            </a:r>
          </a:p>
          <a:p>
            <a:r>
              <a:rPr lang="th-TH" dirty="0"/>
              <a:t>ขาดได้</a:t>
            </a:r>
            <a:r>
              <a:rPr lang="en-US" dirty="0"/>
              <a:t>3  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6632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C672B-E3B0-4AF7-94B1-0E0CD3F965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564394"/>
          </a:xfrm>
        </p:spPr>
        <p:txBody>
          <a:bodyPr/>
          <a:lstStyle/>
          <a:p>
            <a:r>
              <a:rPr lang="th-TH" dirty="0"/>
              <a:t>การออกแบบข้อความ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C68910-2441-4821-8451-9998CA4D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538" cy="1152525"/>
          </a:xfrm>
        </p:spPr>
        <p:txBody>
          <a:bodyPr>
            <a:normAutofit/>
          </a:bodyPr>
          <a:lstStyle/>
          <a:p>
            <a:r>
              <a:rPr lang="en-US" dirty="0"/>
              <a:t>Activities-2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46648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C672B-E3B0-4AF7-94B1-0E0CD3F965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631" y="3075451"/>
            <a:ext cx="10394707" cy="564394"/>
          </a:xfrm>
        </p:spPr>
        <p:txBody>
          <a:bodyPr>
            <a:noAutofit/>
          </a:bodyPr>
          <a:lstStyle/>
          <a:p>
            <a:r>
              <a:rPr lang="th-TH" sz="2400" dirty="0"/>
              <a:t>การออกแบบข้อความ</a:t>
            </a:r>
          </a:p>
          <a:p>
            <a:r>
              <a:rPr lang="en-US" sz="2400" dirty="0">
                <a:hlinkClick r:id="rId2"/>
              </a:rPr>
              <a:t>https://www.youtube.com/watch?v=sByzHoiYFX0</a:t>
            </a:r>
            <a:endParaRPr lang="en-US" sz="2400" dirty="0"/>
          </a:p>
          <a:p>
            <a:endParaRPr lang="en-US" sz="2400" dirty="0"/>
          </a:p>
          <a:p>
            <a:r>
              <a:rPr lang="th-TH" sz="2400" dirty="0"/>
              <a:t>แนวคิดการออกแบบ</a:t>
            </a:r>
          </a:p>
          <a:p>
            <a:r>
              <a:rPr lang="th-TH" sz="2400" dirty="0"/>
              <a:t>   ตัดทอน   เพิ่มเติม    ปรับเปลี่ยน      สร้างใหม่แบบตีความ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C68910-2441-4821-8451-9998CA4D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40907"/>
            <a:ext cx="10396538" cy="1152525"/>
          </a:xfrm>
        </p:spPr>
        <p:txBody>
          <a:bodyPr>
            <a:normAutofit fontScale="90000"/>
          </a:bodyPr>
          <a:lstStyle/>
          <a:p>
            <a:r>
              <a:rPr lang="en-US" dirty="0"/>
              <a:t>Activities-3</a:t>
            </a:r>
            <a:br>
              <a:rPr lang="en-US" dirty="0"/>
            </a:br>
            <a:r>
              <a:rPr lang="en-US" dirty="0"/>
              <a:t>Typography</a:t>
            </a:r>
            <a:br>
              <a:rPr lang="en-US" dirty="0"/>
            </a:b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22933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B79A6-659F-4B4A-9B09-FDE1C1A5D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การฝึกเขียนตัวอักษร</a:t>
            </a:r>
            <a:br>
              <a:rPr lang="th-TH" dirty="0"/>
            </a:br>
            <a:endParaRPr lang="th-TH" dirty="0"/>
          </a:p>
        </p:txBody>
      </p:sp>
      <p:pic>
        <p:nvPicPr>
          <p:cNvPr id="17410" name="Picture 2" descr="à¸­à¸­à¸à¹à¸à¸">
            <a:extLst>
              <a:ext uri="{FF2B5EF4-FFF2-40B4-BE49-F238E27FC236}">
                <a16:creationId xmlns:a16="http://schemas.microsoft.com/office/drawing/2014/main" id="{DC056C38-68DD-4399-9372-84197DBF9C4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830" y="1611049"/>
            <a:ext cx="2343412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à¸à¸¥à¸à¸²à¸£à¸à¹à¸à¸«à¸²à¸£à¸¹à¸à¸ à¸²à¸à¸ªà¸³à¸«à¸£à¸±à¸ à¸£à¸¹à¸à¸­à¸±à¸à¸©à¸£à¹à¸à¸¢">
            <a:extLst>
              <a:ext uri="{FF2B5EF4-FFF2-40B4-BE49-F238E27FC236}">
                <a16:creationId xmlns:a16="http://schemas.microsoft.com/office/drawing/2014/main" id="{17D92B43-7D52-45FD-BF74-3A92B512B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7" y="1837765"/>
            <a:ext cx="32480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Font design">
            <a:extLst>
              <a:ext uri="{FF2B5EF4-FFF2-40B4-BE49-F238E27FC236}">
                <a16:creationId xmlns:a16="http://schemas.microsoft.com/office/drawing/2014/main" id="{F2EF990F-5B03-474E-8409-556DA1004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98" y="115356"/>
            <a:ext cx="2260662" cy="344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à¸­à¸±à¸à¸ªà¸£à¹à¸à¸¢">
            <a:extLst>
              <a:ext uri="{FF2B5EF4-FFF2-40B4-BE49-F238E27FC236}">
                <a16:creationId xmlns:a16="http://schemas.microsoft.com/office/drawing/2014/main" id="{81686105-134B-4C18-8B86-5FF448E74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4" y="3672948"/>
            <a:ext cx="1667469" cy="249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à¹à¸à¸à¹à¸²à¸¡à¸à¸§à¸²à¸¡à¸£à¸±à¸">
            <a:extLst>
              <a:ext uri="{FF2B5EF4-FFF2-40B4-BE49-F238E27FC236}">
                <a16:creationId xmlns:a16="http://schemas.microsoft.com/office/drawing/2014/main" id="{7D7FDA80-3787-4CA8-B843-1E62104C2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176" y="-346645"/>
            <a:ext cx="4846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882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78EF4-AA5E-4E1F-9931-9A89EAAA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4913B-BD93-4691-87C2-95A383571AD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484" name="Picture 4" descr="â 2014 Digital Type Compilation byÂ Patrick Cabral">
            <a:extLst>
              <a:ext uri="{FF2B5EF4-FFF2-40B4-BE49-F238E27FC236}">
                <a16:creationId xmlns:a16="http://schemas.microsoft.com/office/drawing/2014/main" id="{6E6B2A37-F9F4-40FD-A888-43F3B84F1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802" y="-234288"/>
            <a:ext cx="2279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Modern and simple logo design  | #logo #logodesign #design #minimal">
            <a:extLst>
              <a:ext uri="{FF2B5EF4-FFF2-40B4-BE49-F238E27FC236}">
                <a16:creationId xmlns:a16="http://schemas.microsoft.com/office/drawing/2014/main" id="{CFD0EB19-3629-4E40-8C9E-176A1CD9C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608" y="1670181"/>
            <a:ext cx="3210989" cy="326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art nouveau font">
            <a:extLst>
              <a:ext uri="{FF2B5EF4-FFF2-40B4-BE49-F238E27FC236}">
                <a16:creationId xmlns:a16="http://schemas.microsoft.com/office/drawing/2014/main" id="{6F51F891-89B4-4D27-B870-8F5C85474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57" y="437224"/>
            <a:ext cx="4057650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435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85EE-25A6-4BCF-AE32-21DFFF99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ACD79-4B33-4C6A-920D-E8CC890F71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h-TH" dirty="0"/>
              <a:t>กำหนดแนวคิดและทำการออกแบบตัวอักษร</a:t>
            </a:r>
          </a:p>
          <a:p>
            <a:r>
              <a:rPr lang="th-TH" dirty="0"/>
              <a:t>การตัดทอน</a:t>
            </a:r>
          </a:p>
          <a:p>
            <a:r>
              <a:rPr lang="th-TH" dirty="0"/>
              <a:t>การเพิ่มเติม</a:t>
            </a:r>
          </a:p>
          <a:p>
            <a:r>
              <a:rPr lang="th-TH" dirty="0"/>
              <a:t>การปรับเปลี่ยน</a:t>
            </a:r>
          </a:p>
        </p:txBody>
      </p:sp>
    </p:spTree>
    <p:extLst>
      <p:ext uri="{BB962C8B-B14F-4D97-AF65-F5344CB8AC3E}">
        <p14:creationId xmlns:p14="http://schemas.microsoft.com/office/powerpoint/2010/main" val="1974574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E9EA5-3F8B-46AA-B5EC-4E905A64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ภาพ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C0FFD-3EE4-4C1E-97B8-47AFCC81D91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dirty="0"/>
              <a:t>รูปแบบการใช้ภาพนั้นมีความหลากหลายในรูปแบบหากมีความรู้และเข้าใจก็สามารถนำมาใช้ในการทำงานได้หลากหลายรูปแบบและใช้งานในด้าน</a:t>
            </a:r>
            <a:r>
              <a:rPr lang="th-TH" dirty="0" err="1"/>
              <a:t>ต่างๆ</a:t>
            </a:r>
            <a:r>
              <a:rPr lang="th-TH" dirty="0"/>
              <a:t>ได้มากขึ้น งานบรรจุภัณฑ์ให้ความสำคัญกับเรื่องภาพเป็นสำคัญ เพราะภาพมีบทบาทในในการดึงดูดสายตาได้ดี  ดังนั้นเพื่อให้ง่ายในการเลือกใช้ภาพจึงแบ่งออกมาได้เป็น </a:t>
            </a:r>
            <a:r>
              <a:rPr lang="en-US" dirty="0"/>
              <a:t>2</a:t>
            </a:r>
            <a:r>
              <a:rPr lang="th-TH" dirty="0"/>
              <a:t> </a:t>
            </a:r>
            <a:r>
              <a:rPr lang="en-US" dirty="0" err="1"/>
              <a:t>กลุ่มหลักๆ</a:t>
            </a:r>
            <a:r>
              <a:rPr lang="th-TH" dirty="0"/>
              <a:t> </a:t>
            </a:r>
            <a:r>
              <a:rPr lang="en-US" dirty="0" err="1"/>
              <a:t>คือภาพ</a:t>
            </a:r>
            <a:r>
              <a:rPr lang="th-TH" dirty="0"/>
              <a:t>ถ่าย </a:t>
            </a:r>
            <a:r>
              <a:rPr lang="en-US" dirty="0" err="1"/>
              <a:t>และ</a:t>
            </a:r>
            <a:r>
              <a:rPr lang="th-TH" dirty="0"/>
              <a:t>สามารถสื่อสารผู้บริโภคกับความรู้สึกจริงและภาพวาดซึ่งได้เปรียบอาจสื่อสารได้ตรงความคิดและสามารถสร้างสรรค์ได้หลากหลายเทคนิค</a:t>
            </a:r>
            <a:r>
              <a:rPr lang="en-US" dirty="0"/>
              <a:t>   </a:t>
            </a:r>
            <a:r>
              <a:rPr lang="th-TH" dirty="0"/>
              <a:t>จากผลวิจัยด้านโฆษณาการใช้ภาพถ่ายสามารถขายได้กว่าภาพวาดเนื่องจากภาพถ่ายมีความเหมือนจริง ดูน่าเชื่อถือ และกระตุ้นความต้องการของผู้บริโภคได้ดีกว่า   ส่วนภาพวาดสามารถทำให้เกิดการจดจำได้ง่ายกว่าภาพถ่าย ดังนั้นถ้าสินค้าเป็นที่รู้จักก็สามารถทำให้สิ้นสินค้าจดจำในท้องตลาดได้ดี ชัยรัตน์  อังศวางกูล.(</a:t>
            </a:r>
            <a:r>
              <a:rPr lang="en-US" dirty="0"/>
              <a:t>2548</a:t>
            </a:r>
            <a:r>
              <a:rPr lang="th-TH" dirty="0"/>
              <a:t>). ออกแบบไงให้โดนใจ, วิทย์อินบุ๊คล</a:t>
            </a:r>
            <a:endParaRPr lang="en-US" dirty="0"/>
          </a:p>
          <a:p>
            <a:r>
              <a:rPr lang="th-TH" dirty="0"/>
              <a:t>สกนธ์ ภู่งามดี ได้กล่าวถึงภาพประกอบแบ่งออกเป็น 4 ประเภท ได้ภาพเขียนระบายสี ภาพวาดลายเส้น ภาพถ่าย  เทคนิคสร้างสรรค์ ที่สามารถนำมาออกแบบได้ ทั้งนี้   ภาพประกอบมีทั้งแบบดั้งเดิมที่ไม่ใช้คอมพิวเตอร์เช่นภาพวาด ภาพถ่ายหรือศิลปะที่เน้นเรื่องราวมากกว่ารูปแบบ ทั้งนี้รูปแบบของภาพที่ดีต้องเล่าเรื่องและดึงดูดความสนใจที่ส่งผลต่อการออกแบบใน ภาพประกอบและกราฟฟิก</a:t>
            </a:r>
            <a:endParaRPr lang="en-US" dirty="0"/>
          </a:p>
          <a:p>
            <a:r>
              <a:rPr lang="th-TH" dirty="0"/>
              <a:t>ทั้งนี้นักออกแบบรุ่นใหม่ก็มักใช้การออกแบบภาพประกอบแบบดังเดิมผสมผสานกับดิจิตอลเพื่อการทำงานในเชิ่ง</a:t>
            </a:r>
            <a:r>
              <a:rPr lang="th-TH" dirty="0" err="1"/>
              <a:t>อุต</a:t>
            </a:r>
            <a:r>
              <a:rPr lang="th-TH" dirty="0"/>
              <a:t>สาหกรรมากขึ้น </a:t>
            </a:r>
            <a:r>
              <a:rPr lang="en-US" dirty="0"/>
              <a:t> Scott Witham</a:t>
            </a:r>
            <a:r>
              <a:rPr lang="th-TH" dirty="0"/>
              <a:t>.(2010). (100)</a:t>
            </a:r>
            <a:r>
              <a:rPr lang="en-US" dirty="0"/>
              <a:t> Published By How </a:t>
            </a:r>
            <a:r>
              <a:rPr lang="en-US" dirty="0" err="1"/>
              <a:t>Book,an</a:t>
            </a:r>
            <a:r>
              <a:rPr lang="en-US" dirty="0"/>
              <a:t> Imprint of F+W Media</a:t>
            </a:r>
            <a:r>
              <a:rPr lang="th-TH" dirty="0"/>
              <a:t>. 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96988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1CE88-0308-41A8-BE62-3D0CD206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การออกแบบ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F41B4-C8F5-4CCD-BA61-0BEA62D50F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989198"/>
            <a:ext cx="10394707" cy="3311189"/>
          </a:xfrm>
        </p:spPr>
        <p:txBody>
          <a:bodyPr/>
          <a:lstStyle/>
          <a:p>
            <a:r>
              <a:rPr lang="th-TH" dirty="0"/>
              <a:t>การคัดสรรค์</a:t>
            </a:r>
          </a:p>
          <a:p>
            <a:r>
              <a:rPr lang="th-TH" dirty="0"/>
              <a:t>การกำหนดแนวคิด</a:t>
            </a:r>
          </a:p>
          <a:p>
            <a:r>
              <a:rPr lang="th-TH" dirty="0"/>
              <a:t>การออกแบบด้วยเทคนิค</a:t>
            </a:r>
          </a:p>
        </p:txBody>
      </p:sp>
    </p:spTree>
    <p:extLst>
      <p:ext uri="{BB962C8B-B14F-4D97-AF65-F5344CB8AC3E}">
        <p14:creationId xmlns:p14="http://schemas.microsoft.com/office/powerpoint/2010/main" val="27986018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F879-3B8E-41CA-835C-9DBE5DBC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7BE2-626A-47B7-AF22-E219A698BC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h-TH" dirty="0"/>
              <a:t>ออกแบบตัวอักษร จำนวน</a:t>
            </a:r>
            <a:r>
              <a:rPr lang="en-US" dirty="0"/>
              <a:t>1</a:t>
            </a:r>
            <a:r>
              <a:rPr lang="th-TH" dirty="0"/>
              <a:t>ชุด   และนำมาใช้ในการออกแบบ</a:t>
            </a:r>
          </a:p>
          <a:p>
            <a:r>
              <a:rPr lang="th-TH" dirty="0"/>
              <a:t>โลโก้</a:t>
            </a:r>
          </a:p>
          <a:p>
            <a:r>
              <a:rPr lang="th-TH" dirty="0"/>
              <a:t>ข้อความ</a:t>
            </a:r>
          </a:p>
          <a:p>
            <a:r>
              <a:rPr lang="th-TH" dirty="0"/>
              <a:t>ภาพ</a:t>
            </a:r>
          </a:p>
        </p:txBody>
      </p:sp>
    </p:spTree>
    <p:extLst>
      <p:ext uri="{BB962C8B-B14F-4D97-AF65-F5344CB8AC3E}">
        <p14:creationId xmlns:p14="http://schemas.microsoft.com/office/powerpoint/2010/main" val="531188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619D-FA86-492A-9B60-30DA9039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16AD7-386E-4CF9-9CBE-3BADAE2097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8916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681E3-DC4E-41C8-8C10-321E205A9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1200705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Week-6--10</a:t>
            </a:r>
            <a:br>
              <a:rPr lang="en-US" dirty="0"/>
            </a:br>
            <a:r>
              <a:rPr lang="th-TH" dirty="0"/>
              <a:t>เทคนิควัสดุในการสร้างสรรค์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E9409-20C3-41ED-A1B7-ECC040C20E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56658" y="2656957"/>
            <a:ext cx="10394707" cy="3311189"/>
          </a:xfrm>
        </p:spPr>
        <p:txBody>
          <a:bodyPr/>
          <a:lstStyle/>
          <a:p>
            <a:r>
              <a:rPr lang="th-TH" dirty="0"/>
              <a:t>งานวาด</a:t>
            </a:r>
          </a:p>
          <a:p>
            <a:r>
              <a:rPr lang="th-TH" dirty="0"/>
              <a:t>คอม</a:t>
            </a:r>
          </a:p>
          <a:p>
            <a:r>
              <a:rPr lang="th-TH" dirty="0"/>
              <a:t>ภาพถ่าย</a:t>
            </a:r>
          </a:p>
          <a:p>
            <a:r>
              <a:rPr lang="th-TH" dirty="0"/>
              <a:t>สร้างสรรค์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6395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2DE1D-66E8-4CFC-8627-409469E7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เนื้อหาการเรียน</a:t>
            </a:r>
            <a:br>
              <a:rPr lang="th-TH" dirty="0"/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3CFF2-C36D-4366-9360-861D58BAA6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h-TH" dirty="0"/>
              <a:t>ทำความเข้าใจกับการกำกับศิลป์ และงานด้าน</a:t>
            </a:r>
            <a:r>
              <a:rPr lang="th-TH" dirty="0" err="1"/>
              <a:t>ต่างๆ</a:t>
            </a:r>
            <a:r>
              <a:rPr lang="th-TH" dirty="0"/>
              <a:t>ที่เกี่ยวข้อง</a:t>
            </a:r>
          </a:p>
          <a:p>
            <a:r>
              <a:rPr lang="th-TH" dirty="0"/>
              <a:t>การฝึกปฏิบัติการใช้</a:t>
            </a:r>
            <a:r>
              <a:rPr lang="en-ZW" dirty="0"/>
              <a:t> Art Direction</a:t>
            </a:r>
            <a:r>
              <a:rPr lang="th-TH" dirty="0"/>
              <a:t>กับการออกแบบ จากวัสดุและแนวคิดกับการสร้างสรรค์งาน</a:t>
            </a:r>
          </a:p>
          <a:p>
            <a:r>
              <a:rPr lang="th-TH" dirty="0"/>
              <a:t>การใช้งาน</a:t>
            </a:r>
            <a:r>
              <a:rPr lang="en-ZW" dirty="0"/>
              <a:t> Art Direction</a:t>
            </a:r>
            <a:r>
              <a:rPr lang="th-TH" dirty="0"/>
              <a:t>กับสื่อโฆษณา</a:t>
            </a:r>
          </a:p>
        </p:txBody>
      </p:sp>
    </p:spTree>
    <p:extLst>
      <p:ext uri="{BB962C8B-B14F-4D97-AF65-F5344CB8AC3E}">
        <p14:creationId xmlns:p14="http://schemas.microsoft.com/office/powerpoint/2010/main" val="231845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2D1DB-F6F3-4202-BD08-60C10718D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2121451" cy="1125245"/>
          </a:xfrm>
        </p:spPr>
        <p:txBody>
          <a:bodyPr>
            <a:normAutofit fontScale="90000"/>
          </a:bodyPr>
          <a:lstStyle/>
          <a:p>
            <a:r>
              <a:rPr lang="en-US" dirty="0"/>
              <a:t>Activities-1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C1AF4-B023-41C8-A9D0-0B5BBDD792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78336" y="3240351"/>
            <a:ext cx="10394707" cy="1571348"/>
          </a:xfrm>
        </p:spPr>
        <p:txBody>
          <a:bodyPr>
            <a:noAutofit/>
          </a:bodyPr>
          <a:lstStyle/>
          <a:p>
            <a:r>
              <a:rPr lang="th-TH" sz="2400" dirty="0"/>
              <a:t>กระบวนการผลิต</a:t>
            </a:r>
          </a:p>
          <a:p>
            <a:r>
              <a:rPr lang="th-TH" sz="2400" dirty="0"/>
              <a:t>  โจทย์</a:t>
            </a:r>
          </a:p>
          <a:p>
            <a:r>
              <a:rPr lang="th-TH" sz="2400" dirty="0"/>
              <a:t>แนวคิด</a:t>
            </a:r>
          </a:p>
          <a:p>
            <a:r>
              <a:rPr lang="th-TH" sz="2400" dirty="0"/>
              <a:t>รูแบบทางการออกแบบ</a:t>
            </a:r>
          </a:p>
          <a:p>
            <a:r>
              <a:rPr lang="th-TH" sz="2400" dirty="0"/>
              <a:t>การผลิต</a:t>
            </a:r>
          </a:p>
          <a:p>
            <a:endParaRPr lang="th-TH" sz="2400" dirty="0"/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441432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3D9E-2E73-49FD-ADAB-00DE6A8B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งานวาดระบาย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660F1-8130-4A8B-9883-93D72E4ADD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h-TH" dirty="0"/>
              <a:t>โจทย์</a:t>
            </a:r>
          </a:p>
          <a:p>
            <a:r>
              <a:rPr lang="th-TH" dirty="0"/>
              <a:t>   ออกแบบงานโฆษณาปริ</a:t>
            </a:r>
            <a:r>
              <a:rPr lang="th-TH" dirty="0" err="1"/>
              <a:t>้น</a:t>
            </a:r>
            <a:r>
              <a:rPr lang="en-US" dirty="0"/>
              <a:t>ad</a:t>
            </a:r>
            <a:r>
              <a:rPr lang="th-TH" dirty="0"/>
              <a:t> ของเล่นสนุกของคุณหนู</a:t>
            </a:r>
          </a:p>
          <a:p>
            <a:r>
              <a:rPr lang="th-TH" dirty="0"/>
              <a:t>  ต้องการภาพที่สามารถสื่อสารกับเด็กในงานที่ทำให้ของเล่นนั้นดุสนุกและน่าเล่นที่สุด</a:t>
            </a:r>
          </a:p>
        </p:txBody>
      </p:sp>
    </p:spTree>
    <p:extLst>
      <p:ext uri="{BB962C8B-B14F-4D97-AF65-F5344CB8AC3E}">
        <p14:creationId xmlns:p14="http://schemas.microsoft.com/office/powerpoint/2010/main" val="42731867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3D9E-2E73-49FD-ADAB-00DE6A8B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งานคอมกราฟ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660F1-8130-4A8B-9883-93D72E4ADD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h-TH" dirty="0"/>
              <a:t>โจทย์</a:t>
            </a:r>
          </a:p>
          <a:p>
            <a:r>
              <a:rPr lang="th-TH" dirty="0"/>
              <a:t>   ออกแบบงานโฆษณาปริ</a:t>
            </a:r>
            <a:r>
              <a:rPr lang="th-TH" dirty="0" err="1"/>
              <a:t>้น</a:t>
            </a:r>
            <a:r>
              <a:rPr lang="en-US" dirty="0"/>
              <a:t>ad</a:t>
            </a:r>
            <a:r>
              <a:rPr lang="th-TH" dirty="0"/>
              <a:t> สร้างสรรค์และไม่ทำลาย(สภาวะรอบตัว)</a:t>
            </a:r>
          </a:p>
          <a:p>
            <a:r>
              <a:rPr lang="th-TH" dirty="0"/>
              <a:t>  ต้องการภาพที่สามารถสื่อสารกับวัยรุ่น กับการดูและสภาพแวดล้อมรอบตัว</a:t>
            </a:r>
          </a:p>
        </p:txBody>
      </p:sp>
    </p:spTree>
    <p:extLst>
      <p:ext uri="{BB962C8B-B14F-4D97-AF65-F5344CB8AC3E}">
        <p14:creationId xmlns:p14="http://schemas.microsoft.com/office/powerpoint/2010/main" val="2310648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3D9E-2E73-49FD-ADAB-00DE6A8B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งานสื่อผสม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660F1-8130-4A8B-9883-93D72E4ADD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h-TH" dirty="0"/>
              <a:t>โจทย์</a:t>
            </a:r>
          </a:p>
          <a:p>
            <a:r>
              <a:rPr lang="th-TH" dirty="0"/>
              <a:t>   ออกแบบงานโฆษณาปริ</a:t>
            </a:r>
            <a:r>
              <a:rPr lang="th-TH" dirty="0" err="1"/>
              <a:t>้น</a:t>
            </a:r>
            <a:r>
              <a:rPr lang="en-US" dirty="0"/>
              <a:t>ad</a:t>
            </a:r>
            <a:r>
              <a:rPr lang="th-TH" dirty="0"/>
              <a:t> ที่ไหนก็รู้ได้  (ทุกมุมเมือง)</a:t>
            </a:r>
          </a:p>
          <a:p>
            <a:r>
              <a:rPr lang="th-TH" dirty="0"/>
              <a:t>  ต้องการภาพที่สามารถสื่อสารกับการรณรงค์ยาเสพติด กับการเป็นหูเป็นตาและมีส่วนร่วมด้วยสื่อทุกรูปแบบ</a:t>
            </a:r>
          </a:p>
        </p:txBody>
      </p:sp>
    </p:spTree>
    <p:extLst>
      <p:ext uri="{BB962C8B-B14F-4D97-AF65-F5344CB8AC3E}">
        <p14:creationId xmlns:p14="http://schemas.microsoft.com/office/powerpoint/2010/main" val="41969146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F879-3B8E-41CA-835C-9DBE5DBC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7BE2-626A-47B7-AF22-E219A698BC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h-TH" dirty="0"/>
              <a:t>การออกแบบงานด้วยเทน</a:t>
            </a:r>
            <a:r>
              <a:rPr lang="th-TH" dirty="0" err="1"/>
              <a:t>ิค</a:t>
            </a:r>
            <a:r>
              <a:rPr lang="th-TH" dirty="0"/>
              <a:t>ทุกชินดในการผลิตงาน</a:t>
            </a:r>
          </a:p>
          <a:p>
            <a:pPr marL="0" indent="0">
              <a:buNone/>
            </a:pPr>
            <a:r>
              <a:rPr lang="th-TH" dirty="0"/>
              <a:t>แนวคิด</a:t>
            </a:r>
          </a:p>
          <a:p>
            <a:pPr marL="0" indent="0">
              <a:buNone/>
            </a:pPr>
            <a:r>
              <a:rPr lang="th-TH" dirty="0"/>
              <a:t>งานสร้างสรรค์และการนำเสนอ</a:t>
            </a:r>
          </a:p>
        </p:txBody>
      </p:sp>
    </p:spTree>
    <p:extLst>
      <p:ext uri="{BB962C8B-B14F-4D97-AF65-F5344CB8AC3E}">
        <p14:creationId xmlns:p14="http://schemas.microsoft.com/office/powerpoint/2010/main" val="24687590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96D0-ADB8-45B5-A3A6-0C49A7DC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8922-C944-4140-8BA8-01B817DA11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0954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681E3-DC4E-41C8-8C10-321E205A9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1200705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Week15-</a:t>
            </a:r>
            <a:r>
              <a:rPr lang="en-US"/>
              <a:t>-17</a:t>
            </a:r>
            <a:br>
              <a:rPr lang="en-US" dirty="0"/>
            </a:br>
            <a:r>
              <a:rPr lang="th-TH" dirty="0"/>
              <a:t>การกำกับศิลป์กับงานโฆษณา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E9409-20C3-41ED-A1B7-ECC040C20E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56658" y="2656957"/>
            <a:ext cx="10394707" cy="3311189"/>
          </a:xfrm>
        </p:spPr>
        <p:txBody>
          <a:bodyPr/>
          <a:lstStyle/>
          <a:p>
            <a:r>
              <a:rPr lang="th-TH" dirty="0"/>
              <a:t>การผลิตงานสร้างสรรค์</a:t>
            </a:r>
          </a:p>
          <a:p>
            <a:r>
              <a:rPr lang="th-TH" dirty="0"/>
              <a:t>เพื่อทดสอบ</a:t>
            </a:r>
          </a:p>
          <a:p>
            <a:r>
              <a:rPr lang="th-TH" dirty="0"/>
              <a:t>การเป็นสุดยอดผู้กำกับศิลป์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480669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F879-3B8E-41CA-835C-9DBE5DBC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7BE2-626A-47B7-AF22-E219A698BC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h-TH" dirty="0"/>
              <a:t>ผลิตและนำเสนอ</a:t>
            </a:r>
          </a:p>
        </p:txBody>
      </p:sp>
    </p:spTree>
    <p:extLst>
      <p:ext uri="{BB962C8B-B14F-4D97-AF65-F5344CB8AC3E}">
        <p14:creationId xmlns:p14="http://schemas.microsoft.com/office/powerpoint/2010/main" val="10168967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49D23-4B3B-487A-B79E-325C76963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13F03-1926-4E86-934D-54C488B378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0D4CF7-33AD-43CA-AAD1-13E26C79F2BE}"/>
              </a:ext>
            </a:extLst>
          </p:cNvPr>
          <p:cNvSpPr/>
          <p:nvPr/>
        </p:nvSpPr>
        <p:spPr>
          <a:xfrm>
            <a:off x="5736767" y="3244334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ออนไลน์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B940C0-40A7-4EA2-9E06-113CF4DA400B}"/>
              </a:ext>
            </a:extLst>
          </p:cNvPr>
          <p:cNvSpPr/>
          <p:nvPr/>
        </p:nvSpPr>
        <p:spPr>
          <a:xfrm>
            <a:off x="5736767" y="3244334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ออนไลน์</a:t>
            </a:r>
          </a:p>
        </p:txBody>
      </p:sp>
    </p:spTree>
    <p:extLst>
      <p:ext uri="{BB962C8B-B14F-4D97-AF65-F5344CB8AC3E}">
        <p14:creationId xmlns:p14="http://schemas.microsoft.com/office/powerpoint/2010/main" val="199949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E1181-E6D9-4D9D-B859-B4A54B824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ระดับคะแนน</a:t>
            </a:r>
            <a:br>
              <a:rPr lang="th-TH" dirty="0"/>
            </a:br>
            <a:endParaRPr lang="th-TH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34EA9F-E798-4C73-9091-6C86B71CB5CD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2563495" y="2563844"/>
          <a:ext cx="6639560" cy="2606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395">
                  <a:extLst>
                    <a:ext uri="{9D8B030D-6E8A-4147-A177-3AD203B41FA5}">
                      <a16:colId xmlns:a16="http://schemas.microsoft.com/office/drawing/2014/main" val="3787814600"/>
                    </a:ext>
                  </a:extLst>
                </a:gridCol>
                <a:gridCol w="2681605">
                  <a:extLst>
                    <a:ext uri="{9D8B030D-6E8A-4147-A177-3AD203B41FA5}">
                      <a16:colId xmlns:a16="http://schemas.microsoft.com/office/drawing/2014/main" val="3804118592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1615985660"/>
                    </a:ext>
                  </a:extLst>
                </a:gridCol>
                <a:gridCol w="1540510">
                  <a:extLst>
                    <a:ext uri="{9D8B030D-6E8A-4147-A177-3AD203B41FA5}">
                      <a16:colId xmlns:a16="http://schemas.microsoft.com/office/drawing/2014/main" val="2329150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1.1, 3.1, 4.1, 6.1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spc="-40">
                          <a:effectLst/>
                        </a:rPr>
                        <a:t>ความเข้าใจในรูปแบบวัสดุกับการสร้างสรรค์4-10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4-10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30 %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1847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3.1, 4.1, </a:t>
                      </a:r>
                      <a:r>
                        <a:rPr lang="th-TH" sz="1500">
                          <a:effectLst/>
                        </a:rPr>
                        <a:t>5.1, </a:t>
                      </a:r>
                      <a:r>
                        <a:rPr lang="en-US" sz="1500">
                          <a:effectLst/>
                        </a:rPr>
                        <a:t>6.</a:t>
                      </a:r>
                      <a:r>
                        <a:rPr lang="th-TH" sz="15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</a:rPr>
                        <a:t>การฝึกปฎิบัติกับงานด้านโฆษณา</a:t>
                      </a:r>
                      <a:r>
                        <a:rPr lang="th-TH" sz="1500" spc="-40">
                          <a:effectLst/>
                        </a:rPr>
                        <a:t>11-16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11-16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30 %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6641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1.1, 3.1, 4.1,5.1, 6.1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</a:rPr>
                        <a:t>ประมวลผลการเรียนรู้กลางเทอมและปลายเทอม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8</a:t>
                      </a:r>
                      <a:r>
                        <a:rPr lang="th-TH" sz="1500">
                          <a:effectLst/>
                        </a:rPr>
                        <a:t>และ</a:t>
                      </a:r>
                      <a:r>
                        <a:rPr lang="en-US" sz="1500">
                          <a:effectLst/>
                        </a:rPr>
                        <a:t>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</a:rPr>
                        <a:t>2</a:t>
                      </a:r>
                      <a:r>
                        <a:rPr lang="en-US" sz="1500">
                          <a:effectLst/>
                        </a:rPr>
                        <a:t>0 %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4264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1.1, 4.1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</a:rPr>
                        <a:t>จิตพิสัย การเข้าชั้นเรียน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</a:rPr>
                        <a:t>การมีส่วนร่วม อภิปราย เสนอความคิดเห็นในชั้นเรียน และ </a:t>
                      </a:r>
                      <a:r>
                        <a:rPr lang="th-TH" sz="1500" spc="-40">
                          <a:effectLst/>
                        </a:rPr>
                        <a:t>ความรับผิดชอบต่อการเรียน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</a:rPr>
                        <a:t>ตลอดภาคการศึกษา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10 %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2992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55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B9B8F-AA80-4527-9936-9EEE10611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ความรู้เบื้องต้น</a:t>
            </a:r>
            <a:r>
              <a:rPr lang="en-ZW" dirty="0"/>
              <a:t> Art Direction</a:t>
            </a:r>
            <a:br>
              <a:rPr lang="th-TH" dirty="0"/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855F1-ADEE-441F-B9D5-F39AFA6758F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ZW" sz="3200" dirty="0"/>
              <a:t>Art Direction</a:t>
            </a:r>
          </a:p>
          <a:p>
            <a:pPr marL="0" indent="0">
              <a:buNone/>
            </a:pPr>
            <a:r>
              <a:rPr lang="en-ZW" sz="3200" dirty="0"/>
              <a:t> </a:t>
            </a:r>
            <a:r>
              <a:rPr lang="th-TH" sz="3200" dirty="0"/>
              <a:t>  ในงานออกแบบนั้น ความสวยอย่างเดียวอาจไม่เพียงพอ สิ่งสำคัญคือคุณต้องสามารถสื่อสารข้อมูลออกไปได้อย่างทรงพลังและชัดเจนที่สุด สิ่งที่ </a:t>
            </a:r>
            <a:r>
              <a:rPr lang="en-US" sz="3200" dirty="0"/>
              <a:t>Art Director </a:t>
            </a:r>
            <a:r>
              <a:rPr lang="th-TH" sz="3200" dirty="0"/>
              <a:t>หรือ </a:t>
            </a:r>
            <a:r>
              <a:rPr lang="en-US" sz="3200" dirty="0"/>
              <a:t>Graphic Designer </a:t>
            </a:r>
            <a:r>
              <a:rPr lang="th-TH" sz="3200" dirty="0"/>
              <a:t>ต้องสร้างไม่ใช่เพียงความแปลกใหม่ แต่เป็นการสร้างคุณค่า และคุณค่าเหล่านั้นเองที่จะนำมาซึ่งมูลค่าของสินค้าที่คุณเป็นผู้ดูแลองค์ประกอบในการสร้างสรรค์และดีไซน์ทั้งหมด</a:t>
            </a:r>
          </a:p>
        </p:txBody>
      </p:sp>
    </p:spTree>
    <p:extLst>
      <p:ext uri="{BB962C8B-B14F-4D97-AF65-F5344CB8AC3E}">
        <p14:creationId xmlns:p14="http://schemas.microsoft.com/office/powerpoint/2010/main" val="671090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67F93A-0F78-44C1-8677-F15A2B76ED0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4" t="52907" r="42300" b="34010"/>
          <a:stretch/>
        </p:blipFill>
        <p:spPr bwMode="auto">
          <a:xfrm>
            <a:off x="1228260" y="1706325"/>
            <a:ext cx="9025449" cy="1722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635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B444-8070-4C1B-AC43-A6E4335E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ความสามารถด้านใดบางที่ </a:t>
            </a:r>
            <a:r>
              <a:rPr lang="en-US" dirty="0"/>
              <a:t>Art Di </a:t>
            </a:r>
            <a:r>
              <a:rPr lang="th-TH" dirty="0"/>
              <a:t>ควรมี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F2F01-B0DB-4BCF-9CBA-69129F5D95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2954045" cy="3311189"/>
          </a:xfrm>
        </p:spPr>
        <p:txBody>
          <a:bodyPr/>
          <a:lstStyle/>
          <a:p>
            <a:r>
              <a:rPr lang="en-US" dirty="0"/>
              <a:t>Arts </a:t>
            </a:r>
          </a:p>
          <a:p>
            <a:r>
              <a:rPr lang="en-US" dirty="0"/>
              <a:t>Creative  </a:t>
            </a:r>
          </a:p>
          <a:p>
            <a:r>
              <a:rPr lang="en-US" dirty="0" err="1"/>
              <a:t>Craf</a:t>
            </a:r>
            <a:r>
              <a:rPr lang="en-US" dirty="0"/>
              <a:t> man  </a:t>
            </a:r>
            <a:br>
              <a:rPr lang="en-US" dirty="0"/>
            </a:br>
            <a:r>
              <a:rPr lang="en-US" dirty="0"/>
              <a:t>COMART</a:t>
            </a:r>
            <a:endParaRPr lang="th-TH" dirty="0"/>
          </a:p>
          <a:p>
            <a:pPr marL="0" indent="0">
              <a:buNone/>
            </a:pPr>
            <a:endParaRPr lang="th-TH" dirty="0"/>
          </a:p>
          <a:p>
            <a:endParaRPr lang="th-TH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BE8D5B6-BCE9-4982-9A1C-345D24360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9444"/>
            <a:ext cx="19236" cy="1231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C443D99-8E33-4ECE-AF34-DAE2D95F8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9094"/>
            <a:ext cx="19236" cy="590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384E4C6-3140-41E1-AD93-2E70E61D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549"/>
            <a:ext cx="19236" cy="1231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088C6C-63FB-4436-B664-C219AAB4531B}"/>
              </a:ext>
            </a:extLst>
          </p:cNvPr>
          <p:cNvSpPr txBox="1">
            <a:spLocks/>
          </p:cNvSpPr>
          <p:nvPr/>
        </p:nvSpPr>
        <p:spPr>
          <a:xfrm>
            <a:off x="5598112" y="1837765"/>
            <a:ext cx="2954045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th-TH" cap="none" dirty="0" err="1">
                <a:solidFill>
                  <a:srgbClr val="212121"/>
                </a:solidFill>
                <a:latin typeface="inherit"/>
              </a:rPr>
              <a:t>market</a:t>
            </a:r>
            <a:r>
              <a:rPr lang="en-US" dirty="0"/>
              <a:t> </a:t>
            </a:r>
          </a:p>
          <a:p>
            <a:r>
              <a:rPr lang="th-TH" altLang="th-TH" cap="none" dirty="0" err="1">
                <a:solidFill>
                  <a:srgbClr val="212121"/>
                </a:solidFill>
                <a:latin typeface="inherit"/>
              </a:rPr>
              <a:t>Advertising</a:t>
            </a:r>
            <a:r>
              <a:rPr lang="th-TH" altLang="th-TH" cap="none" dirty="0">
                <a:solidFill>
                  <a:srgbClr val="212121"/>
                </a:solidFill>
                <a:latin typeface="inherit"/>
              </a:rPr>
              <a:t> </a:t>
            </a:r>
            <a:endParaRPr lang="en-US" altLang="th-TH" cap="none" dirty="0">
              <a:solidFill>
                <a:srgbClr val="212121"/>
              </a:solidFill>
              <a:latin typeface="inherit"/>
            </a:endParaRPr>
          </a:p>
          <a:p>
            <a:r>
              <a:rPr lang="th-TH" altLang="th-TH" cap="none" dirty="0" err="1">
                <a:solidFill>
                  <a:srgbClr val="212121"/>
                </a:solidFill>
                <a:latin typeface="inherit"/>
              </a:rPr>
              <a:t>movie</a:t>
            </a:r>
            <a:endParaRPr lang="th-TH" altLang="th-TH" cap="none" dirty="0">
              <a:solidFill>
                <a:srgbClr val="212121"/>
              </a:solidFill>
              <a:latin typeface="inherit"/>
            </a:endParaRPr>
          </a:p>
          <a:p>
            <a:r>
              <a:rPr lang="en-US" dirty="0"/>
              <a:t> </a:t>
            </a:r>
            <a:r>
              <a:rPr lang="th-TH" altLang="th-TH" cap="none" dirty="0" err="1">
                <a:solidFill>
                  <a:srgbClr val="212121"/>
                </a:solidFill>
                <a:latin typeface="inherit"/>
              </a:rPr>
              <a:t>Communication</a:t>
            </a:r>
            <a:endParaRPr lang="en-US" altLang="th-TH" cap="none" dirty="0">
              <a:solidFill>
                <a:srgbClr val="212121"/>
              </a:solidFill>
              <a:latin typeface="inherit"/>
            </a:endParaRPr>
          </a:p>
          <a:p>
            <a:endParaRPr lang="th-TH" dirty="0"/>
          </a:p>
          <a:p>
            <a:endParaRPr lang="th-TH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1947DB4-BD69-4E92-AFF9-EB22F250F9FD}"/>
              </a:ext>
            </a:extLst>
          </p:cNvPr>
          <p:cNvSpPr/>
          <p:nvPr/>
        </p:nvSpPr>
        <p:spPr>
          <a:xfrm>
            <a:off x="3352061" y="2683276"/>
            <a:ext cx="1464816" cy="745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465C7DF6-4EA5-4166-85A1-9A2CED6F1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242" y="2125548"/>
            <a:ext cx="19236" cy="590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2EBCBF0F-CB41-4910-8804-D6827F9E8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9094"/>
            <a:ext cx="19236" cy="590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21099EDC-2C75-4EAA-8489-BD8001665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044"/>
            <a:ext cx="19236" cy="1231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6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2487A8-9C48-4A23-A0E4-79E0FC4C8A8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4" t="68417" r="42300" b="10183"/>
          <a:stretch/>
        </p:blipFill>
        <p:spPr bwMode="auto">
          <a:xfrm>
            <a:off x="206776" y="1261782"/>
            <a:ext cx="10873731" cy="3394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8526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302</TotalTime>
  <Words>1568</Words>
  <Application>Microsoft Office PowerPoint</Application>
  <PresentationFormat>Widescreen</PresentationFormat>
  <Paragraphs>228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Impact</vt:lpstr>
      <vt:lpstr>inherit</vt:lpstr>
      <vt:lpstr>Times New Roman</vt:lpstr>
      <vt:lpstr>Main Event</vt:lpstr>
      <vt:lpstr>Art Direction </vt:lpstr>
      <vt:lpstr>week1</vt:lpstr>
      <vt:lpstr>วินัย</vt:lpstr>
      <vt:lpstr>เนื้อหาการเรียน </vt:lpstr>
      <vt:lpstr>ระดับคะแนน </vt:lpstr>
      <vt:lpstr>ความรู้เบื้องต้น Art Direction </vt:lpstr>
      <vt:lpstr>PowerPoint Presentation</vt:lpstr>
      <vt:lpstr>ความสามารถด้านใดบางที่ Art Di ควรมี</vt:lpstr>
      <vt:lpstr>PowerPoint Presentation</vt:lpstr>
      <vt:lpstr>EX-1</vt:lpstr>
      <vt:lpstr>EX2</vt:lpstr>
      <vt:lpstr>Activities</vt:lpstr>
      <vt:lpstr>Homework</vt:lpstr>
      <vt:lpstr>PowerPoint Presentation</vt:lpstr>
      <vt:lpstr>Week2-3 Creative    </vt:lpstr>
      <vt:lpstr>Creative ? </vt:lpstr>
      <vt:lpstr>Creative  </vt:lpstr>
      <vt:lpstr>PowerPoint Presentation</vt:lpstr>
      <vt:lpstr>AIDA MODEL</vt:lpstr>
      <vt:lpstr>Activities1</vt:lpstr>
      <vt:lpstr>Activities1.1</vt:lpstr>
      <vt:lpstr>Activities 2</vt:lpstr>
      <vt:lpstr>Homework</vt:lpstr>
      <vt:lpstr>PowerPoint Presentation</vt:lpstr>
      <vt:lpstr>Week4-5 ข้อความ ภาพ </vt:lpstr>
      <vt:lpstr>การออกแบบตัวอักษร</vt:lpstr>
      <vt:lpstr>แนวทางออกแบบ</vt:lpstr>
      <vt:lpstr>ขั้นตอนการออกแบบตัวอักษรเพื่อนำมาใช้  </vt:lpstr>
      <vt:lpstr>Activities-1</vt:lpstr>
      <vt:lpstr>Activities-2</vt:lpstr>
      <vt:lpstr>Activities-3 Typography  </vt:lpstr>
      <vt:lpstr>การฝึกเขียนตัวอักษร </vt:lpstr>
      <vt:lpstr>PowerPoint Presentation</vt:lpstr>
      <vt:lpstr>Activities</vt:lpstr>
      <vt:lpstr>ภาพ</vt:lpstr>
      <vt:lpstr>การออกแบบ</vt:lpstr>
      <vt:lpstr>Homework</vt:lpstr>
      <vt:lpstr>PowerPoint Presentation</vt:lpstr>
      <vt:lpstr>Week-6--10 เทคนิควัสดุในการสร้างสรรค์ </vt:lpstr>
      <vt:lpstr>Activities-1</vt:lpstr>
      <vt:lpstr>งานวาดระบาย</vt:lpstr>
      <vt:lpstr>งานคอมกราฟ</vt:lpstr>
      <vt:lpstr>งานสื่อผสม</vt:lpstr>
      <vt:lpstr>Homework</vt:lpstr>
      <vt:lpstr>PowerPoint Presentation</vt:lpstr>
      <vt:lpstr>Week15--17 การกำกับศิลป์กับงานโฆษณา </vt:lpstr>
      <vt:lpstr>Homework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Direction</dc:title>
  <dc:creator>Win10</dc:creator>
  <cp:lastModifiedBy>Win10</cp:lastModifiedBy>
  <cp:revision>30</cp:revision>
  <dcterms:created xsi:type="dcterms:W3CDTF">2018-12-17T23:52:06Z</dcterms:created>
  <dcterms:modified xsi:type="dcterms:W3CDTF">2018-12-18T04:54:51Z</dcterms:modified>
</cp:coreProperties>
</file>