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9" r:id="rId5"/>
    <p:sldId id="258" r:id="rId6"/>
    <p:sldId id="268" r:id="rId7"/>
    <p:sldId id="270" r:id="rId8"/>
    <p:sldId id="260" r:id="rId9"/>
    <p:sldId id="261" r:id="rId10"/>
    <p:sldId id="262" r:id="rId11"/>
    <p:sldId id="26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8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4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40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7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2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7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79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2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1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16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E938D8-9A79-4EDF-92A3-06FA11EB0A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403249-74C3-4474-B575-9F8620F0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mmfYagWDA" TargetMode="External"/><Relationship Id="rId2" Type="http://schemas.openxmlformats.org/officeDocument/2006/relationships/hyperlink" Target="https://www.youtube.com/watch?v=lkW14Lu1IB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dOsyI8K7t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4298-AB9E-C150-750C-9B35B46A0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5A199-DFC4-0D88-C64B-B6B927C58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คาบ1 </a:t>
            </a:r>
            <a:r>
              <a:rPr lang="en-US" dirty="0"/>
              <a:t>: </a:t>
            </a:r>
            <a:r>
              <a:rPr lang="th-TH" dirty="0"/>
              <a:t>ความหมายประวัติ จริยธรรมและตัวอย่างสารคดี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6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E1CC-8D9A-8D90-B8B5-491F09CA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สารคดีกับสังคม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154AC-2EB8-2316-16DD-2AC2B9922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สารคดีจะนำเสนอด้านสังคมเพื่อคนในสังคม ไม่ใช่เพื่อการค้าหรือเพื่อผลประโยชน์ของบริษัท หรือคนใดคนหนึ่ง หรือหน่วยงานใดหน่วยงานหนึ่งในสังคมเท่านั้น ดังนั้นสิ่งต่อไปนี้จึงไม่เรียกว่าเป็นสารคดี</a:t>
            </a:r>
          </a:p>
          <a:p>
            <a:pPr lvl="2"/>
            <a:r>
              <a:rPr lang="en-US" dirty="0"/>
              <a:t>Educational film </a:t>
            </a:r>
            <a:r>
              <a:rPr lang="th-TH" dirty="0"/>
              <a:t>– ภาพยนตร์การศึกษาที่นำเสนอข้อมูลที่เป็นความรู้เพียงอย่างเดียว แต่ขาดประเด็นเรื่องคุณค่าของคน หรือคุณค่าของการอยู่ร่วมกันของคนในสังคม</a:t>
            </a:r>
          </a:p>
          <a:p>
            <a:pPr lvl="2"/>
            <a:r>
              <a:rPr lang="en-US" dirty="0"/>
              <a:t>Industrial film – </a:t>
            </a:r>
            <a:r>
              <a:rPr lang="th-TH" dirty="0"/>
              <a:t>ภาพยนตร์ที่แฝงการโฆษณาหรือมุ่งประเด็นไปที่การนำเสนอผลิตภัณฑ์ หรืออุตสาหกรรมใดๆ เพียงอย่างเดียว เช่น การนำเสนอวิธีการที่คนงานผลิตใบมีดโกนในโรงงานอุสาหกรรมหนึ่ง ที่มีตั้งแต่การเริ่มต้นผลิตไปจนเสร็จกระบวนการของคนงานจะไม่ใช่ภาพยนตร์สารคดีเพราะไม่ได้แสดงให้เห็นถึงประเด็นใดๆที่เกี่ยวเนื่องหรือมีคุณค่ากับสังคม ซึ่งภาพยนตร์แบบนี้จะเรียนว่าเป็น </a:t>
            </a:r>
            <a:r>
              <a:rPr lang="en-US" dirty="0"/>
              <a:t>industrial film </a:t>
            </a:r>
            <a:r>
              <a:rPr lang="th-TH" dirty="0"/>
              <a:t>หากจะเป็นสารคดีจะต้องมีประเด็นที่ทำให้คนในสังคมตระหนักถึงอะไรในกระบวนการนี้ที่เกี่ยวเนื่องกับคุณค่าของคนงานในกระบวนการ หรือคุณค่าของสังคมในกระบวนการนี้ได้ด้วยถึงจะเรียกได้ว่าภายนตร์สารคดีที่ดี ไม่เช่นนั้นก็จะกลายเป็นเพียงภาพยนต์โฆษณาให้กับผลิตภัณฑ์มีดดกนเพียงอย่างเดียว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9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963D-4D20-3205-2CD7-3FD68B33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องค์ประกอบของสารคดี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AD0B-E2A7-57FD-4B46-4125E02AC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ภาพยนตร์สารคดีสารมารถ สืบสวน, วิเคราะห์, เตือน, ทำนาย, สำรวจ, อธิบาย, ให้ความรู้........ ดังนั้นองค์ประกอบของสารคดีที่จะทำให้ส่งผลถึงสิ่งต่างๆที่ผู้ผลิตต้องการจึงสำคัญมาก โดยองค์ประกอบหลักของสารคดีประกอบด้วย</a:t>
            </a:r>
          </a:p>
          <a:p>
            <a:pPr lvl="1"/>
            <a:r>
              <a:rPr lang="en-US" dirty="0"/>
              <a:t>Actuality</a:t>
            </a:r>
            <a:r>
              <a:rPr lang="th-TH" dirty="0"/>
              <a:t> – สิ่งที่สำคัญที่สุดของสารคดีคือการนำเสนอความเป็นจริงและสิ่งที่เกิดขึ้นจริง ณ ขณะนั้นๆ ดังนั้นการถ่ายทำสารคดีจึงต้องคำนึงถึงความจริงเป็นหลัก โดยต้องถ่ายทอดความจริงออกมาอย่าง ตัวดำเนินเรื่องต้องมีความคิด ความรู้สึก การกระทำที่เกิดขึ้นจริงต่อสถาณการณ์ที่กำลังเกิดขึ้น หรือเรียกได้ว่าต้องทำให้คนดูเห็นได้ถึงจิตวิญญาณของคน / ผู้คน หรือ ตัวดำเนินเรื่อง ได้อย่างเป็นธรรมชาติและเป็นความจริง </a:t>
            </a:r>
          </a:p>
          <a:p>
            <a:pPr lvl="3"/>
            <a:r>
              <a:rPr lang="th-TH" dirty="0"/>
              <a:t>ถึงแม้ในปัจจุบันบางสารคดีจะเป็นแบบมีบท </a:t>
            </a:r>
            <a:r>
              <a:rPr lang="en-US" dirty="0"/>
              <a:t>(Dialogical) </a:t>
            </a:r>
            <a:r>
              <a:rPr lang="th-TH" dirty="0"/>
              <a:t>หรือเรียกว่า </a:t>
            </a:r>
            <a:r>
              <a:rPr lang="en-US" dirty="0"/>
              <a:t>dialogical documentary </a:t>
            </a:r>
            <a:r>
              <a:rPr lang="th-TH" dirty="0"/>
              <a:t>แต่บทนั้นๆมีเพื่อถ่ายทอด ความทรงจำ ความฝัน ความหวัง ที่เกิดขึ้นจริงกับคนๆนั้น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8292-78DE-0ED3-5188-25DF5059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การบ้านก่อนเรียนคาบหน้า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9BAD-4A91-D2C9-F1FB-8F1D8A13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อ.มอบโจทย์สารคดีให้ไปคิดและนำเสนอรายบุคคลในคาบที่ 3  เป้าหมาย – เพื่อนำมาประยุกต์ใช้เป็นงานกลุ่มและงานห้อง </a:t>
            </a:r>
            <a:r>
              <a:rPr lang="en-US" dirty="0"/>
              <a:t>= </a:t>
            </a:r>
            <a:r>
              <a:rPr lang="th-TH" dirty="0"/>
              <a:t>ทำสารคดี 45-60 นาที นำเสนอในช่อง จอมข่าว </a:t>
            </a:r>
            <a:r>
              <a:rPr lang="en-US" dirty="0"/>
              <a:t>(final project)</a:t>
            </a:r>
            <a:r>
              <a:rPr lang="th-TH" dirty="0"/>
              <a:t> 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DC1B-4526-D50F-9049-22AAE158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ความหมายของสารคดี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4B28-033C-DE16-0210-73E496F9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 Nicholes –</a:t>
            </a:r>
          </a:p>
          <a:p>
            <a:r>
              <a:rPr lang="en-US" dirty="0"/>
              <a:t>Documentary of wish-fulfillment VS. Documentary of social representation </a:t>
            </a:r>
          </a:p>
          <a:p>
            <a:endParaRPr lang="en-US" dirty="0"/>
          </a:p>
          <a:p>
            <a:r>
              <a:rPr lang="en-US" dirty="0"/>
              <a:t>John Grierson </a:t>
            </a:r>
            <a:r>
              <a:rPr lang="th-TH" dirty="0"/>
              <a:t>– ผู้ค้นพบภาพยนตร์สารคดี ได้ให้ความหมายของภาพยนตร์สารคดีไว้ว่า</a:t>
            </a:r>
          </a:p>
          <a:p>
            <a:pPr algn="ctr"/>
            <a:r>
              <a:rPr lang="th-TH" dirty="0"/>
              <a:t> </a:t>
            </a:r>
            <a:r>
              <a:rPr lang="en-US" dirty="0"/>
              <a:t>“The creative treatment of actuality”</a:t>
            </a:r>
            <a:endParaRPr lang="th-TH" dirty="0"/>
          </a:p>
          <a:p>
            <a:pPr algn="ctr"/>
            <a:endParaRPr lang="th-TH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6EBB-96BC-C949-ECFD-53A9C0FC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ประวัติสารคดี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ECF0-E458-A6E0-4925-0F63A2E7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Nanook of the north </a:t>
            </a:r>
            <a:r>
              <a:rPr lang="th-TH" dirty="0"/>
              <a:t>ปี 1992 โดย </a:t>
            </a:r>
            <a:r>
              <a:rPr lang="en-US" dirty="0"/>
              <a:t>Robert Flaherty</a:t>
            </a:r>
            <a:r>
              <a:rPr lang="th-TH" dirty="0"/>
              <a:t> เป็นภาพยนตร์เรื่องแรกที่เกิดขึ้นและมีความแตกต่างจากภาพยนตร์อื่นๆที่เคยมีมา</a:t>
            </a:r>
          </a:p>
          <a:p>
            <a:r>
              <a:rPr lang="en-US" dirty="0">
                <a:hlinkClick r:id="rId2"/>
              </a:rPr>
              <a:t>https://www.youtube.com/watch?v=lkW14Lu1IBo</a:t>
            </a:r>
            <a:r>
              <a:rPr lang="en-US" dirty="0"/>
              <a:t> </a:t>
            </a:r>
            <a:endParaRPr lang="th-TH" dirty="0"/>
          </a:p>
          <a:p>
            <a:r>
              <a:rPr lang="th-TH" dirty="0"/>
              <a:t>ทำให้หลังจากนั้นมี ภาพยนตร์สารคดี เกิดขึ้นอีกมากมาย เช่น</a:t>
            </a:r>
          </a:p>
          <a:p>
            <a:r>
              <a:rPr lang="th-TH" dirty="0"/>
              <a:t>ภาพยนตร์สารคดีเรื่อง </a:t>
            </a:r>
            <a:r>
              <a:rPr lang="en-US" dirty="0"/>
              <a:t>Land without bread</a:t>
            </a:r>
          </a:p>
          <a:p>
            <a:r>
              <a:rPr lang="en-US" dirty="0">
                <a:hlinkClick r:id="rId3"/>
              </a:rPr>
              <a:t>https://www.youtube.com/watch?v=vUmmfYagWDA</a:t>
            </a:r>
            <a:r>
              <a:rPr lang="th-TH" dirty="0"/>
              <a:t> </a:t>
            </a:r>
            <a:endParaRPr lang="en-US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3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DC3C-2058-341E-347B-A43BC50E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สารคดี กับ จริยธรรม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CEC87-98A2-C27E-A359-8F97B259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** แต่ก็มีการถกเถียงกันเกี่ยวกับประเด็นเรื่องจริยธรรมในการนำเสนอเรื่อง </a:t>
            </a:r>
            <a:r>
              <a:rPr lang="en-US" dirty="0"/>
              <a:t>Nanook of the north* </a:t>
            </a:r>
            <a:endParaRPr lang="th-TH" dirty="0"/>
          </a:p>
          <a:p>
            <a:r>
              <a:rPr lang="th-TH" dirty="0"/>
              <a:t>สารคดีเรื่อง </a:t>
            </a:r>
            <a:r>
              <a:rPr lang="en-US" dirty="0"/>
              <a:t>Hoop dream </a:t>
            </a:r>
            <a:r>
              <a:rPr lang="th-TH" dirty="0"/>
              <a:t> </a:t>
            </a:r>
            <a:r>
              <a:rPr lang="en-US" dirty="0">
                <a:hlinkClick r:id="rId2"/>
              </a:rPr>
              <a:t>https://www.youtube.com/watch?v=ZdOsyI8K7t4</a:t>
            </a:r>
            <a:r>
              <a:rPr lang="th-TH" dirty="0"/>
              <a:t>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th-TH" dirty="0"/>
          </a:p>
          <a:p>
            <a:pPr lvl="1"/>
            <a:r>
              <a:rPr lang="th-TH" dirty="0"/>
              <a:t>1.จริยธรรม – ความรับผิดชอบต่อมุมมองต่อตัวละครที่ถูกถ่ายทำ</a:t>
            </a:r>
          </a:p>
          <a:p>
            <a:pPr lvl="1"/>
            <a:r>
              <a:rPr lang="th-TH" dirty="0"/>
              <a:t>2.จริยธรรม – ความจริงในสารคดี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0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2F15-0299-BB24-B3CC-25ED02A6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ทำไมจึงทำสารคดี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CD6A4-A227-10A2-1D18-8D26B3198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ตัวอย่าง งานสารคดี โดย </a:t>
            </a:r>
            <a:r>
              <a:rPr lang="en-US" dirty="0"/>
              <a:t>Pawel </a:t>
            </a:r>
            <a:r>
              <a:rPr lang="en-US" dirty="0" err="1"/>
              <a:t>Lozinski’s</a:t>
            </a:r>
            <a:r>
              <a:rPr lang="en-US" dirty="0"/>
              <a:t> The sisters (1999,Poland…)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415B4-515D-A31F-EC5F-7C0A6C24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95" y="3111716"/>
            <a:ext cx="3864142" cy="2874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5832E-3E23-F7A0-9AE1-13F005B23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270" y="3004200"/>
            <a:ext cx="4190135" cy="31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1694-34AA-2A69-5374-FA5E60C2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สารคดีกับโลกความเป็นจริง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BE7B-A5E9-18EA-8BF7-C74894E7B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Documentary of social representation – </a:t>
            </a:r>
            <a:r>
              <a:rPr lang="th-TH" dirty="0"/>
              <a:t>สารคดีเกี่ยวข้องกับโลกความเป็นโดย 3 วิธี</a:t>
            </a:r>
          </a:p>
          <a:p>
            <a:pPr lvl="1"/>
            <a:r>
              <a:rPr lang="th-TH" dirty="0"/>
              <a:t>1. สารคดีนำเสนอโลกและสังคมจริง แบบตรงไปตรงมาตามที่ทุกคนเห็นและเข้าใจ เราเห็นสิ่งรอบตัว สภาพแวดล้อมและเหตุการณ์ต่างๆที่เกิดขึ้นในโลกอย่างไร สารคดีก็นำเสนอแบบนั้น </a:t>
            </a:r>
          </a:p>
          <a:p>
            <a:pPr lvl="1"/>
            <a:r>
              <a:rPr lang="th-TH" dirty="0"/>
              <a:t>2. สารคดีเปรียบเสมือนปากเสียง ให้กับผู้อื่น สิ่งอื่น ที่อาจไม่สามารถเป็นปากเสียงให้ตนเองได้ หรืออาจไม่มีพลังมากพอที่จะสามารถสื่อสารออกไปได้เท่าการนำเสนอผ่านสารคดี</a:t>
            </a:r>
          </a:p>
          <a:p>
            <a:pPr lvl="1"/>
            <a:r>
              <a:rPr lang="th-TH" dirty="0"/>
              <a:t>3. สารคดีอาจนำเสนอโลกไปในทางเดียวกับที่นักกฎหมายจะนำเสนอข้อพิพาทต่างๆเพื่อลูกความของตน ในมุมมองที่เป็นประโยชน์ต่อลูกความ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1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323F-0FD8-1C59-9354-0C09A1AD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สารคดีที่ประสบความสำเร็จ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3865-C031-ED04-FAF6-ED7260DB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		</a:t>
            </a:r>
            <a:r>
              <a:rPr lang="en-US" b="1" dirty="0"/>
              <a:t>I or We speak about us to you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th-TH" dirty="0"/>
              <a:t>                                </a:t>
            </a:r>
            <a:r>
              <a:rPr lang="th-TH" dirty="0">
                <a:highlight>
                  <a:srgbClr val="FFFF00"/>
                </a:highlight>
              </a:rPr>
              <a:t>ฉัน / พวกเรา</a:t>
            </a:r>
            <a:r>
              <a:rPr lang="en-US" dirty="0"/>
              <a:t>  </a:t>
            </a:r>
            <a:r>
              <a:rPr lang="th-TH" dirty="0"/>
              <a:t>    พูด       </a:t>
            </a:r>
            <a:r>
              <a:rPr lang="th-TH" dirty="0">
                <a:highlight>
                  <a:srgbClr val="00FF00"/>
                </a:highlight>
              </a:rPr>
              <a:t>เรื่องของเรา</a:t>
            </a:r>
            <a:r>
              <a:rPr lang="en-US" dirty="0">
                <a:highlight>
                  <a:srgbClr val="00FF00"/>
                </a:highlight>
              </a:rPr>
              <a:t>(</a:t>
            </a:r>
            <a:r>
              <a:rPr lang="th-TH" dirty="0">
                <a:highlight>
                  <a:srgbClr val="00FF00"/>
                </a:highlight>
              </a:rPr>
              <a:t>คุณ</a:t>
            </a:r>
            <a:r>
              <a:rPr lang="en-US" dirty="0">
                <a:highlight>
                  <a:srgbClr val="00FF00"/>
                </a:highlight>
              </a:rPr>
              <a:t>)</a:t>
            </a:r>
            <a:r>
              <a:rPr lang="en-US" dirty="0"/>
              <a:t>  </a:t>
            </a:r>
            <a:r>
              <a:rPr lang="th-TH" dirty="0"/>
              <a:t>กับ </a:t>
            </a:r>
            <a:r>
              <a:rPr lang="en-US" dirty="0"/>
              <a:t>  </a:t>
            </a:r>
            <a:r>
              <a:rPr lang="th-TH" dirty="0">
                <a:highlight>
                  <a:srgbClr val="00FFFF"/>
                </a:highlight>
              </a:rPr>
              <a:t>คุณ</a:t>
            </a:r>
            <a:endParaRPr lang="en-US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  </a:t>
            </a:r>
            <a:r>
              <a:rPr lang="en-US" dirty="0">
                <a:highlight>
                  <a:srgbClr val="FFFF00"/>
                </a:highlight>
              </a:rPr>
              <a:t>Filmmaker</a:t>
            </a:r>
            <a:r>
              <a:rPr lang="en-US" dirty="0"/>
              <a:t>             </a:t>
            </a:r>
            <a:r>
              <a:rPr lang="th-TH" dirty="0">
                <a:highlight>
                  <a:srgbClr val="00FF00"/>
                </a:highlight>
              </a:rPr>
              <a:t>ประเด็น/เรื่อง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   </a:t>
            </a:r>
            <a:r>
              <a:rPr lang="th-TH" dirty="0"/>
              <a:t> </a:t>
            </a:r>
            <a:r>
              <a:rPr lang="en-US" dirty="0"/>
              <a:t>  </a:t>
            </a:r>
            <a:r>
              <a:rPr lang="th-TH" dirty="0"/>
              <a:t>  </a:t>
            </a:r>
            <a:r>
              <a:rPr lang="th-TH" dirty="0">
                <a:highlight>
                  <a:srgbClr val="00FFFF"/>
                </a:highlight>
              </a:rPr>
              <a:t>ผู้ชม</a:t>
            </a:r>
            <a:endParaRPr lang="en-US" dirty="0">
              <a:highlight>
                <a:srgbClr val="00FFFF"/>
              </a:highligh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D67AE0-3088-7B48-DD4B-3790ADCED30B}"/>
              </a:ext>
            </a:extLst>
          </p:cNvPr>
          <p:cNvCxnSpPr/>
          <p:nvPr/>
        </p:nvCxnSpPr>
        <p:spPr>
          <a:xfrm>
            <a:off x="4301411" y="4134370"/>
            <a:ext cx="0" cy="471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5BB8F6-7E0E-F114-F32D-C9EB6CC1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905" y="4077350"/>
            <a:ext cx="158510" cy="54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8B569-D256-D3A5-4278-AA11C64F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116" y="4079168"/>
            <a:ext cx="15851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28C8-0B33-5DB0-6495-9060D584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สารคดีที่ประสบความสำเร็จ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FE3C-B8C8-36E4-FEEF-96578440D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สิ่งที่ทำให้สารคดีประสบความสำเร็จคือ</a:t>
            </a:r>
          </a:p>
          <a:p>
            <a:pPr lvl="2"/>
            <a:r>
              <a:rPr lang="en-US" dirty="0"/>
              <a:t>An organize story with meaning – </a:t>
            </a:r>
            <a:r>
              <a:rPr lang="th-TH" dirty="0"/>
              <a:t>ประกอบด้วย 3 อย่างคือ</a:t>
            </a:r>
          </a:p>
          <a:p>
            <a:pPr lvl="3"/>
            <a:r>
              <a:rPr lang="en-US" dirty="0">
                <a:highlight>
                  <a:srgbClr val="FFFF00"/>
                </a:highlight>
              </a:rPr>
              <a:t>A character</a:t>
            </a:r>
            <a:r>
              <a:rPr lang="th-TH" dirty="0">
                <a:highlight>
                  <a:srgbClr val="FFFF00"/>
                </a:highlight>
              </a:rPr>
              <a:t> </a:t>
            </a:r>
            <a:r>
              <a:rPr lang="th-TH" dirty="0"/>
              <a:t>+</a:t>
            </a:r>
            <a:r>
              <a:rPr lang="en-US" dirty="0"/>
              <a:t> </a:t>
            </a:r>
            <a:r>
              <a:rPr lang="en-US" dirty="0">
                <a:highlight>
                  <a:srgbClr val="00FFFF"/>
                </a:highlight>
              </a:rPr>
              <a:t>narrative tension </a:t>
            </a:r>
            <a:r>
              <a:rPr lang="en-US" dirty="0"/>
              <a:t>+ </a:t>
            </a:r>
            <a:r>
              <a:rPr lang="en-US" dirty="0">
                <a:highlight>
                  <a:srgbClr val="00FF00"/>
                </a:highlight>
              </a:rPr>
              <a:t>something to say about human condition  </a:t>
            </a:r>
          </a:p>
          <a:p>
            <a:pPr lvl="4"/>
            <a:endParaRPr lang="th-TH" dirty="0"/>
          </a:p>
          <a:p>
            <a:pPr lvl="4"/>
            <a:r>
              <a:rPr lang="en-US" dirty="0"/>
              <a:t>Character</a:t>
            </a:r>
            <a:r>
              <a:rPr lang="th-TH" dirty="0"/>
              <a:t> </a:t>
            </a:r>
            <a:r>
              <a:rPr lang="en-US" dirty="0"/>
              <a:t>– character </a:t>
            </a:r>
            <a:r>
              <a:rPr lang="th-TH" dirty="0"/>
              <a:t>ที่คนดู ดูแล้วมีส่วนร่วมด้วย / เป็นตัวแทนของประชาชนในเรื่องนั้นๆได้ดี</a:t>
            </a:r>
          </a:p>
          <a:p>
            <a:pPr lvl="4"/>
            <a:r>
              <a:rPr lang="en-US" dirty="0"/>
              <a:t>Narrative tension </a:t>
            </a:r>
            <a:r>
              <a:rPr lang="th-TH" dirty="0"/>
              <a:t>– ประเด็นปัญหา อุปสรรคที่เกิดขึ้น ที่จะทำให้ไม่ประสบความสำเร็จ / ความขัดแย้ง ที่เกิดขึ้น</a:t>
            </a:r>
          </a:p>
          <a:p>
            <a:pPr lvl="4"/>
            <a:r>
              <a:rPr lang="en-US" dirty="0"/>
              <a:t>Something to say about human condition – </a:t>
            </a:r>
            <a:r>
              <a:rPr lang="th-TH" dirty="0"/>
              <a:t>ภาพรวมของเรื่องทำให้เห็นอะไร</a:t>
            </a:r>
            <a:r>
              <a:rPr lang="en-US" dirty="0"/>
              <a:t>(</a:t>
            </a:r>
            <a:r>
              <a:rPr lang="th-TH" dirty="0"/>
              <a:t>เรื่องนี้สอนให้รู้ว่า</a:t>
            </a:r>
            <a:r>
              <a:rPr lang="en-US" dirty="0"/>
              <a:t>)</a:t>
            </a:r>
            <a:r>
              <a:rPr lang="th-TH" dirty="0"/>
              <a:t> หรือต้องการให้เห็นว่าอะไรและต้องการให้เกิดอะไรขึ้นต่อไป</a:t>
            </a:r>
            <a:r>
              <a:rPr lang="en-US" dirty="0"/>
              <a:t> </a:t>
            </a: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1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0C2F-F3EC-098D-D5D4-C4876681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สารคดีกับสังคม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33A2-FDC8-DB6F-9FFA-FC682890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เราสามารถแยกภาพยนตร์สารคดีออกจากภาพยนตร์ประเภทอื่นๆโดยดูจากประเด็นว่า</a:t>
            </a:r>
          </a:p>
          <a:p>
            <a:pPr lvl="1"/>
            <a:r>
              <a:rPr lang="th-TH" dirty="0"/>
              <a:t>ทำให้เห็นค่าของคน / ตัวหรือสิ่งที่ดำเนินเรื่อง – สารคดีต่างจากภาพยนตร์ทั่วไปตรงที่ภาพยนตร์ทั่วไปส่วนใหญ่เน้นไปที่ให้เห็นเรื่องคุณธรรม จริยธรรม ความดี ความชั่ว แต่ในทางกลับกันสารด</a:t>
            </a:r>
            <a:r>
              <a:rPr lang="th-TH" dirty="0" err="1"/>
              <a:t>คี</a:t>
            </a:r>
            <a:r>
              <a:rPr lang="th-TH" dirty="0"/>
              <a:t>จะทำให้เห็นค่าในด้านอื่นๆด้วย เช่น สุขภาพ การใช้ชีวิต การท่องเที่ยว การเงิน...... โดยผ่านการตัวสินใจในการกระทำอย่างใดอย่างหนึ่ง ว่าเลือกแบบไหนและจบลงแบบไหน</a:t>
            </a:r>
          </a:p>
          <a:p>
            <a:pPr lvl="1"/>
            <a:r>
              <a:rPr lang="th-TH" dirty="0"/>
              <a:t>ทำให้เกิดการเฝ้าระวังในด้านต่างๆ – สารคดีที่ดีจะทำให้คนดูได้เปิดโลกทัศน์ใหม่ๆ หรือมีมุมมองใหม่ในเรื่องเดิม</a:t>
            </a:r>
            <a:r>
              <a:rPr lang="en-US" dirty="0"/>
              <a:t> </a:t>
            </a:r>
            <a:r>
              <a:rPr lang="th-TH" dirty="0"/>
              <a:t>เช่นสารคดีปี 2006 เรื่อง </a:t>
            </a:r>
            <a:r>
              <a:rPr lang="en-US" dirty="0"/>
              <a:t>AI Gore’s - An Inconvenient Truth </a:t>
            </a:r>
            <a:r>
              <a:rPr lang="th-TH" dirty="0"/>
              <a:t>ที่นอกจากจะให้มุมมองใหม่แล้วยังกระตุ้นให้เกิดการกระทำ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https://www.youtube.com/watch?v=CH-qO9RRchc  </a:t>
            </a:r>
            <a:r>
              <a:rPr lang="th-TH" dirty="0"/>
              <a:t>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12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</TotalTime>
  <Words>1103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Documentary </vt:lpstr>
      <vt:lpstr>ความหมายของสารคดี</vt:lpstr>
      <vt:lpstr>ประวัติสารคดี</vt:lpstr>
      <vt:lpstr>สารคดี กับ จริยธรรม</vt:lpstr>
      <vt:lpstr>ทำไมจึงทำสารคดี</vt:lpstr>
      <vt:lpstr>สารคดีกับโลกความเป็นจริง</vt:lpstr>
      <vt:lpstr>สารคดีที่ประสบความสำเร็จ</vt:lpstr>
      <vt:lpstr>สารคดีที่ประสบความสำเร็จ</vt:lpstr>
      <vt:lpstr>สารคดีกับสังคม</vt:lpstr>
      <vt:lpstr>สารคดีกับสังคม</vt:lpstr>
      <vt:lpstr>องค์ประกอบของสารคดี</vt:lpstr>
      <vt:lpstr>การบ้านก่อนเรียนคาบหน้า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Documentary</dc:title>
  <dc:creator>panprae bunyapukkna</dc:creator>
  <cp:lastModifiedBy>panprae bunyapukkna</cp:lastModifiedBy>
  <cp:revision>11</cp:revision>
  <dcterms:created xsi:type="dcterms:W3CDTF">2023-06-22T04:24:52Z</dcterms:created>
  <dcterms:modified xsi:type="dcterms:W3CDTF">2025-07-12T07:49:01Z</dcterms:modified>
</cp:coreProperties>
</file>