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3" r:id="rId2"/>
    <p:sldId id="321" r:id="rId3"/>
    <p:sldId id="322" r:id="rId4"/>
    <p:sldId id="284" r:id="rId5"/>
    <p:sldId id="285" r:id="rId6"/>
    <p:sldId id="308" r:id="rId7"/>
    <p:sldId id="312" r:id="rId8"/>
    <p:sldId id="309" r:id="rId9"/>
    <p:sldId id="310" r:id="rId10"/>
    <p:sldId id="311" r:id="rId11"/>
    <p:sldId id="313" r:id="rId12"/>
    <p:sldId id="316" r:id="rId13"/>
    <p:sldId id="314" r:id="rId14"/>
    <p:sldId id="315" r:id="rId15"/>
    <p:sldId id="317" r:id="rId16"/>
    <p:sldId id="318" r:id="rId17"/>
    <p:sldId id="319" r:id="rId18"/>
    <p:sldId id="323" r:id="rId19"/>
    <p:sldId id="324" r:id="rId20"/>
    <p:sldId id="334" r:id="rId21"/>
    <p:sldId id="325" r:id="rId22"/>
    <p:sldId id="328" r:id="rId23"/>
    <p:sldId id="329" r:id="rId24"/>
    <p:sldId id="33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9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23T02:34:19.591"/>
    </inkml:context>
    <inkml:brush xml:id="br0">
      <inkml:brushProperty name="width" value="0.05" units="cm"/>
      <inkml:brushProperty name="height" value="0.05" units="cm"/>
    </inkml:brush>
  </inkml:definitions>
  <inkml:trace contextRef="#ctx0" brushRef="#br0">1 2 7256 0 0,'9'-1'0'0'0,"7"1"0"0"0,41 4 0 0 0,-24 8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9/5/2025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9/5/2025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9/5/2025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9/5/2025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9/5/2025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9/5/2025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9/5/2025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9/5/2025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03119-631B-2BDB-E846-C9B1FDB7949E}"/>
              </a:ext>
            </a:extLst>
          </p:cNvPr>
          <p:cNvSpPr>
            <a:spLocks noGrp="1"/>
          </p:cNvSpPr>
          <p:nvPr>
            <p:ph type="title"/>
          </p:nvPr>
        </p:nvSpPr>
        <p:spPr/>
        <p:txBody>
          <a:bodyPr/>
          <a:lstStyle/>
          <a:p>
            <a:r>
              <a:rPr lang="en-US" dirty="0"/>
              <a:t>3.</a:t>
            </a:r>
            <a:r>
              <a:rPr lang="th-TH" dirty="0"/>
              <a:t> </a:t>
            </a:r>
            <a:r>
              <a:rPr lang="en-US" sz="4400" dirty="0">
                <a:solidFill>
                  <a:srgbClr val="FFFF00"/>
                </a:solidFill>
                <a:latin typeface="Angsana New" panose="02020603050405020304" pitchFamily="18" charset="-34"/>
                <a:cs typeface="Angsana New" panose="02020603050405020304" pitchFamily="18" charset="-34"/>
              </a:rPr>
              <a:t>Accessories:</a:t>
            </a:r>
            <a:br>
              <a:rPr lang="th-TH" dirty="0"/>
            </a:br>
            <a:r>
              <a:rPr lang="th-TH" dirty="0"/>
              <a:t>อุปกรณ์เสริม: </a:t>
            </a:r>
          </a:p>
        </p:txBody>
      </p:sp>
      <p:sp>
        <p:nvSpPr>
          <p:cNvPr id="3" name="Content Placeholder 2">
            <a:extLst>
              <a:ext uri="{FF2B5EF4-FFF2-40B4-BE49-F238E27FC236}">
                <a16:creationId xmlns:a16="http://schemas.microsoft.com/office/drawing/2014/main" id="{8254660F-23F4-5F4C-0645-E32EFCE07BDF}"/>
              </a:ext>
            </a:extLst>
          </p:cNvPr>
          <p:cNvSpPr>
            <a:spLocks noGrp="1"/>
          </p:cNvSpPr>
          <p:nvPr>
            <p:ph idx="1"/>
          </p:nvPr>
        </p:nvSpPr>
        <p:spPr/>
        <p:txBody>
          <a:bodyPr/>
          <a:lstStyle/>
          <a:p>
            <a:r>
              <a:rPr lang="th-TH" dirty="0"/>
              <a:t>สิ่งของเสริมที่ช่วยเพิ่มประสิทธิภาพหรือความสะดวก เช่น ถุงมือ กระเป๋า ขวดน้ำ และเครื่องติดตามการออกกำลังกาย</a:t>
            </a:r>
          </a:p>
          <a:p>
            <a:endParaRPr lang="th-TH" dirty="0"/>
          </a:p>
        </p:txBody>
      </p:sp>
      <p:pic>
        <p:nvPicPr>
          <p:cNvPr id="4" name="Picture 3">
            <a:extLst>
              <a:ext uri="{FF2B5EF4-FFF2-40B4-BE49-F238E27FC236}">
                <a16:creationId xmlns:a16="http://schemas.microsoft.com/office/drawing/2014/main" id="{CD5D4F8E-558F-DA6B-5B54-CDDF44A25E72}"/>
              </a:ext>
            </a:extLst>
          </p:cNvPr>
          <p:cNvPicPr>
            <a:picLocks noChangeAspect="1"/>
          </p:cNvPicPr>
          <p:nvPr/>
        </p:nvPicPr>
        <p:blipFill>
          <a:blip r:embed="rId2"/>
          <a:stretch>
            <a:fillRect/>
          </a:stretch>
        </p:blipFill>
        <p:spPr>
          <a:xfrm>
            <a:off x="1103312" y="2837873"/>
            <a:ext cx="5257107" cy="3504738"/>
          </a:xfrm>
          <a:prstGeom prst="rect">
            <a:avLst/>
          </a:prstGeom>
        </p:spPr>
      </p:pic>
      <p:pic>
        <p:nvPicPr>
          <p:cNvPr id="7" name="Picture 6">
            <a:extLst>
              <a:ext uri="{FF2B5EF4-FFF2-40B4-BE49-F238E27FC236}">
                <a16:creationId xmlns:a16="http://schemas.microsoft.com/office/drawing/2014/main" id="{45C8A270-8629-541B-0204-C6297CC9AD22}"/>
              </a:ext>
            </a:extLst>
          </p:cNvPr>
          <p:cNvPicPr>
            <a:picLocks noChangeAspect="1"/>
          </p:cNvPicPr>
          <p:nvPr/>
        </p:nvPicPr>
        <p:blipFill>
          <a:blip r:embed="rId3"/>
          <a:stretch>
            <a:fillRect/>
          </a:stretch>
        </p:blipFill>
        <p:spPr>
          <a:xfrm>
            <a:off x="6712562" y="2837873"/>
            <a:ext cx="5182008" cy="324473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6203F44-5AED-7176-ED06-56B6A454BA2F}"/>
                  </a:ext>
                </a:extLst>
              </p14:cNvPr>
              <p14:cNvContentPartPr/>
              <p14:nvPr/>
            </p14:nvContentPartPr>
            <p14:xfrm>
              <a:off x="12981874" y="3694646"/>
              <a:ext cx="41760" cy="6120"/>
            </p14:xfrm>
          </p:contentPart>
        </mc:Choice>
        <mc:Fallback xmlns="">
          <p:pic>
            <p:nvPicPr>
              <p:cNvPr id="5" name="Ink 4">
                <a:extLst>
                  <a:ext uri="{FF2B5EF4-FFF2-40B4-BE49-F238E27FC236}">
                    <a16:creationId xmlns:a16="http://schemas.microsoft.com/office/drawing/2014/main" id="{A6203F44-5AED-7176-ED06-56B6A454BA2F}"/>
                  </a:ext>
                </a:extLst>
              </p:cNvPr>
              <p:cNvPicPr/>
              <p:nvPr/>
            </p:nvPicPr>
            <p:blipFill>
              <a:blip r:embed="rId5"/>
              <a:stretch>
                <a:fillRect/>
              </a:stretch>
            </p:blipFill>
            <p:spPr>
              <a:xfrm>
                <a:off x="12973234" y="3686006"/>
                <a:ext cx="59400" cy="23760"/>
              </a:xfrm>
              <a:prstGeom prst="rect">
                <a:avLst/>
              </a:prstGeom>
            </p:spPr>
          </p:pic>
        </mc:Fallback>
      </mc:AlternateContent>
    </p:spTree>
    <p:extLst>
      <p:ext uri="{BB962C8B-B14F-4D97-AF65-F5344CB8AC3E}">
        <p14:creationId xmlns:p14="http://schemas.microsoft.com/office/powerpoint/2010/main" val="2425734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545D2-569E-C9C7-FAC3-7A07C7587671}"/>
              </a:ext>
            </a:extLst>
          </p:cNvPr>
          <p:cNvSpPr>
            <a:spLocks noGrp="1"/>
          </p:cNvSpPr>
          <p:nvPr>
            <p:ph type="title"/>
          </p:nvPr>
        </p:nvSpPr>
        <p:spPr/>
        <p:txBody>
          <a:bodyPr/>
          <a:lstStyle/>
          <a:p>
            <a:r>
              <a:rPr kumimoji="0" lang="en-US" sz="4200" b="0" i="0" u="none" strike="noStrike" kern="1200" cap="none" spc="0" normalizeH="0" baseline="0" noProof="0" dirty="0">
                <a:ln>
                  <a:noFill/>
                </a:ln>
                <a:solidFill>
                  <a:srgbClr val="EF7A24"/>
                </a:solidFill>
                <a:effectLst/>
                <a:uLnTx/>
                <a:uFillTx/>
                <a:latin typeface="Angsana New" panose="02020603050405020304" pitchFamily="18" charset="-34"/>
                <a:ea typeface="+mj-ea"/>
                <a:cs typeface="Angsana New" panose="02020603050405020304" pitchFamily="18" charset="-34"/>
              </a:rPr>
              <a:t>The Largest Sporting Goods Retailers Worldwide</a:t>
            </a:r>
            <a:br>
              <a:rPr kumimoji="0" lang="en-US" sz="4200" b="0" i="0" u="none" strike="noStrike" kern="1200" cap="none" spc="0" normalizeH="0" baseline="0" noProof="0" dirty="0">
                <a:ln>
                  <a:noFill/>
                </a:ln>
                <a:solidFill>
                  <a:srgbClr val="EF7A24"/>
                </a:solidFill>
                <a:effectLst/>
                <a:uLnTx/>
                <a:uFillTx/>
                <a:latin typeface="Angsana New" panose="02020603050405020304" pitchFamily="18" charset="-34"/>
                <a:ea typeface="+mj-ea"/>
                <a:cs typeface="Angsana New" panose="02020603050405020304" pitchFamily="18" charset="-34"/>
              </a:rPr>
            </a:br>
            <a:r>
              <a:rPr kumimoji="0" lang="en-US" sz="4200" b="0" i="0" u="none" strike="noStrike" kern="1200" cap="none" spc="0" normalizeH="0" baseline="0" noProof="0" dirty="0">
                <a:ln>
                  <a:noFill/>
                </a:ln>
                <a:solidFill>
                  <a:schemeClr val="tx1"/>
                </a:solidFill>
                <a:effectLst/>
                <a:uLnTx/>
                <a:uFillTx/>
                <a:latin typeface="Angsana New" panose="02020603050405020304" pitchFamily="18" charset="-34"/>
                <a:ea typeface="+mj-ea"/>
                <a:cs typeface="Angsana New" panose="02020603050405020304" pitchFamily="18" charset="-34"/>
              </a:rPr>
              <a:t>the major global sporting goods retailers in 2019 vs 2018.</a:t>
            </a:r>
            <a:endParaRPr lang="th-TH" dirty="0">
              <a:solidFill>
                <a:schemeClr val="tx1"/>
              </a:solidFill>
            </a:endParaRPr>
          </a:p>
        </p:txBody>
      </p:sp>
      <p:pic>
        <p:nvPicPr>
          <p:cNvPr id="4" name="Content Placeholder 3">
            <a:extLst>
              <a:ext uri="{FF2B5EF4-FFF2-40B4-BE49-F238E27FC236}">
                <a16:creationId xmlns:a16="http://schemas.microsoft.com/office/drawing/2014/main" id="{82CA7E23-A397-5E1C-BFB5-EEDC2A45CF94}"/>
              </a:ext>
            </a:extLst>
          </p:cNvPr>
          <p:cNvPicPr>
            <a:picLocks noGrp="1" noChangeAspect="1"/>
          </p:cNvPicPr>
          <p:nvPr>
            <p:ph idx="1"/>
          </p:nvPr>
        </p:nvPicPr>
        <p:blipFill>
          <a:blip r:embed="rId2"/>
          <a:stretch>
            <a:fillRect/>
          </a:stretch>
        </p:blipFill>
        <p:spPr>
          <a:xfrm>
            <a:off x="2078183" y="1821118"/>
            <a:ext cx="7057504" cy="4698811"/>
          </a:xfrm>
          <a:prstGeom prst="rect">
            <a:avLst/>
          </a:prstGeom>
        </p:spPr>
      </p:pic>
    </p:spTree>
    <p:extLst>
      <p:ext uri="{BB962C8B-B14F-4D97-AF65-F5344CB8AC3E}">
        <p14:creationId xmlns:p14="http://schemas.microsoft.com/office/powerpoint/2010/main" val="375654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BFB68-C1C0-F38B-8179-CC4522245D39}"/>
              </a:ext>
            </a:extLst>
          </p:cNvPr>
          <p:cNvSpPr>
            <a:spLocks noGrp="1"/>
          </p:cNvSpPr>
          <p:nvPr>
            <p:ph type="title"/>
          </p:nvPr>
        </p:nvSpPr>
        <p:spPr/>
        <p:txBody>
          <a:bodyPr/>
          <a:lstStyle/>
          <a:p>
            <a:br>
              <a:rPr lang="en-US" dirty="0"/>
            </a:br>
            <a:r>
              <a:rPr lang="en-US" dirty="0">
                <a:solidFill>
                  <a:schemeClr val="accent3"/>
                </a:solidFill>
                <a:latin typeface="Angsana New" panose="02020603050405020304" pitchFamily="18" charset="-34"/>
                <a:cs typeface="Angsana New" panose="02020603050405020304" pitchFamily="18" charset="-34"/>
              </a:rPr>
              <a:t>Top 10 Sports Retailers Worldwide</a:t>
            </a:r>
            <a:endParaRPr lang="th-TH" dirty="0">
              <a:solidFill>
                <a:schemeClr val="accent3"/>
              </a:solidFill>
              <a:latin typeface="Angsana New" panose="02020603050405020304" pitchFamily="18" charset="-34"/>
              <a:cs typeface="Angsana New" panose="02020603050405020304" pitchFamily="18" charset="-34"/>
            </a:endParaRPr>
          </a:p>
        </p:txBody>
      </p:sp>
      <p:pic>
        <p:nvPicPr>
          <p:cNvPr id="9" name="Content Placeholder 8">
            <a:extLst>
              <a:ext uri="{FF2B5EF4-FFF2-40B4-BE49-F238E27FC236}">
                <a16:creationId xmlns:a16="http://schemas.microsoft.com/office/drawing/2014/main" id="{FE7DC5ED-661A-D52E-A5C9-5A9E9CFE6BBB}"/>
              </a:ext>
            </a:extLst>
          </p:cNvPr>
          <p:cNvPicPr>
            <a:picLocks noGrp="1" noChangeAspect="1"/>
          </p:cNvPicPr>
          <p:nvPr>
            <p:ph idx="1"/>
          </p:nvPr>
        </p:nvPicPr>
        <p:blipFill>
          <a:blip r:embed="rId2"/>
          <a:stretch>
            <a:fillRect/>
          </a:stretch>
        </p:blipFill>
        <p:spPr>
          <a:xfrm>
            <a:off x="1103313" y="2749292"/>
            <a:ext cx="8947150" cy="2802454"/>
          </a:xfrm>
        </p:spPr>
      </p:pic>
    </p:spTree>
    <p:extLst>
      <p:ext uri="{BB962C8B-B14F-4D97-AF65-F5344CB8AC3E}">
        <p14:creationId xmlns:p14="http://schemas.microsoft.com/office/powerpoint/2010/main" val="2851809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5B19-B8F0-13BE-8951-FA0A5EF76049}"/>
              </a:ext>
            </a:extLst>
          </p:cNvPr>
          <p:cNvSpPr>
            <a:spLocks noGrp="1"/>
          </p:cNvSpPr>
          <p:nvPr>
            <p:ph type="title"/>
          </p:nvPr>
        </p:nvSpPr>
        <p:spPr/>
        <p:txBody>
          <a:bodyPr/>
          <a:lstStyle/>
          <a:p>
            <a:r>
              <a:rPr lang="th-TH" dirty="0">
                <a:solidFill>
                  <a:schemeClr val="accent3"/>
                </a:solidFill>
              </a:rPr>
              <a:t>ผู้ค้าปลีกสินค้าและอุปกรณ์กีฬา 5 อันดับแรกในประเทศไทย</a:t>
            </a:r>
          </a:p>
        </p:txBody>
      </p:sp>
      <p:pic>
        <p:nvPicPr>
          <p:cNvPr id="4" name="Content Placeholder 3">
            <a:extLst>
              <a:ext uri="{FF2B5EF4-FFF2-40B4-BE49-F238E27FC236}">
                <a16:creationId xmlns:a16="http://schemas.microsoft.com/office/drawing/2014/main" id="{C94173D6-E59C-C29D-50B1-02A55E1FA9F6}"/>
              </a:ext>
            </a:extLst>
          </p:cNvPr>
          <p:cNvPicPr>
            <a:picLocks noGrp="1" noChangeAspect="1"/>
          </p:cNvPicPr>
          <p:nvPr>
            <p:ph idx="1"/>
          </p:nvPr>
        </p:nvPicPr>
        <p:blipFill>
          <a:blip r:embed="rId2"/>
          <a:stretch>
            <a:fillRect/>
          </a:stretch>
        </p:blipFill>
        <p:spPr>
          <a:xfrm>
            <a:off x="7632427" y="4152645"/>
            <a:ext cx="2291542" cy="2296646"/>
          </a:xfrm>
          <a:prstGeom prst="rect">
            <a:avLst/>
          </a:prstGeom>
        </p:spPr>
      </p:pic>
      <p:pic>
        <p:nvPicPr>
          <p:cNvPr id="5" name="Picture 4">
            <a:extLst>
              <a:ext uri="{FF2B5EF4-FFF2-40B4-BE49-F238E27FC236}">
                <a16:creationId xmlns:a16="http://schemas.microsoft.com/office/drawing/2014/main" id="{2445F2BC-7EB8-F42D-6190-1C0CF827818A}"/>
              </a:ext>
            </a:extLst>
          </p:cNvPr>
          <p:cNvPicPr>
            <a:picLocks noChangeAspect="1"/>
          </p:cNvPicPr>
          <p:nvPr/>
        </p:nvPicPr>
        <p:blipFill>
          <a:blip r:embed="rId3"/>
          <a:stretch>
            <a:fillRect/>
          </a:stretch>
        </p:blipFill>
        <p:spPr>
          <a:xfrm>
            <a:off x="8975663" y="1690984"/>
            <a:ext cx="2328874" cy="2328874"/>
          </a:xfrm>
          <a:prstGeom prst="rect">
            <a:avLst/>
          </a:prstGeom>
        </p:spPr>
      </p:pic>
      <p:pic>
        <p:nvPicPr>
          <p:cNvPr id="6" name="Picture 5">
            <a:extLst>
              <a:ext uri="{FF2B5EF4-FFF2-40B4-BE49-F238E27FC236}">
                <a16:creationId xmlns:a16="http://schemas.microsoft.com/office/drawing/2014/main" id="{0E69DA86-8A10-E3CF-AF83-8CBCF685A36D}"/>
              </a:ext>
            </a:extLst>
          </p:cNvPr>
          <p:cNvPicPr>
            <a:picLocks noChangeAspect="1"/>
          </p:cNvPicPr>
          <p:nvPr/>
        </p:nvPicPr>
        <p:blipFill>
          <a:blip r:embed="rId4"/>
          <a:stretch>
            <a:fillRect/>
          </a:stretch>
        </p:blipFill>
        <p:spPr>
          <a:xfrm>
            <a:off x="646111" y="2178707"/>
            <a:ext cx="3792041" cy="1353429"/>
          </a:xfrm>
          <a:prstGeom prst="rect">
            <a:avLst/>
          </a:prstGeom>
        </p:spPr>
      </p:pic>
      <p:pic>
        <p:nvPicPr>
          <p:cNvPr id="7" name="Picture 6">
            <a:extLst>
              <a:ext uri="{FF2B5EF4-FFF2-40B4-BE49-F238E27FC236}">
                <a16:creationId xmlns:a16="http://schemas.microsoft.com/office/drawing/2014/main" id="{A1D6F756-30FF-6396-B8BF-5E9403589BB3}"/>
              </a:ext>
            </a:extLst>
          </p:cNvPr>
          <p:cNvPicPr>
            <a:picLocks noChangeAspect="1"/>
          </p:cNvPicPr>
          <p:nvPr/>
        </p:nvPicPr>
        <p:blipFill>
          <a:blip r:embed="rId5"/>
          <a:stretch>
            <a:fillRect/>
          </a:stretch>
        </p:blipFill>
        <p:spPr>
          <a:xfrm>
            <a:off x="771521" y="4771505"/>
            <a:ext cx="2210184" cy="1524265"/>
          </a:xfrm>
          <a:prstGeom prst="rect">
            <a:avLst/>
          </a:prstGeom>
        </p:spPr>
      </p:pic>
      <p:pic>
        <p:nvPicPr>
          <p:cNvPr id="8" name="Picture 7">
            <a:extLst>
              <a:ext uri="{FF2B5EF4-FFF2-40B4-BE49-F238E27FC236}">
                <a16:creationId xmlns:a16="http://schemas.microsoft.com/office/drawing/2014/main" id="{B60B511F-3A03-5887-EF28-9FCCCF9AF98F}"/>
              </a:ext>
            </a:extLst>
          </p:cNvPr>
          <p:cNvPicPr>
            <a:picLocks noChangeAspect="1"/>
          </p:cNvPicPr>
          <p:nvPr/>
        </p:nvPicPr>
        <p:blipFill>
          <a:blip r:embed="rId6"/>
          <a:stretch>
            <a:fillRect/>
          </a:stretch>
        </p:blipFill>
        <p:spPr>
          <a:xfrm>
            <a:off x="3952875" y="4306166"/>
            <a:ext cx="2143125" cy="2143125"/>
          </a:xfrm>
          <a:prstGeom prst="rect">
            <a:avLst/>
          </a:prstGeom>
        </p:spPr>
      </p:pic>
      <p:pic>
        <p:nvPicPr>
          <p:cNvPr id="9" name="Picture 8">
            <a:extLst>
              <a:ext uri="{FF2B5EF4-FFF2-40B4-BE49-F238E27FC236}">
                <a16:creationId xmlns:a16="http://schemas.microsoft.com/office/drawing/2014/main" id="{EFAECF51-6D9D-CB6B-16D7-E5368349CE48}"/>
              </a:ext>
            </a:extLst>
          </p:cNvPr>
          <p:cNvPicPr>
            <a:picLocks noChangeAspect="1"/>
          </p:cNvPicPr>
          <p:nvPr/>
        </p:nvPicPr>
        <p:blipFill>
          <a:blip r:embed="rId7"/>
          <a:stretch>
            <a:fillRect/>
          </a:stretch>
        </p:blipFill>
        <p:spPr>
          <a:xfrm>
            <a:off x="4860778" y="1717353"/>
            <a:ext cx="2861182" cy="2143125"/>
          </a:xfrm>
          <a:prstGeom prst="rect">
            <a:avLst/>
          </a:prstGeom>
        </p:spPr>
      </p:pic>
    </p:spTree>
    <p:extLst>
      <p:ext uri="{BB962C8B-B14F-4D97-AF65-F5344CB8AC3E}">
        <p14:creationId xmlns:p14="http://schemas.microsoft.com/office/powerpoint/2010/main" val="3447393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C886-717F-41E9-1AA1-8BB7242AF930}"/>
              </a:ext>
            </a:extLst>
          </p:cNvPr>
          <p:cNvSpPr>
            <a:spLocks noGrp="1"/>
          </p:cNvSpPr>
          <p:nvPr>
            <p:ph type="title"/>
          </p:nvPr>
        </p:nvSpPr>
        <p:spPr/>
        <p:txBody>
          <a:bodyPr/>
          <a:lstStyle/>
          <a:p>
            <a:r>
              <a:rPr lang="en-US" dirty="0">
                <a:solidFill>
                  <a:schemeClr val="accent3"/>
                </a:solidFill>
                <a:latin typeface="Angsana New" panose="02020603050405020304" pitchFamily="18" charset="-34"/>
                <a:cs typeface="Angsana New" panose="02020603050405020304" pitchFamily="18" charset="-34"/>
              </a:rPr>
              <a:t>1.Supersports:</a:t>
            </a:r>
            <a:br>
              <a:rPr lang="en-US" dirty="0"/>
            </a:br>
            <a:endParaRPr lang="th-TH" dirty="0"/>
          </a:p>
        </p:txBody>
      </p:sp>
      <p:sp>
        <p:nvSpPr>
          <p:cNvPr id="3" name="Content Placeholder 2">
            <a:extLst>
              <a:ext uri="{FF2B5EF4-FFF2-40B4-BE49-F238E27FC236}">
                <a16:creationId xmlns:a16="http://schemas.microsoft.com/office/drawing/2014/main" id="{58D8987F-275B-8975-E0F3-0BA2AB5F39FF}"/>
              </a:ext>
            </a:extLst>
          </p:cNvPr>
          <p:cNvSpPr>
            <a:spLocks noGrp="1"/>
          </p:cNvSpPr>
          <p:nvPr>
            <p:ph idx="1"/>
          </p:nvPr>
        </p:nvSpPr>
        <p:spPr/>
        <p:txBody>
          <a:bodyPr>
            <a:normAutofit/>
          </a:bodyPr>
          <a:lstStyle/>
          <a:p>
            <a:pPr>
              <a:buFont typeface="Arial" panose="020B0604020202020204" pitchFamily="34" charset="0"/>
              <a:buChar char="•"/>
            </a:pPr>
            <a:r>
              <a:rPr lang="th-TH" sz="2800" b="1" dirty="0">
                <a:solidFill>
                  <a:srgbClr val="FFFF00"/>
                </a:solidFill>
              </a:rPr>
              <a:t>ภาพรวม</a:t>
            </a:r>
            <a:r>
              <a:rPr lang="th-TH" sz="2800" dirty="0">
                <a:solidFill>
                  <a:srgbClr val="FFFF00"/>
                </a:solidFill>
              </a:rPr>
              <a:t>: </a:t>
            </a:r>
            <a:r>
              <a:rPr lang="en-US" sz="2800" dirty="0" err="1"/>
              <a:t>Supersports</a:t>
            </a:r>
            <a:r>
              <a:rPr lang="en-US" sz="2800" dirty="0"/>
              <a:t> </a:t>
            </a:r>
            <a:r>
              <a:rPr lang="th-TH" sz="2800" dirty="0"/>
              <a:t>เป็นหนึ่งในผู้ค้าปลีกสินค้าและอุปกรณ์กีฬาชั้นนำในประเทศไทย นำเสนอเสื้อผ้า รองเท้า และอุปกรณ์กีฬาหลากหลายประเภทจากแบรนด์ชั้นนำระดับโลก</a:t>
            </a:r>
          </a:p>
          <a:p>
            <a:pPr>
              <a:buFont typeface="Arial" panose="020B0604020202020204" pitchFamily="34" charset="0"/>
              <a:buChar char="•"/>
            </a:pPr>
            <a:r>
              <a:rPr lang="th-TH" sz="2800" b="1" dirty="0">
                <a:solidFill>
                  <a:srgbClr val="FFFF00"/>
                </a:solidFill>
              </a:rPr>
              <a:t>จุดแข็ง</a:t>
            </a:r>
            <a:r>
              <a:rPr lang="th-TH" sz="2800" dirty="0">
                <a:solidFill>
                  <a:srgbClr val="FFFF00"/>
                </a:solidFill>
              </a:rPr>
              <a:t>: </a:t>
            </a:r>
            <a:r>
              <a:rPr lang="th-TH" sz="2800" dirty="0"/>
              <a:t>เครือข่ายร้านค้าที่กว้างขวาง มีผลิตภัณฑ์หลากหลาย และมีการจับมือกับแบรนด์ที่แข็งแกร่ง</a:t>
            </a:r>
          </a:p>
        </p:txBody>
      </p:sp>
      <p:pic>
        <p:nvPicPr>
          <p:cNvPr id="4" name="Picture 3">
            <a:extLst>
              <a:ext uri="{FF2B5EF4-FFF2-40B4-BE49-F238E27FC236}">
                <a16:creationId xmlns:a16="http://schemas.microsoft.com/office/drawing/2014/main" id="{3FA5A613-9CDB-EED4-9C5D-3F5F2DD818EE}"/>
              </a:ext>
            </a:extLst>
          </p:cNvPr>
          <p:cNvPicPr>
            <a:picLocks noChangeAspect="1"/>
          </p:cNvPicPr>
          <p:nvPr/>
        </p:nvPicPr>
        <p:blipFill>
          <a:blip r:embed="rId2"/>
          <a:stretch>
            <a:fillRect/>
          </a:stretch>
        </p:blipFill>
        <p:spPr>
          <a:xfrm>
            <a:off x="8964931" y="4076597"/>
            <a:ext cx="2328685" cy="2328685"/>
          </a:xfrm>
          <a:prstGeom prst="rect">
            <a:avLst/>
          </a:prstGeom>
        </p:spPr>
      </p:pic>
    </p:spTree>
    <p:extLst>
      <p:ext uri="{BB962C8B-B14F-4D97-AF65-F5344CB8AC3E}">
        <p14:creationId xmlns:p14="http://schemas.microsoft.com/office/powerpoint/2010/main" val="1992415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5CC3-C283-3D4D-B50B-FBC827484B82}"/>
              </a:ext>
            </a:extLst>
          </p:cNvPr>
          <p:cNvSpPr>
            <a:spLocks noGrp="1"/>
          </p:cNvSpPr>
          <p:nvPr>
            <p:ph type="title"/>
          </p:nvPr>
        </p:nvSpPr>
        <p:spPr/>
        <p:txBody>
          <a:bodyPr/>
          <a:lstStyle/>
          <a:p>
            <a:r>
              <a:rPr lang="en-US" dirty="0">
                <a:solidFill>
                  <a:schemeClr val="accent3"/>
                </a:solidFill>
                <a:latin typeface="Angsana New" panose="02020603050405020304" pitchFamily="18" charset="-34"/>
                <a:cs typeface="Angsana New" panose="02020603050405020304" pitchFamily="18" charset="-34"/>
              </a:rPr>
              <a:t>2.Decathlon:</a:t>
            </a:r>
            <a:br>
              <a:rPr lang="en-US" dirty="0"/>
            </a:br>
            <a:endParaRPr lang="th-TH" dirty="0"/>
          </a:p>
        </p:txBody>
      </p:sp>
      <p:sp>
        <p:nvSpPr>
          <p:cNvPr id="3" name="Content Placeholder 2">
            <a:extLst>
              <a:ext uri="{FF2B5EF4-FFF2-40B4-BE49-F238E27FC236}">
                <a16:creationId xmlns:a16="http://schemas.microsoft.com/office/drawing/2014/main" id="{A1F8BBE1-FEB1-EAEF-7310-47EC782CFC98}"/>
              </a:ext>
            </a:extLst>
          </p:cNvPr>
          <p:cNvSpPr>
            <a:spLocks noGrp="1"/>
          </p:cNvSpPr>
          <p:nvPr>
            <p:ph idx="1"/>
          </p:nvPr>
        </p:nvSpPr>
        <p:spPr/>
        <p:txBody>
          <a:bodyPr>
            <a:normAutofit/>
          </a:bodyPr>
          <a:lstStyle/>
          <a:p>
            <a:r>
              <a:rPr lang="th-TH" sz="2400" dirty="0">
                <a:solidFill>
                  <a:srgbClr val="FFFF00"/>
                </a:solidFill>
              </a:rPr>
              <a:t>ภาพรวม:</a:t>
            </a:r>
            <a:r>
              <a:rPr lang="th-TH" sz="2400" dirty="0"/>
              <a:t> </a:t>
            </a:r>
            <a:r>
              <a:rPr lang="en-US" sz="2400" dirty="0"/>
              <a:t>Decathlon </a:t>
            </a:r>
            <a:r>
              <a:rPr lang="th-TH" sz="2400" dirty="0"/>
              <a:t>เป็นผู้ค้าปลีกสินค้าและอุปกรณ์กีฬาระดับโลกที่มีชื่อเสียงในด้านการนำเสนอผลิตภัณฑ์กีฬาคุณภาพสูงในราคาที่จับต้องได้ </a:t>
            </a:r>
            <a:r>
              <a:rPr lang="en-US" sz="2400" dirty="0"/>
              <a:t>Decathlon </a:t>
            </a:r>
            <a:r>
              <a:rPr lang="th-TH" sz="2400" dirty="0"/>
              <a:t>มีหลายสาขาทั่วประเทศไทย</a:t>
            </a:r>
          </a:p>
          <a:p>
            <a:r>
              <a:rPr lang="th-TH" sz="2400" dirty="0">
                <a:solidFill>
                  <a:srgbClr val="FFFF00"/>
                </a:solidFill>
              </a:rPr>
              <a:t>จุดแข็ง</a:t>
            </a:r>
            <a:r>
              <a:rPr lang="th-TH" sz="2400" dirty="0"/>
              <a:t>: ราคาที่เข้าถึงได้ นวัตกรรมในการออกแบบผลิตภัณฑ์ และมีผลิตภัณฑ์กีฬาครอบคลุมหลากหลายประเภท</a:t>
            </a:r>
          </a:p>
        </p:txBody>
      </p:sp>
      <p:pic>
        <p:nvPicPr>
          <p:cNvPr id="4" name="Picture 3">
            <a:extLst>
              <a:ext uri="{FF2B5EF4-FFF2-40B4-BE49-F238E27FC236}">
                <a16:creationId xmlns:a16="http://schemas.microsoft.com/office/drawing/2014/main" id="{A940FC5F-B3C2-2EA4-A605-B37F93F511F7}"/>
              </a:ext>
            </a:extLst>
          </p:cNvPr>
          <p:cNvPicPr>
            <a:picLocks noChangeAspect="1"/>
          </p:cNvPicPr>
          <p:nvPr/>
        </p:nvPicPr>
        <p:blipFill>
          <a:blip r:embed="rId2"/>
          <a:stretch>
            <a:fillRect/>
          </a:stretch>
        </p:blipFill>
        <p:spPr>
          <a:xfrm>
            <a:off x="8719617" y="4308937"/>
            <a:ext cx="2466975" cy="1847850"/>
          </a:xfrm>
          <a:prstGeom prst="rect">
            <a:avLst/>
          </a:prstGeom>
        </p:spPr>
      </p:pic>
    </p:spTree>
    <p:extLst>
      <p:ext uri="{BB962C8B-B14F-4D97-AF65-F5344CB8AC3E}">
        <p14:creationId xmlns:p14="http://schemas.microsoft.com/office/powerpoint/2010/main" val="3041383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819F-BD74-51D5-6142-37169B6B2F3C}"/>
              </a:ext>
            </a:extLst>
          </p:cNvPr>
          <p:cNvSpPr>
            <a:spLocks noGrp="1"/>
          </p:cNvSpPr>
          <p:nvPr>
            <p:ph type="title"/>
          </p:nvPr>
        </p:nvSpPr>
        <p:spPr/>
        <p:txBody>
          <a:bodyPr/>
          <a:lstStyle/>
          <a:p>
            <a:r>
              <a:rPr lang="en-US" dirty="0">
                <a:solidFill>
                  <a:schemeClr val="accent3"/>
                </a:solidFill>
                <a:latin typeface="Angsana New" panose="02020603050405020304" pitchFamily="18" charset="-34"/>
                <a:cs typeface="Angsana New" panose="02020603050405020304" pitchFamily="18" charset="-34"/>
              </a:rPr>
              <a:t>3.Sports World:</a:t>
            </a:r>
            <a:br>
              <a:rPr lang="en-US" dirty="0"/>
            </a:br>
            <a:endParaRPr lang="th-TH" dirty="0"/>
          </a:p>
        </p:txBody>
      </p:sp>
      <p:sp>
        <p:nvSpPr>
          <p:cNvPr id="3" name="Content Placeholder 2">
            <a:extLst>
              <a:ext uri="{FF2B5EF4-FFF2-40B4-BE49-F238E27FC236}">
                <a16:creationId xmlns:a16="http://schemas.microsoft.com/office/drawing/2014/main" id="{EE0BC143-F0A0-C80B-F6DA-DBF3D2F83312}"/>
              </a:ext>
            </a:extLst>
          </p:cNvPr>
          <p:cNvSpPr>
            <a:spLocks noGrp="1"/>
          </p:cNvSpPr>
          <p:nvPr>
            <p:ph idx="1"/>
          </p:nvPr>
        </p:nvSpPr>
        <p:spPr/>
        <p:txBody>
          <a:bodyPr/>
          <a:lstStyle/>
          <a:p>
            <a:pPr>
              <a:buFont typeface="Arial" panose="020B0604020202020204" pitchFamily="34" charset="0"/>
              <a:buChar char="•"/>
            </a:pPr>
            <a:r>
              <a:rPr lang="th-TH" sz="2800" b="1" dirty="0">
                <a:solidFill>
                  <a:srgbClr val="FFFF00"/>
                </a:solidFill>
              </a:rPr>
              <a:t>ภาพรวม</a:t>
            </a:r>
            <a:r>
              <a:rPr lang="th-TH" sz="2800" dirty="0"/>
              <a:t>: </a:t>
            </a:r>
            <a:r>
              <a:rPr lang="en-US" sz="2800" dirty="0"/>
              <a:t>Sports World </a:t>
            </a:r>
            <a:r>
              <a:rPr lang="th-TH" sz="2800" dirty="0"/>
              <a:t>มีสินค้ากีฬาหลากหลายประเภท รวมถึงเสื้อผ้า รองเท้า และอุปกรณ์กีฬา เป็นที่รู้จักในด้านผลิตภัณฑ์ที่หลากหลายและราคาที่แข่งขันได้</a:t>
            </a:r>
          </a:p>
          <a:p>
            <a:pPr>
              <a:buFont typeface="Arial" panose="020B0604020202020204" pitchFamily="34" charset="0"/>
              <a:buChar char="•"/>
            </a:pPr>
            <a:r>
              <a:rPr lang="th-TH" sz="2800" b="1" dirty="0">
                <a:solidFill>
                  <a:srgbClr val="FFFF00"/>
                </a:solidFill>
              </a:rPr>
              <a:t>จุดแข็ง</a:t>
            </a:r>
            <a:r>
              <a:rPr lang="th-TH" sz="2800" dirty="0">
                <a:solidFill>
                  <a:srgbClr val="FFFF00"/>
                </a:solidFill>
              </a:rPr>
              <a:t>: </a:t>
            </a:r>
            <a:r>
              <a:rPr lang="th-TH" sz="2800" dirty="0"/>
              <a:t>ผลิตภัณฑ์หลากหลาย ราคาที่แข่งขันได้ และมีหลายสาขา</a:t>
            </a:r>
          </a:p>
          <a:p>
            <a:endParaRPr lang="th-TH" dirty="0"/>
          </a:p>
        </p:txBody>
      </p:sp>
      <p:pic>
        <p:nvPicPr>
          <p:cNvPr id="4" name="Picture 3">
            <a:extLst>
              <a:ext uri="{FF2B5EF4-FFF2-40B4-BE49-F238E27FC236}">
                <a16:creationId xmlns:a16="http://schemas.microsoft.com/office/drawing/2014/main" id="{E19095C3-4ACF-1A34-A817-F535FFE5E59C}"/>
              </a:ext>
            </a:extLst>
          </p:cNvPr>
          <p:cNvPicPr>
            <a:picLocks noChangeAspect="1"/>
          </p:cNvPicPr>
          <p:nvPr/>
        </p:nvPicPr>
        <p:blipFill>
          <a:blip r:embed="rId2"/>
          <a:stretch>
            <a:fillRect/>
          </a:stretch>
        </p:blipFill>
        <p:spPr>
          <a:xfrm>
            <a:off x="9122612" y="3986732"/>
            <a:ext cx="2143125" cy="2143125"/>
          </a:xfrm>
          <a:prstGeom prst="rect">
            <a:avLst/>
          </a:prstGeom>
        </p:spPr>
      </p:pic>
    </p:spTree>
    <p:extLst>
      <p:ext uri="{BB962C8B-B14F-4D97-AF65-F5344CB8AC3E}">
        <p14:creationId xmlns:p14="http://schemas.microsoft.com/office/powerpoint/2010/main" val="2579216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E1A6-B818-7079-6F17-BC5AC5756F81}"/>
              </a:ext>
            </a:extLst>
          </p:cNvPr>
          <p:cNvSpPr>
            <a:spLocks noGrp="1"/>
          </p:cNvSpPr>
          <p:nvPr>
            <p:ph type="title"/>
          </p:nvPr>
        </p:nvSpPr>
        <p:spPr/>
        <p:txBody>
          <a:bodyPr/>
          <a:lstStyle/>
          <a:p>
            <a:r>
              <a:rPr lang="en-US" dirty="0">
                <a:solidFill>
                  <a:schemeClr val="accent3"/>
                </a:solidFill>
                <a:latin typeface="Angsana New" panose="02020603050405020304" pitchFamily="18" charset="-34"/>
                <a:cs typeface="Angsana New" panose="02020603050405020304" pitchFamily="18" charset="-34"/>
              </a:rPr>
              <a:t>4.FBT:</a:t>
            </a:r>
            <a:br>
              <a:rPr lang="en-US" dirty="0"/>
            </a:br>
            <a:endParaRPr lang="th-TH" dirty="0"/>
          </a:p>
        </p:txBody>
      </p:sp>
      <p:sp>
        <p:nvSpPr>
          <p:cNvPr id="3" name="Content Placeholder 2">
            <a:extLst>
              <a:ext uri="{FF2B5EF4-FFF2-40B4-BE49-F238E27FC236}">
                <a16:creationId xmlns:a16="http://schemas.microsoft.com/office/drawing/2014/main" id="{2D4F0E9E-68D2-A657-51E6-9DA4BC9C1AB6}"/>
              </a:ext>
            </a:extLst>
          </p:cNvPr>
          <p:cNvSpPr>
            <a:spLocks noGrp="1"/>
          </p:cNvSpPr>
          <p:nvPr>
            <p:ph idx="1"/>
          </p:nvPr>
        </p:nvSpPr>
        <p:spPr>
          <a:xfrm>
            <a:off x="770803" y="1471027"/>
            <a:ext cx="8946541" cy="4195481"/>
          </a:xfrm>
        </p:spPr>
        <p:txBody>
          <a:bodyPr/>
          <a:lstStyle/>
          <a:p>
            <a:pPr>
              <a:buFont typeface="Arial" panose="020B0604020202020204" pitchFamily="34" charset="0"/>
              <a:buChar char="•"/>
            </a:pPr>
            <a:r>
              <a:rPr lang="th-TH" sz="2400" b="1" dirty="0">
                <a:solidFill>
                  <a:srgbClr val="FFFF00"/>
                </a:solidFill>
              </a:rPr>
              <a:t>ภาพรวม</a:t>
            </a:r>
            <a:r>
              <a:rPr lang="th-TH" sz="2400" dirty="0">
                <a:solidFill>
                  <a:srgbClr val="FFFF00"/>
                </a:solidFill>
              </a:rPr>
              <a:t>:</a:t>
            </a:r>
            <a:r>
              <a:rPr lang="th-TH" sz="2400" dirty="0"/>
              <a:t> </a:t>
            </a:r>
            <a:r>
              <a:rPr lang="en-US" sz="2400" dirty="0"/>
              <a:t>FBT </a:t>
            </a:r>
            <a:r>
              <a:rPr lang="th-TH" sz="2400" dirty="0"/>
              <a:t>เป็นแบรนด์ไทยที่มีชื่อเสียงในการผลิตและจำหน่ายอุปกรณ์กีฬาและเสื้อผ้า มีการให้บริการตลาดไทยมาเป็นเวลานาน</a:t>
            </a:r>
          </a:p>
          <a:p>
            <a:pPr>
              <a:buFont typeface="Arial" panose="020B0604020202020204" pitchFamily="34" charset="0"/>
              <a:buChar char="•"/>
            </a:pPr>
            <a:r>
              <a:rPr lang="th-TH" sz="2400" b="1" dirty="0">
                <a:solidFill>
                  <a:srgbClr val="FFFF00"/>
                </a:solidFill>
              </a:rPr>
              <a:t>จุดแข็ง</a:t>
            </a:r>
            <a:r>
              <a:rPr lang="th-TH" sz="2400" dirty="0">
                <a:solidFill>
                  <a:srgbClr val="FFFF00"/>
                </a:solidFill>
              </a:rPr>
              <a:t>: </a:t>
            </a:r>
            <a:r>
              <a:rPr lang="th-TH" sz="2400" dirty="0"/>
              <a:t>แบรนด์ที่มีการรับรู้ในท้องถิ่นที่แข็งแกร่ง ผลิตภัณฑ์หลากหลาย และราคาที่จับต้องได้</a:t>
            </a:r>
          </a:p>
          <a:p>
            <a:endParaRPr lang="th-TH" dirty="0"/>
          </a:p>
        </p:txBody>
      </p:sp>
      <p:pic>
        <p:nvPicPr>
          <p:cNvPr id="4" name="Picture 3">
            <a:extLst>
              <a:ext uri="{FF2B5EF4-FFF2-40B4-BE49-F238E27FC236}">
                <a16:creationId xmlns:a16="http://schemas.microsoft.com/office/drawing/2014/main" id="{6CCC9158-F75B-6067-DEF8-5EBED7CE80CD}"/>
              </a:ext>
            </a:extLst>
          </p:cNvPr>
          <p:cNvPicPr>
            <a:picLocks noChangeAspect="1"/>
          </p:cNvPicPr>
          <p:nvPr/>
        </p:nvPicPr>
        <p:blipFill>
          <a:blip r:embed="rId2"/>
          <a:stretch>
            <a:fillRect/>
          </a:stretch>
        </p:blipFill>
        <p:spPr>
          <a:xfrm>
            <a:off x="8734599" y="3665912"/>
            <a:ext cx="2739369" cy="2739369"/>
          </a:xfrm>
          <a:prstGeom prst="rect">
            <a:avLst/>
          </a:prstGeom>
        </p:spPr>
      </p:pic>
    </p:spTree>
    <p:extLst>
      <p:ext uri="{BB962C8B-B14F-4D97-AF65-F5344CB8AC3E}">
        <p14:creationId xmlns:p14="http://schemas.microsoft.com/office/powerpoint/2010/main" val="2464015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BB204-F97D-827B-31E9-8EF164041ADE}"/>
              </a:ext>
            </a:extLst>
          </p:cNvPr>
          <p:cNvSpPr>
            <a:spLocks noGrp="1"/>
          </p:cNvSpPr>
          <p:nvPr>
            <p:ph type="title"/>
          </p:nvPr>
        </p:nvSpPr>
        <p:spPr/>
        <p:txBody>
          <a:bodyPr/>
          <a:lstStyle/>
          <a:p>
            <a:r>
              <a:rPr lang="en-US" dirty="0">
                <a:solidFill>
                  <a:schemeClr val="accent3"/>
                </a:solidFill>
                <a:latin typeface="Angsana New" panose="02020603050405020304" pitchFamily="18" charset="-34"/>
                <a:cs typeface="Angsana New" panose="02020603050405020304" pitchFamily="18" charset="-34"/>
              </a:rPr>
              <a:t>5.Nike </a:t>
            </a:r>
            <a:r>
              <a:rPr lang="th-TH" dirty="0">
                <a:solidFill>
                  <a:schemeClr val="accent3"/>
                </a:solidFill>
                <a:latin typeface="Angsana New" panose="02020603050405020304" pitchFamily="18" charset="-34"/>
                <a:cs typeface="Angsana New" panose="02020603050405020304" pitchFamily="18" charset="-34"/>
              </a:rPr>
              <a:t>และ </a:t>
            </a:r>
            <a:r>
              <a:rPr lang="en-US" dirty="0">
                <a:solidFill>
                  <a:schemeClr val="accent3"/>
                </a:solidFill>
                <a:latin typeface="Angsana New" panose="02020603050405020304" pitchFamily="18" charset="-34"/>
                <a:cs typeface="Angsana New" panose="02020603050405020304" pitchFamily="18" charset="-34"/>
              </a:rPr>
              <a:t>Adidas Stores:</a:t>
            </a:r>
            <a:br>
              <a:rPr lang="en-US" dirty="0"/>
            </a:br>
            <a:endParaRPr lang="th-TH" dirty="0"/>
          </a:p>
        </p:txBody>
      </p:sp>
      <p:sp>
        <p:nvSpPr>
          <p:cNvPr id="3" name="Content Placeholder 2">
            <a:extLst>
              <a:ext uri="{FF2B5EF4-FFF2-40B4-BE49-F238E27FC236}">
                <a16:creationId xmlns:a16="http://schemas.microsoft.com/office/drawing/2014/main" id="{C7A24F9D-4C55-B940-D350-FF8F3D5EF636}"/>
              </a:ext>
            </a:extLst>
          </p:cNvPr>
          <p:cNvSpPr>
            <a:spLocks noGrp="1"/>
          </p:cNvSpPr>
          <p:nvPr>
            <p:ph idx="1"/>
          </p:nvPr>
        </p:nvSpPr>
        <p:spPr/>
        <p:txBody>
          <a:bodyPr/>
          <a:lstStyle/>
          <a:p>
            <a:pPr>
              <a:buFont typeface="Arial" panose="020B0604020202020204" pitchFamily="34" charset="0"/>
              <a:buChar char="•"/>
            </a:pPr>
            <a:r>
              <a:rPr lang="th-TH" sz="2400" b="1" dirty="0">
                <a:solidFill>
                  <a:srgbClr val="FFFF00"/>
                </a:solidFill>
              </a:rPr>
              <a:t>ภาพรวม</a:t>
            </a:r>
            <a:r>
              <a:rPr lang="th-TH" sz="2400" dirty="0"/>
              <a:t>: ร้านค้าที่เป็นตัวแทนจำหน่ายผลิตภัณฑ์จากแบรนด์กีฬาชั้นนำระดับโลก เช่น </a:t>
            </a:r>
            <a:r>
              <a:rPr lang="en-US" sz="2400" dirty="0"/>
              <a:t>Nike </a:t>
            </a:r>
            <a:r>
              <a:rPr lang="th-TH" sz="2400" dirty="0"/>
              <a:t>และ </a:t>
            </a:r>
            <a:r>
              <a:rPr lang="en-US" sz="2400" dirty="0"/>
              <a:t>Adidas </a:t>
            </a:r>
            <a:r>
              <a:rPr lang="th-TH" sz="2400" dirty="0"/>
              <a:t>นำเสนอเสื้อผ้า รองเท้า และอุปกรณ์เสริมระดับพรีเมียม มีหลายสาขาและร้าน</a:t>
            </a:r>
            <a:r>
              <a:rPr lang="th-TH" sz="2400" dirty="0" err="1"/>
              <a:t>แฟล็ก</a:t>
            </a:r>
            <a:r>
              <a:rPr lang="th-TH" sz="2400" dirty="0"/>
              <a:t>ชิปในเมืองใหญ่</a:t>
            </a:r>
          </a:p>
          <a:p>
            <a:pPr>
              <a:buFont typeface="Arial" panose="020B0604020202020204" pitchFamily="34" charset="0"/>
              <a:buChar char="•"/>
            </a:pPr>
            <a:r>
              <a:rPr lang="th-TH" sz="2400" b="1" dirty="0">
                <a:solidFill>
                  <a:srgbClr val="FFFF00"/>
                </a:solidFill>
              </a:rPr>
              <a:t>จุดแข็ง</a:t>
            </a:r>
            <a:r>
              <a:rPr lang="th-TH" sz="2400" dirty="0">
                <a:solidFill>
                  <a:srgbClr val="FFFF00"/>
                </a:solidFill>
              </a:rPr>
              <a:t>: </a:t>
            </a:r>
            <a:r>
              <a:rPr lang="th-TH" sz="2400" dirty="0"/>
              <a:t>ภาพลักษณ์แบรนด์ระดับพรีเมียม ผลิตภัณฑ์คุณภาพสูง และความภักดีของลูกค้าที่แข็งแกร่ง</a:t>
            </a:r>
          </a:p>
          <a:p>
            <a:endParaRPr lang="th-TH" dirty="0"/>
          </a:p>
        </p:txBody>
      </p:sp>
      <p:pic>
        <p:nvPicPr>
          <p:cNvPr id="4" name="Picture 3">
            <a:extLst>
              <a:ext uri="{FF2B5EF4-FFF2-40B4-BE49-F238E27FC236}">
                <a16:creationId xmlns:a16="http://schemas.microsoft.com/office/drawing/2014/main" id="{FCC43A51-0277-DF74-624D-666280F40D54}"/>
              </a:ext>
            </a:extLst>
          </p:cNvPr>
          <p:cNvPicPr>
            <a:picLocks noChangeAspect="1"/>
          </p:cNvPicPr>
          <p:nvPr/>
        </p:nvPicPr>
        <p:blipFill>
          <a:blip r:embed="rId2"/>
          <a:stretch>
            <a:fillRect/>
          </a:stretch>
        </p:blipFill>
        <p:spPr>
          <a:xfrm>
            <a:off x="1751215" y="4638502"/>
            <a:ext cx="3792363" cy="1351770"/>
          </a:xfrm>
          <a:prstGeom prst="rect">
            <a:avLst/>
          </a:prstGeom>
        </p:spPr>
      </p:pic>
      <p:pic>
        <p:nvPicPr>
          <p:cNvPr id="5" name="Picture 4">
            <a:extLst>
              <a:ext uri="{FF2B5EF4-FFF2-40B4-BE49-F238E27FC236}">
                <a16:creationId xmlns:a16="http://schemas.microsoft.com/office/drawing/2014/main" id="{00E2100A-E649-3106-ED75-DA752DA988C7}"/>
              </a:ext>
            </a:extLst>
          </p:cNvPr>
          <p:cNvPicPr>
            <a:picLocks noChangeAspect="1"/>
          </p:cNvPicPr>
          <p:nvPr/>
        </p:nvPicPr>
        <p:blipFill>
          <a:blip r:embed="rId3"/>
          <a:stretch>
            <a:fillRect/>
          </a:stretch>
        </p:blipFill>
        <p:spPr>
          <a:xfrm>
            <a:off x="6540357" y="3829185"/>
            <a:ext cx="3973705" cy="2740486"/>
          </a:xfrm>
          <a:prstGeom prst="rect">
            <a:avLst/>
          </a:prstGeom>
        </p:spPr>
      </p:pic>
    </p:spTree>
    <p:extLst>
      <p:ext uri="{BB962C8B-B14F-4D97-AF65-F5344CB8AC3E}">
        <p14:creationId xmlns:p14="http://schemas.microsoft.com/office/powerpoint/2010/main" val="4210863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7D040-FFB1-4939-859F-6F6466FFCF2B}"/>
              </a:ext>
            </a:extLst>
          </p:cNvPr>
          <p:cNvSpPr>
            <a:spLocks noGrp="1"/>
          </p:cNvSpPr>
          <p:nvPr>
            <p:ph type="title"/>
          </p:nvPr>
        </p:nvSpPr>
        <p:spPr>
          <a:xfrm>
            <a:off x="646111" y="452718"/>
            <a:ext cx="9404723" cy="612684"/>
          </a:xfrm>
        </p:spPr>
        <p:txBody>
          <a:bodyPr/>
          <a:lstStyle/>
          <a:p>
            <a:r>
              <a:rPr lang="en-US" dirty="0">
                <a:solidFill>
                  <a:srgbClr val="FFFF00"/>
                </a:solidFill>
                <a:latin typeface="Angsana New" panose="02020603050405020304" pitchFamily="18" charset="-34"/>
                <a:cs typeface="Angsana New" panose="02020603050405020304" pitchFamily="18" charset="-34"/>
              </a:rPr>
              <a:t>Cast Study Decathlon</a:t>
            </a:r>
          </a:p>
        </p:txBody>
      </p:sp>
      <p:pic>
        <p:nvPicPr>
          <p:cNvPr id="4" name="Content Placeholder 3">
            <a:extLst>
              <a:ext uri="{FF2B5EF4-FFF2-40B4-BE49-F238E27FC236}">
                <a16:creationId xmlns:a16="http://schemas.microsoft.com/office/drawing/2014/main" id="{CF985C99-BD40-47DC-9F3C-333380629F89}"/>
              </a:ext>
            </a:extLst>
          </p:cNvPr>
          <p:cNvPicPr>
            <a:picLocks noGrp="1" noChangeAspect="1"/>
          </p:cNvPicPr>
          <p:nvPr>
            <p:ph idx="1"/>
          </p:nvPr>
        </p:nvPicPr>
        <p:blipFill>
          <a:blip r:embed="rId2"/>
          <a:stretch>
            <a:fillRect/>
          </a:stretch>
        </p:blipFill>
        <p:spPr>
          <a:xfrm>
            <a:off x="2465705" y="1591244"/>
            <a:ext cx="6306255" cy="4195762"/>
          </a:xfrm>
          <a:prstGeom prst="rect">
            <a:avLst/>
          </a:prstGeom>
        </p:spPr>
      </p:pic>
    </p:spTree>
    <p:extLst>
      <p:ext uri="{BB962C8B-B14F-4D97-AF65-F5344CB8AC3E}">
        <p14:creationId xmlns:p14="http://schemas.microsoft.com/office/powerpoint/2010/main" val="3100309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A2EE6-6222-4AF8-8F5D-972BFB03606E}"/>
              </a:ext>
            </a:extLst>
          </p:cNvPr>
          <p:cNvSpPr>
            <a:spLocks noGrp="1"/>
          </p:cNvSpPr>
          <p:nvPr>
            <p:ph type="title"/>
          </p:nvPr>
        </p:nvSpPr>
        <p:spPr/>
        <p:txBody>
          <a:bodyPr/>
          <a:lstStyle/>
          <a:p>
            <a:r>
              <a:rPr lang="en-US" dirty="0">
                <a:solidFill>
                  <a:srgbClr val="FFFF00"/>
                </a:solidFill>
                <a:latin typeface="Angsana New" panose="02020603050405020304" pitchFamily="18" charset="-34"/>
                <a:cs typeface="Angsana New" panose="02020603050405020304" pitchFamily="18" charset="-34"/>
              </a:rPr>
              <a:t>Cast Study Decathlon</a:t>
            </a:r>
            <a:endParaRPr lang="en-US" dirty="0"/>
          </a:p>
        </p:txBody>
      </p:sp>
      <p:sp>
        <p:nvSpPr>
          <p:cNvPr id="3" name="Content Placeholder 2">
            <a:extLst>
              <a:ext uri="{FF2B5EF4-FFF2-40B4-BE49-F238E27FC236}">
                <a16:creationId xmlns:a16="http://schemas.microsoft.com/office/drawing/2014/main" id="{8F2F1E33-1027-4A51-BDC7-9BA1F9E13607}"/>
              </a:ext>
            </a:extLst>
          </p:cNvPr>
          <p:cNvSpPr>
            <a:spLocks noGrp="1"/>
          </p:cNvSpPr>
          <p:nvPr>
            <p:ph idx="1"/>
          </p:nvPr>
        </p:nvSpPr>
        <p:spPr/>
        <p:txBody>
          <a:bodyPr/>
          <a:lstStyle/>
          <a:p>
            <a:r>
              <a:rPr lang="th-TH" dirty="0">
                <a:solidFill>
                  <a:schemeClr val="accent3"/>
                </a:solidFill>
              </a:rPr>
              <a:t>ดีแคทลอนเป็นร้านขายอุปกรณ์กีฬาจากประเทศฝรั่งเศสที่เกิดมาเพื่อปฏิวัติวงการ</a:t>
            </a:r>
            <a:endParaRPr lang="en-US" dirty="0">
              <a:solidFill>
                <a:schemeClr val="accent3"/>
              </a:solidFill>
            </a:endParaRPr>
          </a:p>
          <a:p>
            <a:r>
              <a:rPr lang="th-TH" dirty="0"/>
              <a:t>ดีแคทลอนก่อตั้งขึ้นมาเมื่อปี 1976 โดย </a:t>
            </a:r>
            <a:r>
              <a:rPr lang="en-US" dirty="0"/>
              <a:t>Michel </a:t>
            </a:r>
            <a:r>
              <a:rPr lang="en-US" dirty="0" err="1"/>
              <a:t>Leclercq</a:t>
            </a:r>
            <a:r>
              <a:rPr lang="en-US" dirty="0"/>
              <a:t> </a:t>
            </a:r>
            <a:r>
              <a:rPr lang="th-TH" dirty="0"/>
              <a:t>นักธุรกิจชาวฝรั่งเศสที่มีไอเดียร่วมกับเพื่อนๆ ของเขาอีก 7 คน ที่ล้วนแล้วแต่เป็นนักกีฬาที่มีหัวทางธุรกิจ ว่าการขายอุปกรณ์กีฬานั้นสมควรได้รับการปฏิวัติ และสิ่งที่ </a:t>
            </a:r>
            <a:r>
              <a:rPr lang="en-US" dirty="0"/>
              <a:t>Michel </a:t>
            </a:r>
            <a:r>
              <a:rPr lang="th-TH" dirty="0"/>
              <a:t>ทำมาเป็นเวลาสี่สิบกว่าปีนั้นก็เรียบง่ายมาก มันคือการ “ผลิตอุปกรณ์กีฬาที่ดีที่สุด ในราคาที่ดีที่สุด”</a:t>
            </a:r>
            <a:endParaRPr lang="en-US" dirty="0"/>
          </a:p>
        </p:txBody>
      </p:sp>
      <p:pic>
        <p:nvPicPr>
          <p:cNvPr id="4" name="Picture 3">
            <a:extLst>
              <a:ext uri="{FF2B5EF4-FFF2-40B4-BE49-F238E27FC236}">
                <a16:creationId xmlns:a16="http://schemas.microsoft.com/office/drawing/2014/main" id="{8D3C44C9-4803-4572-914A-9D03A8A54167}"/>
              </a:ext>
            </a:extLst>
          </p:cNvPr>
          <p:cNvPicPr>
            <a:picLocks noChangeAspect="1"/>
          </p:cNvPicPr>
          <p:nvPr/>
        </p:nvPicPr>
        <p:blipFill>
          <a:blip r:embed="rId2"/>
          <a:stretch>
            <a:fillRect/>
          </a:stretch>
        </p:blipFill>
        <p:spPr>
          <a:xfrm>
            <a:off x="3561345" y="3718300"/>
            <a:ext cx="4030473" cy="2686982"/>
          </a:xfrm>
          <a:prstGeom prst="rect">
            <a:avLst/>
          </a:prstGeom>
        </p:spPr>
      </p:pic>
    </p:spTree>
    <p:extLst>
      <p:ext uri="{BB962C8B-B14F-4D97-AF65-F5344CB8AC3E}">
        <p14:creationId xmlns:p14="http://schemas.microsoft.com/office/powerpoint/2010/main" val="741883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3762-19FD-47B0-BB4D-EEC744433496}"/>
              </a:ext>
            </a:extLst>
          </p:cNvPr>
          <p:cNvSpPr>
            <a:spLocks noGrp="1"/>
          </p:cNvSpPr>
          <p:nvPr>
            <p:ph type="title"/>
          </p:nvPr>
        </p:nvSpPr>
        <p:spPr>
          <a:xfrm>
            <a:off x="646111" y="452718"/>
            <a:ext cx="9404723" cy="822409"/>
          </a:xfrm>
        </p:spPr>
        <p:txBody>
          <a:bodyPr/>
          <a:lstStyle/>
          <a:p>
            <a:r>
              <a:rPr lang="en-US" dirty="0">
                <a:solidFill>
                  <a:srgbClr val="FFFF00"/>
                </a:solidFill>
                <a:latin typeface="Angsana New" panose="02020603050405020304" pitchFamily="18" charset="-34"/>
                <a:cs typeface="Angsana New" panose="02020603050405020304" pitchFamily="18" charset="-34"/>
              </a:rPr>
              <a:t>Nike and Cristiano Ronaldo</a:t>
            </a:r>
            <a:br>
              <a:rPr lang="en-US" dirty="0"/>
            </a:br>
            <a:endParaRPr lang="en-US" dirty="0"/>
          </a:p>
        </p:txBody>
      </p:sp>
      <p:pic>
        <p:nvPicPr>
          <p:cNvPr id="4" name="Content Placeholder 3">
            <a:extLst>
              <a:ext uri="{FF2B5EF4-FFF2-40B4-BE49-F238E27FC236}">
                <a16:creationId xmlns:a16="http://schemas.microsoft.com/office/drawing/2014/main" id="{F5AE66AE-A11A-4CD3-AC2C-EF61872390C8}"/>
              </a:ext>
            </a:extLst>
          </p:cNvPr>
          <p:cNvPicPr>
            <a:picLocks noGrp="1" noChangeAspect="1"/>
          </p:cNvPicPr>
          <p:nvPr>
            <p:ph idx="1"/>
          </p:nvPr>
        </p:nvPicPr>
        <p:blipFill>
          <a:blip r:embed="rId2"/>
          <a:stretch>
            <a:fillRect/>
          </a:stretch>
        </p:blipFill>
        <p:spPr>
          <a:xfrm>
            <a:off x="1838933" y="1532521"/>
            <a:ext cx="7459132" cy="4195762"/>
          </a:xfrm>
          <a:prstGeom prst="rect">
            <a:avLst/>
          </a:prstGeom>
        </p:spPr>
      </p:pic>
    </p:spTree>
    <p:extLst>
      <p:ext uri="{BB962C8B-B14F-4D97-AF65-F5344CB8AC3E}">
        <p14:creationId xmlns:p14="http://schemas.microsoft.com/office/powerpoint/2010/main" val="1722587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A42D-2313-49AF-B5BC-2BF22EFEDB66}"/>
              </a:ext>
            </a:extLst>
          </p:cNvPr>
          <p:cNvSpPr>
            <a:spLocks noGrp="1"/>
          </p:cNvSpPr>
          <p:nvPr>
            <p:ph type="title"/>
          </p:nvPr>
        </p:nvSpPr>
        <p:spPr/>
        <p:txBody>
          <a:bodyPr/>
          <a:lstStyle/>
          <a:p>
            <a:r>
              <a:rPr lang="en-US" dirty="0">
                <a:solidFill>
                  <a:srgbClr val="FFFF00"/>
                </a:solidFill>
                <a:latin typeface="Angsana New" panose="02020603050405020304" pitchFamily="18" charset="-34"/>
                <a:cs typeface="Angsana New" panose="02020603050405020304" pitchFamily="18" charset="-34"/>
              </a:rPr>
              <a:t>Cast Study Decathlon</a:t>
            </a:r>
            <a:endParaRPr lang="en-US" dirty="0"/>
          </a:p>
        </p:txBody>
      </p:sp>
      <p:sp>
        <p:nvSpPr>
          <p:cNvPr id="3" name="Content Placeholder 2">
            <a:extLst>
              <a:ext uri="{FF2B5EF4-FFF2-40B4-BE49-F238E27FC236}">
                <a16:creationId xmlns:a16="http://schemas.microsoft.com/office/drawing/2014/main" id="{4917CDC4-2ECB-40A7-A718-CDE85486DA89}"/>
              </a:ext>
            </a:extLst>
          </p:cNvPr>
          <p:cNvSpPr>
            <a:spLocks noGrp="1"/>
          </p:cNvSpPr>
          <p:nvPr>
            <p:ph idx="1"/>
          </p:nvPr>
        </p:nvSpPr>
        <p:spPr>
          <a:xfrm>
            <a:off x="1104293" y="1311272"/>
            <a:ext cx="8946541" cy="4802776"/>
          </a:xfrm>
        </p:spPr>
        <p:txBody>
          <a:bodyPr/>
          <a:lstStyle/>
          <a:p>
            <a:r>
              <a:rPr lang="th-TH" sz="3600" dirty="0">
                <a:solidFill>
                  <a:schemeClr val="accent3"/>
                </a:solidFill>
              </a:rPr>
              <a:t>ดีแคทลอนลงทุนเองทุกอย่างตั้งแต่ต้นน้ำถึงปลายน้ำเพื่อลดต้นทุนการผลิต</a:t>
            </a:r>
          </a:p>
          <a:p>
            <a:r>
              <a:rPr lang="th-TH" sz="2400" dirty="0"/>
              <a:t>ดีแคทลอนลงทุนวิจัย ออกแบบ ผลิต ขนส่ง และมีหน้าร้านวางขายอุปกรณ์กีฬาด้วยตัวเองเพื่อให้ต้นทุนต่ำ และขายได้ราคาถูก แถมวราภรณ์ยังบอกเราอีกว่า “เมื่อโรงงานสามารถผลิตได้มากขึ้นและทำให้ราคาต่อชิ้นลดลงได้ เราก็จะเอามาลดราคาที่หน้าร้านด้วยเสมอ เพื่อให้คนยิ่งเข้าถึงการเล่นกีฬาได้มากขึ้นไปอีก”</a:t>
            </a:r>
            <a:endParaRPr lang="en-US" sz="2400" dirty="0"/>
          </a:p>
        </p:txBody>
      </p:sp>
      <p:pic>
        <p:nvPicPr>
          <p:cNvPr id="4" name="Picture 3">
            <a:extLst>
              <a:ext uri="{FF2B5EF4-FFF2-40B4-BE49-F238E27FC236}">
                <a16:creationId xmlns:a16="http://schemas.microsoft.com/office/drawing/2014/main" id="{E0983845-2C4E-44FD-BB25-61F8748EDF2C}"/>
              </a:ext>
            </a:extLst>
          </p:cNvPr>
          <p:cNvPicPr>
            <a:picLocks noChangeAspect="1"/>
          </p:cNvPicPr>
          <p:nvPr/>
        </p:nvPicPr>
        <p:blipFill>
          <a:blip r:embed="rId2"/>
          <a:stretch>
            <a:fillRect/>
          </a:stretch>
        </p:blipFill>
        <p:spPr>
          <a:xfrm>
            <a:off x="3650559" y="3712660"/>
            <a:ext cx="4084652" cy="2723101"/>
          </a:xfrm>
          <a:prstGeom prst="rect">
            <a:avLst/>
          </a:prstGeom>
        </p:spPr>
      </p:pic>
    </p:spTree>
    <p:extLst>
      <p:ext uri="{BB962C8B-B14F-4D97-AF65-F5344CB8AC3E}">
        <p14:creationId xmlns:p14="http://schemas.microsoft.com/office/powerpoint/2010/main" val="2082318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A42D-2313-49AF-B5BC-2BF22EFEDB66}"/>
              </a:ext>
            </a:extLst>
          </p:cNvPr>
          <p:cNvSpPr>
            <a:spLocks noGrp="1"/>
          </p:cNvSpPr>
          <p:nvPr>
            <p:ph type="title"/>
          </p:nvPr>
        </p:nvSpPr>
        <p:spPr/>
        <p:txBody>
          <a:bodyPr/>
          <a:lstStyle/>
          <a:p>
            <a:r>
              <a:rPr lang="en-US" dirty="0">
                <a:solidFill>
                  <a:srgbClr val="FFFF00"/>
                </a:solidFill>
                <a:latin typeface="Angsana New" panose="02020603050405020304" pitchFamily="18" charset="-34"/>
                <a:cs typeface="Angsana New" panose="02020603050405020304" pitchFamily="18" charset="-34"/>
              </a:rPr>
              <a:t>Cast Study Decathlon</a:t>
            </a:r>
            <a:endParaRPr lang="en-US" dirty="0"/>
          </a:p>
        </p:txBody>
      </p:sp>
      <p:sp>
        <p:nvSpPr>
          <p:cNvPr id="3" name="Content Placeholder 2">
            <a:extLst>
              <a:ext uri="{FF2B5EF4-FFF2-40B4-BE49-F238E27FC236}">
                <a16:creationId xmlns:a16="http://schemas.microsoft.com/office/drawing/2014/main" id="{4917CDC4-2ECB-40A7-A718-CDE85486DA89}"/>
              </a:ext>
            </a:extLst>
          </p:cNvPr>
          <p:cNvSpPr>
            <a:spLocks noGrp="1"/>
          </p:cNvSpPr>
          <p:nvPr>
            <p:ph idx="1"/>
          </p:nvPr>
        </p:nvSpPr>
        <p:spPr/>
        <p:txBody>
          <a:bodyPr/>
          <a:lstStyle/>
          <a:p>
            <a:r>
              <a:rPr lang="th-TH" dirty="0"/>
              <a:t>ในเมื่อของไม่พังและลูกค้าไม่จำเป็นต้องกลับมาซื้อบ่อยๆ ร้านดีแคทลอนจึงมีสินค้าอุปกรณ์กีฬามากกว่า 50 ชนิดในทุกร้านทั่วโลก เพื่อจะเข้าถึงคนที่สนใจทุกประเภทกีฬา และทำให้ธุรกิจอยู่ได้</a:t>
            </a:r>
            <a:endParaRPr lang="en-US" dirty="0"/>
          </a:p>
        </p:txBody>
      </p:sp>
      <p:pic>
        <p:nvPicPr>
          <p:cNvPr id="4" name="Picture 3">
            <a:extLst>
              <a:ext uri="{FF2B5EF4-FFF2-40B4-BE49-F238E27FC236}">
                <a16:creationId xmlns:a16="http://schemas.microsoft.com/office/drawing/2014/main" id="{C0B1768F-0A28-4908-B17D-A085489D17F0}"/>
              </a:ext>
            </a:extLst>
          </p:cNvPr>
          <p:cNvPicPr>
            <a:picLocks noChangeAspect="1"/>
          </p:cNvPicPr>
          <p:nvPr/>
        </p:nvPicPr>
        <p:blipFill>
          <a:blip r:embed="rId2"/>
          <a:stretch>
            <a:fillRect/>
          </a:stretch>
        </p:blipFill>
        <p:spPr>
          <a:xfrm>
            <a:off x="3068449" y="2818700"/>
            <a:ext cx="5016266" cy="3344177"/>
          </a:xfrm>
          <a:prstGeom prst="rect">
            <a:avLst/>
          </a:prstGeom>
        </p:spPr>
      </p:pic>
    </p:spTree>
    <p:extLst>
      <p:ext uri="{BB962C8B-B14F-4D97-AF65-F5344CB8AC3E}">
        <p14:creationId xmlns:p14="http://schemas.microsoft.com/office/powerpoint/2010/main" val="3261956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A42D-2313-49AF-B5BC-2BF22EFEDB66}"/>
              </a:ext>
            </a:extLst>
          </p:cNvPr>
          <p:cNvSpPr>
            <a:spLocks noGrp="1"/>
          </p:cNvSpPr>
          <p:nvPr>
            <p:ph type="title"/>
          </p:nvPr>
        </p:nvSpPr>
        <p:spPr/>
        <p:txBody>
          <a:bodyPr/>
          <a:lstStyle/>
          <a:p>
            <a:r>
              <a:rPr lang="en-US" dirty="0">
                <a:solidFill>
                  <a:srgbClr val="FFFF00"/>
                </a:solidFill>
                <a:latin typeface="Angsana New" panose="02020603050405020304" pitchFamily="18" charset="-34"/>
                <a:cs typeface="Angsana New" panose="02020603050405020304" pitchFamily="18" charset="-34"/>
              </a:rPr>
              <a:t>Cast Study Decathlon</a:t>
            </a:r>
            <a:endParaRPr lang="en-US" dirty="0"/>
          </a:p>
        </p:txBody>
      </p:sp>
      <p:sp>
        <p:nvSpPr>
          <p:cNvPr id="3" name="Content Placeholder 2">
            <a:extLst>
              <a:ext uri="{FF2B5EF4-FFF2-40B4-BE49-F238E27FC236}">
                <a16:creationId xmlns:a16="http://schemas.microsoft.com/office/drawing/2014/main" id="{4917CDC4-2ECB-40A7-A718-CDE85486DA89}"/>
              </a:ext>
            </a:extLst>
          </p:cNvPr>
          <p:cNvSpPr>
            <a:spLocks noGrp="1"/>
          </p:cNvSpPr>
          <p:nvPr>
            <p:ph idx="1"/>
          </p:nvPr>
        </p:nvSpPr>
        <p:spPr/>
        <p:txBody>
          <a:bodyPr/>
          <a:lstStyle/>
          <a:p>
            <a:r>
              <a:rPr lang="th-TH" dirty="0">
                <a:solidFill>
                  <a:schemeClr val="accent3"/>
                </a:solidFill>
              </a:rPr>
              <a:t>ร้านดีแคทลอนไม่มีพนักงานขาย</a:t>
            </a:r>
          </a:p>
          <a:p>
            <a:r>
              <a:rPr lang="th-TH" dirty="0"/>
              <a:t>มีคำกล่าวว่า “คนขายคือคนที่รู้จริง” แต่ที่ดีแคทลอน “คนที่รู้จริงคือคนขาย” แทนที่ดีแคทลอนจะเอานักขายมาทำความรู้จักกับกีฬาชนิดต่างๆ จนสามารถขายของเกี่ยวกับกีฬานั้นๆ ได้</a:t>
            </a:r>
          </a:p>
          <a:p>
            <a:endParaRPr lang="th-TH" dirty="0"/>
          </a:p>
          <a:p>
            <a:r>
              <a:rPr lang="th-TH" dirty="0"/>
              <a:t>ดีแคทลอนคิดมุมกลับ โดยการนำนักกีฬาที่เล่นและหลงใหลในกีฬานั้นๆ มาเป็นคนขายเสียเลย บรรยากาศในการเลือกซื้ออุปกรณ์ต่างๆ ในร้านดีแคทลอนจึงเต็มไปด้วยก๊วนแก๊งที่มาแลกเปลี่ยนเคล็ดลับ ประสบการณ์และคำแนะนำต่างๆ ซึ่งกันและกัน พอวราภรณ์เล่าถึงเรื่องนี้ เราก็ได้เงยหน้าขึ้นมามองรอบๆ ตัวแล้วพบว่าพนักงานขายทุกคนมีบุคคลิคที่โดดเด่นมากสมกับเป็นสาวกกีฬานั้นๆ จริงๆ ด้วย</a:t>
            </a:r>
            <a:endParaRPr lang="en-US" dirty="0"/>
          </a:p>
        </p:txBody>
      </p:sp>
      <p:pic>
        <p:nvPicPr>
          <p:cNvPr id="4" name="Picture 3">
            <a:extLst>
              <a:ext uri="{FF2B5EF4-FFF2-40B4-BE49-F238E27FC236}">
                <a16:creationId xmlns:a16="http://schemas.microsoft.com/office/drawing/2014/main" id="{F9B8466D-484C-4B32-9B37-D62D356427A6}"/>
              </a:ext>
            </a:extLst>
          </p:cNvPr>
          <p:cNvPicPr>
            <a:picLocks noChangeAspect="1"/>
          </p:cNvPicPr>
          <p:nvPr/>
        </p:nvPicPr>
        <p:blipFill>
          <a:blip r:embed="rId2"/>
          <a:stretch>
            <a:fillRect/>
          </a:stretch>
        </p:blipFill>
        <p:spPr>
          <a:xfrm>
            <a:off x="4211979" y="4790114"/>
            <a:ext cx="2729205" cy="1819470"/>
          </a:xfrm>
          <a:prstGeom prst="rect">
            <a:avLst/>
          </a:prstGeom>
        </p:spPr>
      </p:pic>
    </p:spTree>
    <p:extLst>
      <p:ext uri="{BB962C8B-B14F-4D97-AF65-F5344CB8AC3E}">
        <p14:creationId xmlns:p14="http://schemas.microsoft.com/office/powerpoint/2010/main" val="2305624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A42D-2313-49AF-B5BC-2BF22EFEDB66}"/>
              </a:ext>
            </a:extLst>
          </p:cNvPr>
          <p:cNvSpPr>
            <a:spLocks noGrp="1"/>
          </p:cNvSpPr>
          <p:nvPr>
            <p:ph type="title"/>
          </p:nvPr>
        </p:nvSpPr>
        <p:spPr/>
        <p:txBody>
          <a:bodyPr/>
          <a:lstStyle/>
          <a:p>
            <a:r>
              <a:rPr lang="en-US" dirty="0">
                <a:solidFill>
                  <a:srgbClr val="FFFF00"/>
                </a:solidFill>
                <a:latin typeface="Angsana New" panose="02020603050405020304" pitchFamily="18" charset="-34"/>
                <a:cs typeface="Angsana New" panose="02020603050405020304" pitchFamily="18" charset="-34"/>
              </a:rPr>
              <a:t>Cast Study Decathlon</a:t>
            </a:r>
            <a:endParaRPr lang="en-US" dirty="0"/>
          </a:p>
        </p:txBody>
      </p:sp>
      <p:sp>
        <p:nvSpPr>
          <p:cNvPr id="3" name="Content Placeholder 2">
            <a:extLst>
              <a:ext uri="{FF2B5EF4-FFF2-40B4-BE49-F238E27FC236}">
                <a16:creationId xmlns:a16="http://schemas.microsoft.com/office/drawing/2014/main" id="{4917CDC4-2ECB-40A7-A718-CDE85486DA89}"/>
              </a:ext>
            </a:extLst>
          </p:cNvPr>
          <p:cNvSpPr>
            <a:spLocks noGrp="1"/>
          </p:cNvSpPr>
          <p:nvPr>
            <p:ph idx="1"/>
          </p:nvPr>
        </p:nvSpPr>
        <p:spPr/>
        <p:txBody>
          <a:bodyPr/>
          <a:lstStyle/>
          <a:p>
            <a:r>
              <a:rPr lang="th-TH" dirty="0"/>
              <a:t>ดีแคทลอนไม่ชอบให้คนซื้อของไปทั้งๆ ที่ไม่รู้ว่าตัวเองจะชอบกีฬาหรือกิจกรรมนั้นๆ จริงหรือไม่ เพราะเดี๋ยวเลิกเห่อก็จะวางทิ้งเอาไว้เป็นที่ตากผ้าเสียเปล่าๆ จึงมีบริการให้ยืมของไปลองใช้ได้</a:t>
            </a:r>
          </a:p>
          <a:p>
            <a:r>
              <a:rPr lang="th-TH" dirty="0"/>
              <a:t>ในฐานะคนรักกีฬา ดีแคทลอนจึงส่งเสริมให้ลูกค้าสามารถยืมของออกไปลองใช้ลองเล่นได้จริงๆ ก่อนจะตัดสินใจซื้อ โดยลูกค้าสามารถยืมอุปกรณ์ในร้านดีแคทลอนออกไปใช้จริงได้ 2 วัน คือถ้าอยากลองเต็นท์ก็สามารถยืมออกไปลองกางที่กลางแจ้งได้จริงๆ เพียงแค่สมัครเป็นสมาชิกเท่านั้น</a:t>
            </a:r>
            <a:endParaRPr lang="en-US" dirty="0"/>
          </a:p>
        </p:txBody>
      </p:sp>
      <p:pic>
        <p:nvPicPr>
          <p:cNvPr id="4" name="Picture 3">
            <a:extLst>
              <a:ext uri="{FF2B5EF4-FFF2-40B4-BE49-F238E27FC236}">
                <a16:creationId xmlns:a16="http://schemas.microsoft.com/office/drawing/2014/main" id="{54A6B9C9-C317-4AD6-B12F-D4A1E322EBBA}"/>
              </a:ext>
            </a:extLst>
          </p:cNvPr>
          <p:cNvPicPr>
            <a:picLocks noChangeAspect="1"/>
          </p:cNvPicPr>
          <p:nvPr/>
        </p:nvPicPr>
        <p:blipFill>
          <a:blip r:embed="rId2"/>
          <a:stretch>
            <a:fillRect/>
          </a:stretch>
        </p:blipFill>
        <p:spPr>
          <a:xfrm>
            <a:off x="4647500" y="3609829"/>
            <a:ext cx="4483479" cy="2988986"/>
          </a:xfrm>
          <a:prstGeom prst="rect">
            <a:avLst/>
          </a:prstGeom>
        </p:spPr>
      </p:pic>
    </p:spTree>
    <p:extLst>
      <p:ext uri="{BB962C8B-B14F-4D97-AF65-F5344CB8AC3E}">
        <p14:creationId xmlns:p14="http://schemas.microsoft.com/office/powerpoint/2010/main" val="435761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A42D-2313-49AF-B5BC-2BF22EFEDB66}"/>
              </a:ext>
            </a:extLst>
          </p:cNvPr>
          <p:cNvSpPr>
            <a:spLocks noGrp="1"/>
          </p:cNvSpPr>
          <p:nvPr>
            <p:ph type="title"/>
          </p:nvPr>
        </p:nvSpPr>
        <p:spPr/>
        <p:txBody>
          <a:bodyPr/>
          <a:lstStyle/>
          <a:p>
            <a:r>
              <a:rPr lang="en-US" dirty="0">
                <a:solidFill>
                  <a:srgbClr val="FFFF00"/>
                </a:solidFill>
                <a:latin typeface="Angsana New" panose="02020603050405020304" pitchFamily="18" charset="-34"/>
                <a:cs typeface="Angsana New" panose="02020603050405020304" pitchFamily="18" charset="-34"/>
              </a:rPr>
              <a:t>Cast Study Decathlon</a:t>
            </a:r>
            <a:endParaRPr lang="en-US" dirty="0"/>
          </a:p>
        </p:txBody>
      </p:sp>
      <p:sp>
        <p:nvSpPr>
          <p:cNvPr id="3" name="Content Placeholder 2">
            <a:extLst>
              <a:ext uri="{FF2B5EF4-FFF2-40B4-BE49-F238E27FC236}">
                <a16:creationId xmlns:a16="http://schemas.microsoft.com/office/drawing/2014/main" id="{4917CDC4-2ECB-40A7-A718-CDE85486DA89}"/>
              </a:ext>
            </a:extLst>
          </p:cNvPr>
          <p:cNvSpPr>
            <a:spLocks noGrp="1"/>
          </p:cNvSpPr>
          <p:nvPr>
            <p:ph idx="1"/>
          </p:nvPr>
        </p:nvSpPr>
        <p:spPr/>
        <p:txBody>
          <a:bodyPr/>
          <a:lstStyle/>
          <a:p>
            <a:r>
              <a:rPr lang="th-TH" dirty="0"/>
              <a:t>และถึงแม้จะซื้อไปแล้ว ดีแคทลอนก็รับเปลี่ยนและคืนของได้แบบมีเงื่อนไขน้อยมาก ไม่มีกำหนดเวลา และรับประกันความโคตรพึงพอใจ</a:t>
            </a:r>
            <a:endParaRPr lang="en-US" dirty="0"/>
          </a:p>
        </p:txBody>
      </p:sp>
      <p:pic>
        <p:nvPicPr>
          <p:cNvPr id="4" name="Picture 3">
            <a:extLst>
              <a:ext uri="{FF2B5EF4-FFF2-40B4-BE49-F238E27FC236}">
                <a16:creationId xmlns:a16="http://schemas.microsoft.com/office/drawing/2014/main" id="{7F272FE5-6896-4B10-853A-8B8FDE8087D9}"/>
              </a:ext>
            </a:extLst>
          </p:cNvPr>
          <p:cNvPicPr>
            <a:picLocks noChangeAspect="1"/>
          </p:cNvPicPr>
          <p:nvPr/>
        </p:nvPicPr>
        <p:blipFill>
          <a:blip r:embed="rId2"/>
          <a:stretch>
            <a:fillRect/>
          </a:stretch>
        </p:blipFill>
        <p:spPr>
          <a:xfrm>
            <a:off x="6753190" y="2577903"/>
            <a:ext cx="2726369" cy="4087150"/>
          </a:xfrm>
          <a:prstGeom prst="rect">
            <a:avLst/>
          </a:prstGeom>
        </p:spPr>
      </p:pic>
      <p:pic>
        <p:nvPicPr>
          <p:cNvPr id="5" name="Picture 4">
            <a:extLst>
              <a:ext uri="{FF2B5EF4-FFF2-40B4-BE49-F238E27FC236}">
                <a16:creationId xmlns:a16="http://schemas.microsoft.com/office/drawing/2014/main" id="{07159F66-BE6E-4745-81C2-94E32314374F}"/>
              </a:ext>
            </a:extLst>
          </p:cNvPr>
          <p:cNvPicPr>
            <a:picLocks noChangeAspect="1"/>
          </p:cNvPicPr>
          <p:nvPr/>
        </p:nvPicPr>
        <p:blipFill>
          <a:blip r:embed="rId3"/>
          <a:stretch>
            <a:fillRect/>
          </a:stretch>
        </p:blipFill>
        <p:spPr>
          <a:xfrm>
            <a:off x="1520592" y="3011647"/>
            <a:ext cx="4575408" cy="3050272"/>
          </a:xfrm>
          <a:prstGeom prst="rect">
            <a:avLst/>
          </a:prstGeom>
        </p:spPr>
      </p:pic>
    </p:spTree>
    <p:extLst>
      <p:ext uri="{BB962C8B-B14F-4D97-AF65-F5344CB8AC3E}">
        <p14:creationId xmlns:p14="http://schemas.microsoft.com/office/powerpoint/2010/main" val="2179340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4496-8418-4F9E-A92B-4254BE430BF9}"/>
              </a:ext>
            </a:extLst>
          </p:cNvPr>
          <p:cNvSpPr>
            <a:spLocks noGrp="1"/>
          </p:cNvSpPr>
          <p:nvPr>
            <p:ph type="title"/>
          </p:nvPr>
        </p:nvSpPr>
        <p:spPr/>
        <p:txBody>
          <a:bodyPr/>
          <a:lstStyle/>
          <a:p>
            <a:r>
              <a:rPr lang="en-US" dirty="0">
                <a:solidFill>
                  <a:srgbClr val="FFFF00"/>
                </a:solidFill>
                <a:latin typeface="Angsana New" panose="02020603050405020304" pitchFamily="18" charset="-34"/>
                <a:cs typeface="Angsana New" panose="02020603050405020304" pitchFamily="18" charset="-34"/>
              </a:rPr>
              <a:t>Nike and Cristiano Ronaldo</a:t>
            </a:r>
            <a:endParaRPr lang="en-US" dirty="0"/>
          </a:p>
        </p:txBody>
      </p:sp>
      <p:sp>
        <p:nvSpPr>
          <p:cNvPr id="3" name="Content Placeholder 2">
            <a:extLst>
              <a:ext uri="{FF2B5EF4-FFF2-40B4-BE49-F238E27FC236}">
                <a16:creationId xmlns:a16="http://schemas.microsoft.com/office/drawing/2014/main" id="{614C61AB-D4C0-44CD-9B1A-F190A632E68C}"/>
              </a:ext>
            </a:extLst>
          </p:cNvPr>
          <p:cNvSpPr>
            <a:spLocks noGrp="1"/>
          </p:cNvSpPr>
          <p:nvPr>
            <p:ph idx="1"/>
          </p:nvPr>
        </p:nvSpPr>
        <p:spPr/>
        <p:txBody>
          <a:bodyPr/>
          <a:lstStyle/>
          <a:p>
            <a:r>
              <a:rPr lang="en-US" b="1" dirty="0">
                <a:latin typeface="Angsana New" panose="02020603050405020304" pitchFamily="18" charset="-34"/>
                <a:cs typeface="Angsana New" panose="02020603050405020304" pitchFamily="18" charset="-34"/>
              </a:rPr>
              <a:t>Cristiano Ronaldo </a:t>
            </a:r>
            <a:r>
              <a:rPr lang="th-TH" b="1" dirty="0">
                <a:latin typeface="Angsana New" panose="02020603050405020304" pitchFamily="18" charset="-34"/>
                <a:cs typeface="Angsana New" panose="02020603050405020304" pitchFamily="18" charset="-34"/>
              </a:rPr>
              <a:t>กำลังจะกลายเป็นนักกีฬาที่รวยที่สุดในโลกที่ได้รับการสนับสนุนจาก </a:t>
            </a:r>
            <a:r>
              <a:rPr lang="en-US" b="1" dirty="0">
                <a:latin typeface="Angsana New" panose="02020603050405020304" pitchFamily="18" charset="-34"/>
                <a:cs typeface="Angsana New" panose="02020603050405020304" pitchFamily="18" charset="-34"/>
              </a:rPr>
              <a:t>Nike </a:t>
            </a:r>
            <a:r>
              <a:rPr lang="th-TH" b="1" dirty="0">
                <a:latin typeface="Angsana New" panose="02020603050405020304" pitchFamily="18" charset="-34"/>
                <a:cs typeface="Angsana New" panose="02020603050405020304" pitchFamily="18" charset="-34"/>
              </a:rPr>
              <a:t>หลังจากที่ได้เซ็นสัญญาสนับสนุนตลอดชีวิตกับแบรนด์เครื่องกีฬาแห่งนี้ ซึ่งมีมูลค่าสูงถึง 1 พันล้านดอลลาร์สหรัฐ!</a:t>
            </a:r>
            <a:endParaRPr lang="en-US" b="1" dirty="0">
              <a:latin typeface="Angsana New" panose="02020603050405020304" pitchFamily="18" charset="-34"/>
              <a:cs typeface="Angsana New" panose="02020603050405020304" pitchFamily="18" charset="-34"/>
            </a:endParaRPr>
          </a:p>
          <a:p>
            <a:pPr marL="0" indent="0">
              <a:buNone/>
            </a:pPr>
            <a:endParaRPr lang="en-US" b="1" dirty="0">
              <a:latin typeface="Angsana New" panose="02020603050405020304" pitchFamily="18" charset="-34"/>
              <a:cs typeface="Angsana New" panose="02020603050405020304" pitchFamily="18" charset="-34"/>
            </a:endParaRPr>
          </a:p>
          <a:p>
            <a:r>
              <a:rPr lang="th-TH" b="1" dirty="0">
                <a:latin typeface="Angsana New" panose="02020603050405020304" pitchFamily="18" charset="-34"/>
                <a:cs typeface="Angsana New" panose="02020603050405020304" pitchFamily="18" charset="-34"/>
              </a:rPr>
              <a:t>ทั้งคู่เริ่มความร่วมมือครั้งแรกในปี 2003 ซึ่งเป็นช่วงเวลาเดียวกับที่ </a:t>
            </a:r>
            <a:r>
              <a:rPr lang="en-US" b="1" dirty="0">
                <a:latin typeface="Angsana New" panose="02020603050405020304" pitchFamily="18" charset="-34"/>
                <a:cs typeface="Angsana New" panose="02020603050405020304" pitchFamily="18" charset="-34"/>
              </a:rPr>
              <a:t>Ronaldo </a:t>
            </a:r>
            <a:r>
              <a:rPr lang="th-TH" b="1" dirty="0">
                <a:latin typeface="Angsana New" panose="02020603050405020304" pitchFamily="18" charset="-34"/>
                <a:cs typeface="Angsana New" panose="02020603050405020304" pitchFamily="18" charset="-34"/>
              </a:rPr>
              <a:t>เข้าร่วมทีม </a:t>
            </a:r>
            <a:r>
              <a:rPr lang="en-US" b="1" dirty="0">
                <a:latin typeface="Angsana New" panose="02020603050405020304" pitchFamily="18" charset="-34"/>
                <a:cs typeface="Angsana New" panose="02020603050405020304" pitchFamily="18" charset="-34"/>
              </a:rPr>
              <a:t>Manchester United </a:t>
            </a:r>
            <a:r>
              <a:rPr lang="th-TH" b="1" dirty="0">
                <a:latin typeface="Angsana New" panose="02020603050405020304" pitchFamily="18" charset="-34"/>
                <a:cs typeface="Angsana New" panose="02020603050405020304" pitchFamily="18" charset="-34"/>
              </a:rPr>
              <a:t>ตั้งแต่นั้นมา เขาได้เล่นให้กับ </a:t>
            </a:r>
            <a:r>
              <a:rPr lang="en-US" b="1" dirty="0">
                <a:latin typeface="Angsana New" panose="02020603050405020304" pitchFamily="18" charset="-34"/>
                <a:cs typeface="Angsana New" panose="02020603050405020304" pitchFamily="18" charset="-34"/>
              </a:rPr>
              <a:t>Real Madrid </a:t>
            </a:r>
            <a:r>
              <a:rPr lang="th-TH" b="1" dirty="0">
                <a:latin typeface="Angsana New" panose="02020603050405020304" pitchFamily="18" charset="-34"/>
                <a:cs typeface="Angsana New" panose="02020603050405020304" pitchFamily="18" charset="-34"/>
              </a:rPr>
              <a:t>และ </a:t>
            </a:r>
            <a:r>
              <a:rPr lang="en-US" b="1" dirty="0">
                <a:latin typeface="Angsana New" panose="02020603050405020304" pitchFamily="18" charset="-34"/>
                <a:cs typeface="Angsana New" panose="02020603050405020304" pitchFamily="18" charset="-34"/>
              </a:rPr>
              <a:t>Juventus </a:t>
            </a:r>
            <a:r>
              <a:rPr lang="th-TH" b="1" dirty="0">
                <a:latin typeface="Angsana New" panose="02020603050405020304" pitchFamily="18" charset="-34"/>
                <a:cs typeface="Angsana New" panose="02020603050405020304" pitchFamily="18" charset="-34"/>
              </a:rPr>
              <a:t>และแข่งขันในลีกและการแข่งขันมากมาย เมื่อพวกเขาเซ็นสัญญาตลอดชีวิตในปี 2016 </a:t>
            </a:r>
            <a:r>
              <a:rPr lang="en-US" b="1" dirty="0">
                <a:latin typeface="Angsana New" panose="02020603050405020304" pitchFamily="18" charset="-34"/>
                <a:cs typeface="Angsana New" panose="02020603050405020304" pitchFamily="18" charset="-34"/>
              </a:rPr>
              <a:t>Ronaldo </a:t>
            </a:r>
            <a:r>
              <a:rPr lang="th-TH" b="1" dirty="0">
                <a:latin typeface="Angsana New" panose="02020603050405020304" pitchFamily="18" charset="-34"/>
                <a:cs typeface="Angsana New" panose="02020603050405020304" pitchFamily="18" charset="-34"/>
              </a:rPr>
              <a:t>ได้ใช้สตั๊ดฟุตบอล </a:t>
            </a:r>
            <a:r>
              <a:rPr lang="en-US" b="1" dirty="0">
                <a:latin typeface="Angsana New" panose="02020603050405020304" pitchFamily="18" charset="-34"/>
                <a:cs typeface="Angsana New" panose="02020603050405020304" pitchFamily="18" charset="-34"/>
              </a:rPr>
              <a:t>Nike </a:t>
            </a:r>
            <a:r>
              <a:rPr lang="th-TH" b="1" dirty="0">
                <a:latin typeface="Angsana New" panose="02020603050405020304" pitchFamily="18" charset="-34"/>
                <a:cs typeface="Angsana New" panose="02020603050405020304" pitchFamily="18" charset="-34"/>
              </a:rPr>
              <a:t>มากกว่า 60 คู่ (ตามข้อมูลจาก </a:t>
            </a:r>
            <a:r>
              <a:rPr lang="en-US" b="1" dirty="0">
                <a:latin typeface="Angsana New" panose="02020603050405020304" pitchFamily="18" charset="-34"/>
                <a:cs typeface="Angsana New" panose="02020603050405020304" pitchFamily="18" charset="-34"/>
              </a:rPr>
              <a:t>Forbes)</a:t>
            </a:r>
          </a:p>
          <a:p>
            <a:endParaRPr lang="en-US" dirty="0"/>
          </a:p>
        </p:txBody>
      </p:sp>
    </p:spTree>
    <p:extLst>
      <p:ext uri="{BB962C8B-B14F-4D97-AF65-F5344CB8AC3E}">
        <p14:creationId xmlns:p14="http://schemas.microsoft.com/office/powerpoint/2010/main" val="3376041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2CAB-DC0E-3D41-E82A-F11396C0BFC4}"/>
              </a:ext>
            </a:extLst>
          </p:cNvPr>
          <p:cNvSpPr>
            <a:spLocks noGrp="1"/>
          </p:cNvSpPr>
          <p:nvPr>
            <p:ph type="title"/>
          </p:nvPr>
        </p:nvSpPr>
        <p:spPr/>
        <p:txBody>
          <a:bodyPr/>
          <a:lstStyle/>
          <a:p>
            <a:r>
              <a:rPr lang="en-US" dirty="0"/>
              <a:t>4.</a:t>
            </a:r>
            <a:r>
              <a:rPr lang="en-US" sz="4400" dirty="0">
                <a:solidFill>
                  <a:srgbClr val="FFFF00"/>
                </a:solidFill>
                <a:latin typeface="Angsana New" panose="02020603050405020304" pitchFamily="18" charset="-34"/>
                <a:cs typeface="Angsana New" panose="02020603050405020304" pitchFamily="18" charset="-34"/>
              </a:rPr>
              <a:t> Fitness and Training Equipment</a:t>
            </a:r>
            <a:br>
              <a:rPr lang="th-TH" dirty="0"/>
            </a:br>
            <a:r>
              <a:rPr lang="th-TH" dirty="0"/>
              <a:t>อุปกรณ์ฟิตเนสและการฝึกซ้อม</a:t>
            </a:r>
          </a:p>
        </p:txBody>
      </p:sp>
      <p:sp>
        <p:nvSpPr>
          <p:cNvPr id="3" name="Content Placeholder 2">
            <a:extLst>
              <a:ext uri="{FF2B5EF4-FFF2-40B4-BE49-F238E27FC236}">
                <a16:creationId xmlns:a16="http://schemas.microsoft.com/office/drawing/2014/main" id="{77D430EE-9B58-82B0-F161-B9B9E78A4C30}"/>
              </a:ext>
            </a:extLst>
          </p:cNvPr>
          <p:cNvSpPr>
            <a:spLocks noGrp="1"/>
          </p:cNvSpPr>
          <p:nvPr>
            <p:ph idx="1"/>
          </p:nvPr>
        </p:nvSpPr>
        <p:spPr/>
        <p:txBody>
          <a:bodyPr/>
          <a:lstStyle/>
          <a:p>
            <a:r>
              <a:rPr lang="th-TH" dirty="0"/>
              <a:t>: อุปกรณ์และเครื่องมือที่ใช้สำหรับการออกกำลังกายและการปรับสภาพร่างกาย เช่น ดัมเบล ลู่วิ่ง จักรยานออกกำลังกาย และสายต้านทาน</a:t>
            </a:r>
          </a:p>
          <a:p>
            <a:endParaRPr lang="th-TH" dirty="0"/>
          </a:p>
        </p:txBody>
      </p:sp>
      <p:pic>
        <p:nvPicPr>
          <p:cNvPr id="4" name="Picture 3">
            <a:extLst>
              <a:ext uri="{FF2B5EF4-FFF2-40B4-BE49-F238E27FC236}">
                <a16:creationId xmlns:a16="http://schemas.microsoft.com/office/drawing/2014/main" id="{82BF972E-C499-3F14-F5B5-A00145ABA79E}"/>
              </a:ext>
            </a:extLst>
          </p:cNvPr>
          <p:cNvPicPr>
            <a:picLocks noChangeAspect="1"/>
          </p:cNvPicPr>
          <p:nvPr/>
        </p:nvPicPr>
        <p:blipFill>
          <a:blip r:embed="rId2"/>
          <a:stretch>
            <a:fillRect/>
          </a:stretch>
        </p:blipFill>
        <p:spPr>
          <a:xfrm>
            <a:off x="1266998" y="3071812"/>
            <a:ext cx="4762499" cy="3176587"/>
          </a:xfrm>
          <a:prstGeom prst="rect">
            <a:avLst/>
          </a:prstGeom>
        </p:spPr>
      </p:pic>
      <p:pic>
        <p:nvPicPr>
          <p:cNvPr id="5" name="Picture 4">
            <a:extLst>
              <a:ext uri="{FF2B5EF4-FFF2-40B4-BE49-F238E27FC236}">
                <a16:creationId xmlns:a16="http://schemas.microsoft.com/office/drawing/2014/main" id="{E361DE67-5A23-C5A5-04E0-F8A1C093AB66}"/>
              </a:ext>
            </a:extLst>
          </p:cNvPr>
          <p:cNvPicPr>
            <a:picLocks noChangeAspect="1"/>
          </p:cNvPicPr>
          <p:nvPr/>
        </p:nvPicPr>
        <p:blipFill>
          <a:blip r:embed="rId3"/>
          <a:stretch>
            <a:fillRect/>
          </a:stretch>
        </p:blipFill>
        <p:spPr>
          <a:xfrm>
            <a:off x="7224623" y="2712848"/>
            <a:ext cx="3864065" cy="3864065"/>
          </a:xfrm>
          <a:prstGeom prst="rect">
            <a:avLst/>
          </a:prstGeom>
        </p:spPr>
      </p:pic>
    </p:spTree>
    <p:extLst>
      <p:ext uri="{BB962C8B-B14F-4D97-AF65-F5344CB8AC3E}">
        <p14:creationId xmlns:p14="http://schemas.microsoft.com/office/powerpoint/2010/main" val="2430869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AF90-CAF1-214A-98E0-B73B5043AA59}"/>
              </a:ext>
            </a:extLst>
          </p:cNvPr>
          <p:cNvSpPr>
            <a:spLocks noGrp="1"/>
          </p:cNvSpPr>
          <p:nvPr>
            <p:ph type="title"/>
          </p:nvPr>
        </p:nvSpPr>
        <p:spPr/>
        <p:txBody>
          <a:bodyPr/>
          <a:lstStyle/>
          <a:p>
            <a:r>
              <a:rPr lang="en-US" dirty="0"/>
              <a:t>5.</a:t>
            </a:r>
            <a:r>
              <a:rPr lang="en-US" sz="4400" dirty="0">
                <a:solidFill>
                  <a:srgbClr val="FFFF00"/>
                </a:solidFill>
                <a:latin typeface="Angsana New" panose="02020603050405020304" pitchFamily="18" charset="-34"/>
                <a:cs typeface="Angsana New" panose="02020603050405020304" pitchFamily="18" charset="-34"/>
              </a:rPr>
              <a:t> Safety Gear</a:t>
            </a:r>
            <a:br>
              <a:rPr lang="th-TH" dirty="0"/>
            </a:br>
            <a:r>
              <a:rPr lang="th-TH" dirty="0"/>
              <a:t>อุปกรณ์ป้องกัน</a:t>
            </a:r>
          </a:p>
        </p:txBody>
      </p:sp>
      <p:sp>
        <p:nvSpPr>
          <p:cNvPr id="3" name="Content Placeholder 2">
            <a:extLst>
              <a:ext uri="{FF2B5EF4-FFF2-40B4-BE49-F238E27FC236}">
                <a16:creationId xmlns:a16="http://schemas.microsoft.com/office/drawing/2014/main" id="{7CC5E766-0161-0E68-0215-BF25BCADC511}"/>
              </a:ext>
            </a:extLst>
          </p:cNvPr>
          <p:cNvSpPr>
            <a:spLocks noGrp="1"/>
          </p:cNvSpPr>
          <p:nvPr>
            <p:ph idx="1"/>
          </p:nvPr>
        </p:nvSpPr>
        <p:spPr/>
        <p:txBody>
          <a:bodyPr/>
          <a:lstStyle/>
          <a:p>
            <a:r>
              <a:rPr lang="th-TH" dirty="0"/>
              <a:t>: อุปกรณ์ที่ใช้ในการป้องกันเพื่อความปลอดภัยของนักกีฬา เช่น หมวกกันน็อค แผ่นรองป้องกัน ฟันยาง และแว่นตา</a:t>
            </a:r>
          </a:p>
          <a:p>
            <a:endParaRPr lang="th-TH" dirty="0"/>
          </a:p>
        </p:txBody>
      </p:sp>
      <p:pic>
        <p:nvPicPr>
          <p:cNvPr id="4" name="Picture 3">
            <a:extLst>
              <a:ext uri="{FF2B5EF4-FFF2-40B4-BE49-F238E27FC236}">
                <a16:creationId xmlns:a16="http://schemas.microsoft.com/office/drawing/2014/main" id="{CC19DBC6-DFB0-B199-CE22-620E2F3B6BBF}"/>
              </a:ext>
            </a:extLst>
          </p:cNvPr>
          <p:cNvPicPr>
            <a:picLocks noChangeAspect="1"/>
          </p:cNvPicPr>
          <p:nvPr/>
        </p:nvPicPr>
        <p:blipFill>
          <a:blip r:embed="rId2"/>
          <a:stretch>
            <a:fillRect/>
          </a:stretch>
        </p:blipFill>
        <p:spPr>
          <a:xfrm>
            <a:off x="3499138" y="2732030"/>
            <a:ext cx="5193723" cy="3895292"/>
          </a:xfrm>
          <a:prstGeom prst="rect">
            <a:avLst/>
          </a:prstGeom>
        </p:spPr>
      </p:pic>
    </p:spTree>
    <p:extLst>
      <p:ext uri="{BB962C8B-B14F-4D97-AF65-F5344CB8AC3E}">
        <p14:creationId xmlns:p14="http://schemas.microsoft.com/office/powerpoint/2010/main" val="2647718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90A9-EA8C-C865-7758-84C7FFAD9830}"/>
              </a:ext>
            </a:extLst>
          </p:cNvPr>
          <p:cNvSpPr>
            <a:spLocks noGrp="1"/>
          </p:cNvSpPr>
          <p:nvPr>
            <p:ph type="title"/>
          </p:nvPr>
        </p:nvSpPr>
        <p:spPr/>
        <p:txBody>
          <a:bodyPr/>
          <a:lstStyle/>
          <a:p>
            <a:r>
              <a:rPr lang="en-US" dirty="0"/>
              <a:t>3.Sport retailing</a:t>
            </a:r>
            <a:br>
              <a:rPr lang="en-US" dirty="0"/>
            </a:br>
            <a:r>
              <a:rPr lang="en-US" dirty="0"/>
              <a:t>3.</a:t>
            </a:r>
            <a:r>
              <a:rPr lang="th-TH" dirty="0"/>
              <a:t>การค้าปลีกในอุตสาหกรรมกีฬา </a:t>
            </a:r>
          </a:p>
        </p:txBody>
      </p:sp>
      <p:pic>
        <p:nvPicPr>
          <p:cNvPr id="4" name="Picture 3">
            <a:extLst>
              <a:ext uri="{FF2B5EF4-FFF2-40B4-BE49-F238E27FC236}">
                <a16:creationId xmlns:a16="http://schemas.microsoft.com/office/drawing/2014/main" id="{96DC90AB-538D-EA9D-9B6B-744DEF072F23}"/>
              </a:ext>
            </a:extLst>
          </p:cNvPr>
          <p:cNvPicPr>
            <a:picLocks noChangeAspect="1"/>
          </p:cNvPicPr>
          <p:nvPr/>
        </p:nvPicPr>
        <p:blipFill>
          <a:blip r:embed="rId2"/>
          <a:stretch>
            <a:fillRect/>
          </a:stretch>
        </p:blipFill>
        <p:spPr>
          <a:xfrm>
            <a:off x="2761775" y="2004546"/>
            <a:ext cx="5218444" cy="4243853"/>
          </a:xfrm>
          <a:prstGeom prst="rect">
            <a:avLst/>
          </a:prstGeom>
        </p:spPr>
      </p:pic>
    </p:spTree>
    <p:extLst>
      <p:ext uri="{BB962C8B-B14F-4D97-AF65-F5344CB8AC3E}">
        <p14:creationId xmlns:p14="http://schemas.microsoft.com/office/powerpoint/2010/main" val="47970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81BC-C6CB-7857-2176-F3BDD389C56B}"/>
              </a:ext>
            </a:extLst>
          </p:cNvPr>
          <p:cNvSpPr>
            <a:spLocks noGrp="1"/>
          </p:cNvSpPr>
          <p:nvPr>
            <p:ph type="title"/>
          </p:nvPr>
        </p:nvSpPr>
        <p:spPr/>
        <p:txBody>
          <a:bodyPr/>
          <a:lstStyle/>
          <a:p>
            <a:r>
              <a:rPr lang="en-US" dirty="0">
                <a:solidFill>
                  <a:schemeClr val="accent3"/>
                </a:solidFill>
                <a:latin typeface="Angsana New" panose="02020603050405020304" pitchFamily="18" charset="-34"/>
                <a:cs typeface="Angsana New" panose="02020603050405020304" pitchFamily="18" charset="-34"/>
              </a:rPr>
              <a:t>Meaning</a:t>
            </a:r>
            <a:br>
              <a:rPr lang="en-US" dirty="0"/>
            </a:br>
            <a:r>
              <a:rPr lang="th-TH" dirty="0"/>
              <a:t>ความหมาย</a:t>
            </a:r>
          </a:p>
        </p:txBody>
      </p:sp>
      <p:sp>
        <p:nvSpPr>
          <p:cNvPr id="3" name="Content Placeholder 2">
            <a:extLst>
              <a:ext uri="{FF2B5EF4-FFF2-40B4-BE49-F238E27FC236}">
                <a16:creationId xmlns:a16="http://schemas.microsoft.com/office/drawing/2014/main" id="{7A011980-D6B5-C4CB-4676-7F07C966DFF0}"/>
              </a:ext>
            </a:extLst>
          </p:cNvPr>
          <p:cNvSpPr>
            <a:spLocks noGrp="1"/>
          </p:cNvSpPr>
          <p:nvPr>
            <p:ph idx="1"/>
          </p:nvPr>
        </p:nvSpPr>
        <p:spPr>
          <a:xfrm>
            <a:off x="1103312" y="1853248"/>
            <a:ext cx="9345786" cy="4395151"/>
          </a:xfrm>
        </p:spPr>
        <p:txBody>
          <a:bodyPr>
            <a:normAutofit lnSpcReduction="10000"/>
          </a:bodyPr>
          <a:lstStyle/>
          <a:p>
            <a:r>
              <a:rPr lang="en-US" sz="2800" dirty="0">
                <a:solidFill>
                  <a:srgbClr val="FFFF00"/>
                </a:solidFill>
                <a:latin typeface="Angsana New" panose="02020603050405020304" pitchFamily="18" charset="-34"/>
                <a:cs typeface="Angsana New" panose="02020603050405020304" pitchFamily="18" charset="-34"/>
              </a:rPr>
              <a:t>Sport retailing refers to the business activity of selling sports-related products and equipment to consumers. This sector encompasses a wide range of items including athletic apparel, footwear, sports gear, fitness equipment, and accessories. Sport retailing involves various retail formats, such as physical stores, online platforms, and hybrid models that combine both.</a:t>
            </a:r>
          </a:p>
          <a:p>
            <a:r>
              <a:rPr lang="th-TH" sz="2800" dirty="0">
                <a:latin typeface="Angsana New" panose="02020603050405020304" pitchFamily="18" charset="-34"/>
                <a:cs typeface="Angsana New" panose="02020603050405020304" pitchFamily="18" charset="-34"/>
              </a:rPr>
              <a:t>การค้าปลีกกีฬาหมายถึงกิจกรรมทางธุรกิจที่เกี่ยวข้องกับการขายผลิตภัณฑ์และอุปกรณ์ที่เกี่ยวข้องกับกีฬาให้กับผู้บริโภค ภาคส่วนนี้ครอบคลุมสินค้าหลากหลายประเภท รวมถึงเสื้อผ้ากีฬา รองเท้ากีฬา อุปกรณ์กีฬา อุปกรณ์ฟิตเนส และอุปกรณ์เสริมต่าง ๆ การค้าปลีกกีฬาประกอบด้วยรูปแบบการค้าปลีกต่าง ๆ เช่น ร้านค้าจริง แพลตฟอร์มออนไลน์ และรูปแบบผสมที่รวมทั้งสองอย่างเข้าด้วยกัน</a:t>
            </a:r>
          </a:p>
        </p:txBody>
      </p:sp>
    </p:spTree>
    <p:extLst>
      <p:ext uri="{BB962C8B-B14F-4D97-AF65-F5344CB8AC3E}">
        <p14:creationId xmlns:p14="http://schemas.microsoft.com/office/powerpoint/2010/main" val="3601712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3645-8B6A-C794-28A8-6D29BD2E8715}"/>
              </a:ext>
            </a:extLst>
          </p:cNvPr>
          <p:cNvSpPr>
            <a:spLocks noGrp="1"/>
          </p:cNvSpPr>
          <p:nvPr>
            <p:ph type="title"/>
          </p:nvPr>
        </p:nvSpPr>
        <p:spPr/>
        <p:txBody>
          <a:bodyPr/>
          <a:lstStyle/>
          <a:p>
            <a:r>
              <a:rPr lang="en-US" dirty="0">
                <a:solidFill>
                  <a:schemeClr val="accent3"/>
                </a:solidFill>
                <a:latin typeface="Angsana New" panose="02020603050405020304" pitchFamily="18" charset="-34"/>
                <a:cs typeface="Angsana New" panose="02020603050405020304" pitchFamily="18" charset="-34"/>
              </a:rPr>
              <a:t>Key Aspects of Sport Retailing:</a:t>
            </a:r>
            <a:br>
              <a:rPr lang="en-US" dirty="0">
                <a:latin typeface="Angsana New" panose="02020603050405020304" pitchFamily="18" charset="-34"/>
                <a:cs typeface="Angsana New" panose="02020603050405020304" pitchFamily="18" charset="-34"/>
              </a:rPr>
            </a:br>
            <a:r>
              <a:rPr lang="th-TH" dirty="0">
                <a:latin typeface="Angsana New" panose="02020603050405020304" pitchFamily="18" charset="-34"/>
                <a:cs typeface="Angsana New" panose="02020603050405020304" pitchFamily="18" charset="-34"/>
              </a:rPr>
              <a:t>ลักษณะสำคัญของการค้าปลีกกีฬา:</a:t>
            </a:r>
          </a:p>
        </p:txBody>
      </p:sp>
      <p:sp>
        <p:nvSpPr>
          <p:cNvPr id="3" name="Content Placeholder 2">
            <a:extLst>
              <a:ext uri="{FF2B5EF4-FFF2-40B4-BE49-F238E27FC236}">
                <a16:creationId xmlns:a16="http://schemas.microsoft.com/office/drawing/2014/main" id="{5D78BBC0-7415-7C73-122D-24E7C1285D69}"/>
              </a:ext>
            </a:extLst>
          </p:cNvPr>
          <p:cNvSpPr>
            <a:spLocks noGrp="1"/>
          </p:cNvSpPr>
          <p:nvPr>
            <p:ph idx="1"/>
          </p:nvPr>
        </p:nvSpPr>
        <p:spPr/>
        <p:txBody>
          <a:bodyPr>
            <a:normAutofit lnSpcReduction="10000"/>
          </a:bodyPr>
          <a:lstStyle/>
          <a:p>
            <a:pPr marL="0" indent="0">
              <a:buNone/>
            </a:pPr>
            <a:r>
              <a:rPr lang="en-US" sz="3200" dirty="0">
                <a:solidFill>
                  <a:srgbClr val="FFFF00"/>
                </a:solidFill>
                <a:latin typeface="Angsana New" panose="02020603050405020304" pitchFamily="18" charset="-34"/>
                <a:cs typeface="Angsana New" panose="02020603050405020304" pitchFamily="18" charset="-34"/>
              </a:rPr>
              <a:t>1.Product Range</a:t>
            </a:r>
          </a:p>
          <a:p>
            <a:r>
              <a:rPr lang="th-TH" sz="2400" dirty="0"/>
              <a:t>ประเภทสินค้า: รวมถึงเสื้อผ้ากีฬา (เช่น เสื้อยืด กางเกงขาสั้น กางเกง</a:t>
            </a:r>
            <a:r>
              <a:rPr lang="th-TH" sz="2400" dirty="0" err="1"/>
              <a:t>เล</a:t>
            </a:r>
            <a:r>
              <a:rPr lang="th-TH" sz="2400" dirty="0"/>
              <a:t>กก</a:t>
            </a:r>
            <a:r>
              <a:rPr lang="th-TH" sz="2400" dirty="0" err="1"/>
              <a:t>ิ้ง</a:t>
            </a:r>
            <a:r>
              <a:rPr lang="th-TH" sz="2400" dirty="0"/>
              <a:t>) รองเท้ากีฬา (เช่น รองเท้าวิ่ง รองเท้าเตะ) อุปกรณ์กีฬา (เช่น แร</a:t>
            </a:r>
            <a:r>
              <a:rPr lang="th-TH" sz="2400" dirty="0" err="1"/>
              <a:t>็กเ</a:t>
            </a:r>
            <a:r>
              <a:rPr lang="th-TH" sz="2400" dirty="0"/>
              <a:t>ก็ต ลูกบอล) และอุปกรณ์เสริม (เช่น ขวดน้ำ เครื่องติดตามการออกกำลังกาย)</a:t>
            </a:r>
          </a:p>
          <a:p>
            <a:endParaRPr lang="th-TH" sz="2400" dirty="0"/>
          </a:p>
          <a:p>
            <a:pPr marL="0" indent="0">
              <a:buNone/>
            </a:pPr>
            <a:r>
              <a:rPr lang="en-US" sz="3600" dirty="0">
                <a:solidFill>
                  <a:srgbClr val="FFFF00"/>
                </a:solidFill>
                <a:latin typeface="Angsana New" panose="02020603050405020304" pitchFamily="18" charset="-34"/>
                <a:cs typeface="Angsana New" panose="02020603050405020304" pitchFamily="18" charset="-34"/>
              </a:rPr>
              <a:t>2. Target Audience:</a:t>
            </a:r>
          </a:p>
          <a:p>
            <a:pPr marL="0" indent="0">
              <a:buNone/>
            </a:pPr>
            <a:r>
              <a:rPr lang="th-TH" sz="3600" dirty="0">
                <a:solidFill>
                  <a:srgbClr val="FFFF00"/>
                </a:solidFill>
                <a:latin typeface="Angsana New" panose="02020603050405020304" pitchFamily="18" charset="-34"/>
                <a:cs typeface="Angsana New" panose="02020603050405020304" pitchFamily="18" charset="-34"/>
              </a:rPr>
              <a:t>	</a:t>
            </a:r>
            <a:r>
              <a:rPr lang="th-TH" sz="2800" dirty="0">
                <a:latin typeface="Angsana New" panose="02020603050405020304" pitchFamily="18" charset="-34"/>
                <a:cs typeface="Angsana New" panose="02020603050405020304" pitchFamily="18" charset="-34"/>
              </a:rPr>
              <a:t>กลุ่มเป้าหมาย: ให้บริการแก่กลุ่มลูกค้าที่หลากหลาย รวมถึงนักกีฬามืออาชีพ ผู้ที่ชื่นชอบการออกกำลังกาย ผู้เล่นเพื่อการพักผ่อนหย่อนใจ และผู้บริโภคทั่วไปที่สนใจการดำเนินชีวิตที่กระฉับกระเฉง</a:t>
            </a:r>
            <a:endParaRPr lang="th-TH" sz="36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344187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2806-D048-E2BC-A78D-E7B0720667CE}"/>
              </a:ext>
            </a:extLst>
          </p:cNvPr>
          <p:cNvSpPr>
            <a:spLocks noGrp="1"/>
          </p:cNvSpPr>
          <p:nvPr>
            <p:ph type="title"/>
          </p:nvPr>
        </p:nvSpPr>
        <p:spPr/>
        <p:txBody>
          <a:bodyPr/>
          <a:lstStyle/>
          <a:p>
            <a:r>
              <a:rPr kumimoji="0" lang="en-US" sz="4200" b="0" i="0" u="none" strike="noStrike" kern="1200" cap="none" spc="0" normalizeH="0" baseline="0" noProof="0" dirty="0">
                <a:ln>
                  <a:noFill/>
                </a:ln>
                <a:solidFill>
                  <a:srgbClr val="EF7A24"/>
                </a:solidFill>
                <a:effectLst/>
                <a:uLnTx/>
                <a:uFillTx/>
                <a:latin typeface="Angsana New" panose="02020603050405020304" pitchFamily="18" charset="-34"/>
                <a:ea typeface="+mj-ea"/>
                <a:cs typeface="Angsana New" panose="02020603050405020304" pitchFamily="18" charset="-34"/>
              </a:rPr>
              <a:t>Key Aspects of Sport Retailing:</a:t>
            </a:r>
            <a:br>
              <a:rPr kumimoji="0" lang="en-US" sz="4200" b="0" i="0" u="none" strike="noStrike" kern="1200" cap="none" spc="0" normalizeH="0" baseline="0" noProof="0" dirty="0">
                <a:ln>
                  <a:noFill/>
                </a:ln>
                <a:solidFill>
                  <a:srgbClr val="EBEBEB"/>
                </a:solidFill>
                <a:effectLst/>
                <a:uLnTx/>
                <a:uFillTx/>
                <a:latin typeface="Angsana New" panose="02020603050405020304" pitchFamily="18" charset="-34"/>
                <a:ea typeface="+mj-ea"/>
                <a:cs typeface="Angsana New" panose="02020603050405020304" pitchFamily="18" charset="-34"/>
              </a:rPr>
            </a:br>
            <a:r>
              <a:rPr kumimoji="0" lang="th-TH" sz="4200" b="0" i="0" u="none" strike="noStrike" kern="1200" cap="none" spc="0" normalizeH="0" baseline="0" noProof="0" dirty="0">
                <a:ln>
                  <a:noFill/>
                </a:ln>
                <a:solidFill>
                  <a:srgbClr val="EBEBEB"/>
                </a:solidFill>
                <a:effectLst/>
                <a:uLnTx/>
                <a:uFillTx/>
                <a:latin typeface="Angsana New" panose="02020603050405020304" pitchFamily="18" charset="-34"/>
                <a:ea typeface="+mj-ea"/>
                <a:cs typeface="Angsana New" panose="02020603050405020304" pitchFamily="18" charset="-34"/>
              </a:rPr>
              <a:t>ลักษณะสำคัญของการค้าปลีกกีฬา:</a:t>
            </a:r>
            <a:endParaRPr lang="th-TH" dirty="0"/>
          </a:p>
        </p:txBody>
      </p:sp>
      <p:sp>
        <p:nvSpPr>
          <p:cNvPr id="3" name="Content Placeholder 2">
            <a:extLst>
              <a:ext uri="{FF2B5EF4-FFF2-40B4-BE49-F238E27FC236}">
                <a16:creationId xmlns:a16="http://schemas.microsoft.com/office/drawing/2014/main" id="{176346D8-4BC8-5E55-CA2A-DC6F17AFAE0B}"/>
              </a:ext>
            </a:extLst>
          </p:cNvPr>
          <p:cNvSpPr>
            <a:spLocks noGrp="1"/>
          </p:cNvSpPr>
          <p:nvPr>
            <p:ph idx="1"/>
          </p:nvPr>
        </p:nvSpPr>
        <p:spPr/>
        <p:txBody>
          <a:bodyPr>
            <a:normAutofit lnSpcReduction="10000"/>
          </a:bodyPr>
          <a:lstStyle/>
          <a:p>
            <a:r>
              <a:rPr lang="en-US" sz="3200" dirty="0">
                <a:solidFill>
                  <a:srgbClr val="FFFF00"/>
                </a:solidFill>
                <a:latin typeface="Angsana New" panose="02020603050405020304" pitchFamily="18" charset="-34"/>
                <a:cs typeface="Angsana New" panose="02020603050405020304" pitchFamily="18" charset="-34"/>
              </a:rPr>
              <a:t>3. Distribution Channels</a:t>
            </a:r>
          </a:p>
          <a:p>
            <a:pPr marL="0" indent="0">
              <a:buNone/>
            </a:pPr>
            <a:r>
              <a:rPr lang="en-US" sz="3200" dirty="0">
                <a:solidFill>
                  <a:srgbClr val="FFFF00"/>
                </a:solidFill>
                <a:latin typeface="Angsana New" panose="02020603050405020304" pitchFamily="18" charset="-34"/>
                <a:cs typeface="Angsana New" panose="02020603050405020304" pitchFamily="18" charset="-34"/>
              </a:rPr>
              <a:t>	</a:t>
            </a:r>
            <a:r>
              <a:rPr lang="th-TH" sz="2800" dirty="0">
                <a:latin typeface="Angsana New" panose="02020603050405020304" pitchFamily="18" charset="-34"/>
                <a:cs typeface="Angsana New" panose="02020603050405020304" pitchFamily="18" charset="-34"/>
              </a:rPr>
              <a:t>ช่องทางการจัดจำหน่าย: ใช้หลายช่องทางในการเข้าถึงผู้บริโภค เช่น ร้านค้าปลีกที่มีหน้าร้าน เว็บไซต์อีคอมเมิร์ซ และร้านค้าที่เฉพาะทางกีฬา</a:t>
            </a:r>
          </a:p>
          <a:p>
            <a:pPr marL="0" indent="0">
              <a:buNone/>
            </a:pPr>
            <a:endParaRPr lang="th-TH" sz="2800" dirty="0">
              <a:latin typeface="Angsana New" panose="02020603050405020304" pitchFamily="18" charset="-34"/>
              <a:cs typeface="Angsana New" panose="02020603050405020304" pitchFamily="18" charset="-34"/>
            </a:endParaRPr>
          </a:p>
          <a:p>
            <a:pPr marL="0" indent="0">
              <a:buNone/>
            </a:pPr>
            <a:r>
              <a:rPr lang="en-US" sz="3200" dirty="0">
                <a:latin typeface="Angsana New" panose="02020603050405020304" pitchFamily="18" charset="-34"/>
                <a:cs typeface="Angsana New" panose="02020603050405020304" pitchFamily="18" charset="-34"/>
              </a:rPr>
              <a:t>4. </a:t>
            </a:r>
            <a:r>
              <a:rPr lang="en-US" sz="3200" dirty="0">
                <a:solidFill>
                  <a:srgbClr val="FFFF00"/>
                </a:solidFill>
                <a:latin typeface="Angsana New" panose="02020603050405020304" pitchFamily="18" charset="-34"/>
                <a:cs typeface="Angsana New" panose="02020603050405020304" pitchFamily="18" charset="-34"/>
              </a:rPr>
              <a:t>Marketing and Branding: </a:t>
            </a:r>
          </a:p>
          <a:p>
            <a:pPr marL="0" indent="0">
              <a:buNone/>
            </a:pPr>
            <a:r>
              <a:rPr lang="en-US" sz="2800" dirty="0">
                <a:solidFill>
                  <a:srgbClr val="FFFF00"/>
                </a:solidFill>
                <a:latin typeface="Angsana New" panose="02020603050405020304" pitchFamily="18" charset="-34"/>
                <a:cs typeface="Angsana New" panose="02020603050405020304" pitchFamily="18" charset="-34"/>
              </a:rPr>
              <a:t>	</a:t>
            </a:r>
            <a:r>
              <a:rPr lang="th-TH" sz="2800" dirty="0">
                <a:latin typeface="Angsana New" panose="02020603050405020304" pitchFamily="18" charset="-34"/>
                <a:cs typeface="Angsana New" panose="02020603050405020304" pitchFamily="18" charset="-34"/>
              </a:rPr>
              <a:t>การตลาดและการสร้างแบรนด์: ใช้กลยุทธ์การตลาดหลากหลายเพื่อดึงดูดลูกค้า เช่น การสนับสนุนจากนักกีฬา การเป็นผู้สนับสนุนกิจกรรมกีฬา และแคมเปญโฆษณา การสร้างแบรนด์มีความสำคัญในการสร้างภาพลักษณ์ที่สามารถจดจำได้และน่าเชื่อถือ</a:t>
            </a:r>
            <a:endParaRPr lang="th-TH" sz="3200" dirty="0">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2581676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6412</TotalTime>
  <Words>1410</Words>
  <Application>Microsoft Office PowerPoint</Application>
  <PresentationFormat>แบบจอกว้าง</PresentationFormat>
  <Paragraphs>64</Paragraphs>
  <Slides>24</Slides>
  <Notes>0</Notes>
  <HiddenSlides>0</HiddenSlides>
  <MMClips>0</MMClips>
  <ScaleCrop>false</ScaleCrop>
  <HeadingPairs>
    <vt:vector size="6" baseType="variant">
      <vt:variant>
        <vt:lpstr>ฟอนต์ที่ถูกใช้</vt:lpstr>
      </vt:variant>
      <vt:variant>
        <vt:i4>4</vt:i4>
      </vt:variant>
      <vt:variant>
        <vt:lpstr>ธีม</vt:lpstr>
      </vt:variant>
      <vt:variant>
        <vt:i4>1</vt:i4>
      </vt:variant>
      <vt:variant>
        <vt:lpstr>ชื่อเรื่องสไลด์</vt:lpstr>
      </vt:variant>
      <vt:variant>
        <vt:i4>24</vt:i4>
      </vt:variant>
    </vt:vector>
  </HeadingPairs>
  <TitlesOfParts>
    <vt:vector size="29" baseType="lpstr">
      <vt:lpstr>Angsana New</vt:lpstr>
      <vt:lpstr>Arial</vt:lpstr>
      <vt:lpstr>Century Gothic</vt:lpstr>
      <vt:lpstr>Wingdings 3</vt:lpstr>
      <vt:lpstr>Ion</vt:lpstr>
      <vt:lpstr>3. Accessories: อุปกรณ์เสริม: </vt:lpstr>
      <vt:lpstr>Nike and Cristiano Ronaldo </vt:lpstr>
      <vt:lpstr>Nike and Cristiano Ronaldo</vt:lpstr>
      <vt:lpstr>4. Fitness and Training Equipment อุปกรณ์ฟิตเนสและการฝึกซ้อม</vt:lpstr>
      <vt:lpstr>5. Safety Gear อุปกรณ์ป้องกัน</vt:lpstr>
      <vt:lpstr>3.Sport retailing 3.การค้าปลีกในอุตสาหกรรมกีฬา </vt:lpstr>
      <vt:lpstr>Meaning ความหมาย</vt:lpstr>
      <vt:lpstr>Key Aspects of Sport Retailing: ลักษณะสำคัญของการค้าปลีกกีฬา:</vt:lpstr>
      <vt:lpstr>Key Aspects of Sport Retailing: ลักษณะสำคัญของการค้าปลีกกีฬา:</vt:lpstr>
      <vt:lpstr>The Largest Sporting Goods Retailers Worldwide the major global sporting goods retailers in 2019 vs 2018.</vt:lpstr>
      <vt:lpstr> Top 10 Sports Retailers Worldwide</vt:lpstr>
      <vt:lpstr>ผู้ค้าปลีกสินค้าและอุปกรณ์กีฬา 5 อันดับแรกในประเทศไทย</vt:lpstr>
      <vt:lpstr>1.Supersports: </vt:lpstr>
      <vt:lpstr>2.Decathlon: </vt:lpstr>
      <vt:lpstr>3.Sports World: </vt:lpstr>
      <vt:lpstr>4.FBT: </vt:lpstr>
      <vt:lpstr>5.Nike และ Adidas Stores: </vt:lpstr>
      <vt:lpstr>Cast Study Decathlon</vt:lpstr>
      <vt:lpstr>Cast Study Decathlon</vt:lpstr>
      <vt:lpstr>Cast Study Decathlon</vt:lpstr>
      <vt:lpstr>Cast Study Decathlon</vt:lpstr>
      <vt:lpstr>Cast Study Decathlon</vt:lpstr>
      <vt:lpstr>Cast Study Decathlon</vt:lpstr>
      <vt:lpstr>Cast Study Decathlon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 Management</dc:title>
  <dc:creator>Parinya Kwanmuang</dc:creator>
  <cp:lastModifiedBy>Admin</cp:lastModifiedBy>
  <cp:revision>29</cp:revision>
  <dcterms:created xsi:type="dcterms:W3CDTF">2020-07-23T13:29:14Z</dcterms:created>
  <dcterms:modified xsi:type="dcterms:W3CDTF">2025-09-05T08:15:48Z</dcterms:modified>
</cp:coreProperties>
</file>