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7" r:id="rId2"/>
    <p:sldId id="258" r:id="rId3"/>
    <p:sldId id="276" r:id="rId4"/>
    <p:sldId id="277" r:id="rId5"/>
    <p:sldId id="259" r:id="rId6"/>
    <p:sldId id="262" r:id="rId7"/>
    <p:sldId id="263" r:id="rId8"/>
    <p:sldId id="260" r:id="rId9"/>
    <p:sldId id="264" r:id="rId10"/>
    <p:sldId id="265" r:id="rId11"/>
    <p:sldId id="266" r:id="rId12"/>
    <p:sldId id="269" r:id="rId13"/>
    <p:sldId id="268" r:id="rId14"/>
    <p:sldId id="270" r:id="rId15"/>
    <p:sldId id="271" r:id="rId16"/>
    <p:sldId id="278" r:id="rId17"/>
    <p:sldId id="279" r:id="rId18"/>
    <p:sldId id="267" r:id="rId19"/>
    <p:sldId id="272" r:id="rId20"/>
    <p:sldId id="273" r:id="rId21"/>
    <p:sldId id="274" r:id="rId22"/>
    <p:sldId id="275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9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C9FEDD5B-476A-431E-9A02-390175151609}" type="datetimeFigureOut">
              <a:rPr lang="th-TH" smtClean="0"/>
              <a:t>06/12/67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419E29E0-61D4-4A25-A799-EF518824D75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5948144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EDD5B-476A-431E-9A02-390175151609}" type="datetimeFigureOut">
              <a:rPr lang="th-TH" smtClean="0"/>
              <a:t>06/12/67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E29E0-61D4-4A25-A799-EF518824D75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829128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EDD5B-476A-431E-9A02-390175151609}" type="datetimeFigureOut">
              <a:rPr lang="th-TH" smtClean="0"/>
              <a:t>06/12/67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E29E0-61D4-4A25-A799-EF518824D75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9008950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EDD5B-476A-431E-9A02-390175151609}" type="datetimeFigureOut">
              <a:rPr lang="th-TH" smtClean="0"/>
              <a:t>06/12/67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E29E0-61D4-4A25-A799-EF518824D75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984819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EDD5B-476A-431E-9A02-390175151609}" type="datetimeFigureOut">
              <a:rPr lang="th-TH" smtClean="0"/>
              <a:t>06/12/67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E29E0-61D4-4A25-A799-EF518824D75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0752642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EDD5B-476A-431E-9A02-390175151609}" type="datetimeFigureOut">
              <a:rPr lang="th-TH" smtClean="0"/>
              <a:t>06/12/67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E29E0-61D4-4A25-A799-EF518824D75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903885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EDD5B-476A-431E-9A02-390175151609}" type="datetimeFigureOut">
              <a:rPr lang="th-TH" smtClean="0"/>
              <a:t>06/12/67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E29E0-61D4-4A25-A799-EF518824D75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9213252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EDD5B-476A-431E-9A02-390175151609}" type="datetimeFigureOut">
              <a:rPr lang="th-TH" smtClean="0"/>
              <a:t>06/12/67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E29E0-61D4-4A25-A799-EF518824D75D}" type="slidenum">
              <a:rPr lang="th-TH" smtClean="0"/>
              <a:t>‹#›</a:t>
            </a:fld>
            <a:endParaRPr lang="th-TH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09612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EDD5B-476A-431E-9A02-390175151609}" type="datetimeFigureOut">
              <a:rPr lang="th-TH" smtClean="0"/>
              <a:t>06/12/67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E29E0-61D4-4A25-A799-EF518824D75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440795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EDD5B-476A-431E-9A02-390175151609}" type="datetimeFigureOut">
              <a:rPr lang="th-TH" smtClean="0"/>
              <a:t>06/12/67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E29E0-61D4-4A25-A799-EF518824D75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665062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EDD5B-476A-431E-9A02-390175151609}" type="datetimeFigureOut">
              <a:rPr lang="th-TH" smtClean="0"/>
              <a:t>06/12/67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E29E0-61D4-4A25-A799-EF518824D75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075291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EDD5B-476A-431E-9A02-390175151609}" type="datetimeFigureOut">
              <a:rPr lang="th-TH" smtClean="0"/>
              <a:t>06/12/67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E29E0-61D4-4A25-A799-EF518824D75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88177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EDD5B-476A-431E-9A02-390175151609}" type="datetimeFigureOut">
              <a:rPr lang="th-TH" smtClean="0"/>
              <a:t>06/12/67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E29E0-61D4-4A25-A799-EF518824D75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588346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EDD5B-476A-431E-9A02-390175151609}" type="datetimeFigureOut">
              <a:rPr lang="th-TH" smtClean="0"/>
              <a:t>06/12/67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E29E0-61D4-4A25-A799-EF518824D75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45446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EDD5B-476A-431E-9A02-390175151609}" type="datetimeFigureOut">
              <a:rPr lang="th-TH" smtClean="0"/>
              <a:t>06/12/67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E29E0-61D4-4A25-A799-EF518824D75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824522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EDD5B-476A-431E-9A02-390175151609}" type="datetimeFigureOut">
              <a:rPr lang="th-TH" smtClean="0"/>
              <a:t>06/12/67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E29E0-61D4-4A25-A799-EF518824D75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183616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EDD5B-476A-431E-9A02-390175151609}" type="datetimeFigureOut">
              <a:rPr lang="th-TH" smtClean="0"/>
              <a:t>06/12/67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E29E0-61D4-4A25-A799-EF518824D75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45600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9FEDD5B-476A-431E-9A02-390175151609}" type="datetimeFigureOut">
              <a:rPr lang="th-TH" smtClean="0"/>
              <a:t>06/12/67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19E29E0-61D4-4A25-A799-EF518824D75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892665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ordwall.net/resource/77124044/section-2-students-number" TargetMode="External"/><Relationship Id="rId2" Type="http://schemas.openxmlformats.org/officeDocument/2006/relationships/hyperlink" Target="https://wordwall.net/resource/77124232/section-1-students-number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google.com/forms/d/1HNTwz3e-skzRXye4gTSawH94VBeXiwG-p_qmVqong1k/edit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5058" y="1964267"/>
            <a:ext cx="9405067" cy="2421464"/>
          </a:xfrm>
        </p:spPr>
        <p:txBody>
          <a:bodyPr/>
          <a:lstStyle/>
          <a:p>
            <a:r>
              <a:rPr lang="en-US" sz="7200" dirty="0"/>
              <a:t>Welcome Section </a:t>
            </a:r>
            <a:endParaRPr lang="th-TH" sz="7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6000" dirty="0"/>
              <a:t>6/12/2024</a:t>
            </a:r>
            <a:endParaRPr lang="th-TH" sz="6000" dirty="0"/>
          </a:p>
        </p:txBody>
      </p:sp>
    </p:spTree>
    <p:extLst>
      <p:ext uri="{BB962C8B-B14F-4D97-AF65-F5344CB8AC3E}">
        <p14:creationId xmlns:p14="http://schemas.microsoft.com/office/powerpoint/2010/main" val="29770630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FF00"/>
                </a:solidFill>
              </a:rPr>
              <a:t>Morality </a:t>
            </a:r>
            <a:r>
              <a:rPr lang="th-TH" sz="6000" b="1" dirty="0"/>
              <a:t>ศีลธรรม</a:t>
            </a:r>
            <a:endParaRPr lang="th-TH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1" y="2230557"/>
            <a:ext cx="10131425" cy="3649133"/>
          </a:xfrm>
        </p:spPr>
        <p:txBody>
          <a:bodyPr>
            <a:noAutofit/>
          </a:bodyPr>
          <a:lstStyle/>
          <a:p>
            <a:r>
              <a:rPr lang="en-US" sz="3200" dirty="0"/>
              <a:t> morality focuses on what moral obligations people have</a:t>
            </a:r>
          </a:p>
          <a:p>
            <a:r>
              <a:rPr lang="en-US" sz="3200" dirty="0"/>
              <a:t>Examples of morals can include things such as not lying, being generous, being patient, and being loyal.</a:t>
            </a:r>
          </a:p>
          <a:p>
            <a:r>
              <a:rPr lang="en-US" sz="3200" dirty="0"/>
              <a:t>More personal</a:t>
            </a:r>
          </a:p>
          <a:p>
            <a:endParaRPr lang="th-TH" sz="3200" dirty="0"/>
          </a:p>
        </p:txBody>
      </p:sp>
    </p:spTree>
    <p:extLst>
      <p:ext uri="{BB962C8B-B14F-4D97-AF65-F5344CB8AC3E}">
        <p14:creationId xmlns:p14="http://schemas.microsoft.com/office/powerpoint/2010/main" val="4127401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FF00"/>
                </a:solidFill>
              </a:rPr>
              <a:t>Discipline </a:t>
            </a:r>
            <a:r>
              <a:rPr lang="th-TH" sz="5400" b="1" dirty="0"/>
              <a:t>การลงโทษ</a:t>
            </a:r>
            <a:endParaRPr lang="th-TH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the practice of training people to obey rules or a code of behavior, using punishment to correct disobedience.</a:t>
            </a:r>
            <a:endParaRPr lang="th-TH" sz="3600" dirty="0"/>
          </a:p>
          <a:p>
            <a:endParaRPr lang="th-TH" sz="3600" dirty="0"/>
          </a:p>
          <a:p>
            <a:r>
              <a:rPr lang="en-US" sz="3600" dirty="0"/>
              <a:t> control gained by enforcing obedience or order</a:t>
            </a:r>
            <a:endParaRPr lang="th-TH" sz="3600" dirty="0"/>
          </a:p>
        </p:txBody>
      </p:sp>
    </p:spTree>
    <p:extLst>
      <p:ext uri="{BB962C8B-B14F-4D97-AF65-F5344CB8AC3E}">
        <p14:creationId xmlns:p14="http://schemas.microsoft.com/office/powerpoint/2010/main" val="1590859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C4D89AF-4021-D63F-48CF-57B851781757}"/>
              </a:ext>
            </a:extLst>
          </p:cNvPr>
          <p:cNvSpPr txBox="1"/>
          <p:nvPr/>
        </p:nvSpPr>
        <p:spPr>
          <a:xfrm>
            <a:off x="1847528" y="1472011"/>
            <a:ext cx="8496944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FFFF00"/>
                </a:solidFill>
              </a:rPr>
              <a:t>They are both used to indicate that something is required or necessary to be done.</a:t>
            </a:r>
          </a:p>
          <a:p>
            <a:r>
              <a:rPr lang="en-US" sz="3600" b="1" dirty="0">
                <a:solidFill>
                  <a:srgbClr val="FFFF00"/>
                </a:solidFill>
              </a:rPr>
              <a:t> 'Must' can imply that the obligation comes from internal motivations, while 'have to' is often used to express external requirements or obligations, such as rules and laws</a:t>
            </a:r>
            <a:endParaRPr lang="th-TH" sz="3600" b="1" dirty="0">
              <a:solidFill>
                <a:srgbClr val="FFFF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E80F626-7970-F23C-B9B2-6134F2E3B7CD}"/>
              </a:ext>
            </a:extLst>
          </p:cNvPr>
          <p:cNvSpPr txBox="1"/>
          <p:nvPr/>
        </p:nvSpPr>
        <p:spPr>
          <a:xfrm>
            <a:off x="2999656" y="548680"/>
            <a:ext cx="547137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>
                <a:solidFill>
                  <a:srgbClr val="FF0000"/>
                </a:solidFill>
              </a:rPr>
              <a:t>Must and have to </a:t>
            </a:r>
            <a:endParaRPr lang="th-TH" sz="5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3126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66146C03-89A3-568A-8787-F32E77E7C2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2" y="404664"/>
            <a:ext cx="9143999" cy="5688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91441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786194F-6329-7108-CDBE-C605D3C4005B}"/>
              </a:ext>
            </a:extLst>
          </p:cNvPr>
          <p:cNvSpPr txBox="1"/>
          <p:nvPr/>
        </p:nvSpPr>
        <p:spPr>
          <a:xfrm>
            <a:off x="2783632" y="908720"/>
            <a:ext cx="705678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>
                <a:solidFill>
                  <a:srgbClr val="FF0000"/>
                </a:solidFill>
              </a:rPr>
              <a:t>Go to mentimeter.com</a:t>
            </a:r>
            <a:endParaRPr lang="th-TH" sz="7200" dirty="0">
              <a:solidFill>
                <a:srgbClr val="FF0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2D0CFFC-1313-D04C-EA46-12A9F50A8FFF}"/>
              </a:ext>
            </a:extLst>
          </p:cNvPr>
          <p:cNvSpPr txBox="1"/>
          <p:nvPr/>
        </p:nvSpPr>
        <p:spPr>
          <a:xfrm>
            <a:off x="1055439" y="3640957"/>
            <a:ext cx="74396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rgbClr val="FFFF00"/>
                </a:solidFill>
              </a:rPr>
              <a:t>Use code 2286 4456</a:t>
            </a:r>
            <a:endParaRPr lang="th-TH" sz="48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0222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FF00"/>
                </a:solidFill>
              </a:rPr>
              <a:t>Importance of using English</a:t>
            </a:r>
            <a:br>
              <a:rPr lang="en-US" b="1" dirty="0">
                <a:solidFill>
                  <a:srgbClr val="FFFF00"/>
                </a:solidFill>
              </a:rPr>
            </a:b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Communication /language of international communication</a:t>
            </a:r>
          </a:p>
          <a:p>
            <a:pPr marL="68580" indent="0">
              <a:buNone/>
            </a:pPr>
            <a:r>
              <a:rPr lang="en-US" sz="2400" dirty="0"/>
              <a:t>(widely spoken in the world, language of business, technology, science, language of internet)</a:t>
            </a:r>
          </a:p>
          <a:p>
            <a:r>
              <a:rPr lang="en-US" sz="2400" dirty="0"/>
              <a:t>Career advancement/ job opportunities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/>
              <a:t>Education</a:t>
            </a:r>
          </a:p>
          <a:p>
            <a:r>
              <a:rPr lang="en-US" sz="2400" dirty="0"/>
              <a:t>Travel</a:t>
            </a:r>
          </a:p>
          <a:p>
            <a:r>
              <a:rPr lang="en-US" sz="2400" dirty="0"/>
              <a:t> gives access to more entertainment and more access to the Internet</a:t>
            </a:r>
          </a:p>
          <a:p>
            <a:r>
              <a:rPr lang="en-US" sz="2400" b="1" i="1" dirty="0"/>
              <a:t>English can make you ‘smarter’</a:t>
            </a:r>
          </a:p>
          <a:p>
            <a:endParaRPr lang="en-US" sz="2400" dirty="0"/>
          </a:p>
          <a:p>
            <a:pPr marL="6858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59695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FBDEB7-8839-BC7F-2523-FE51C9D1A5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Important key terms in English language teaching and learning</a:t>
            </a:r>
            <a:endParaRPr lang="th-TH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7B4522-28A1-FEA7-1889-07AE0EFAFC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0439" y="2374490"/>
            <a:ext cx="10256787" cy="3873910"/>
          </a:xfrm>
        </p:spPr>
        <p:txBody>
          <a:bodyPr>
            <a:normAutofit fontScale="85000" lnSpcReduction="20000"/>
          </a:bodyPr>
          <a:lstStyle/>
          <a:p>
            <a:r>
              <a:rPr lang="en-US" sz="4400" dirty="0"/>
              <a:t>ESL</a:t>
            </a:r>
          </a:p>
          <a:p>
            <a:r>
              <a:rPr lang="en-US" sz="4400" dirty="0"/>
              <a:t>EFL</a:t>
            </a:r>
          </a:p>
          <a:p>
            <a:r>
              <a:rPr lang="en-US" sz="4400" dirty="0"/>
              <a:t>TESOL</a:t>
            </a:r>
          </a:p>
          <a:p>
            <a:r>
              <a:rPr lang="en-US" sz="4400" dirty="0"/>
              <a:t>TEFL</a:t>
            </a:r>
          </a:p>
          <a:p>
            <a:r>
              <a:rPr lang="en-US" sz="4400" dirty="0"/>
              <a:t>TESL</a:t>
            </a:r>
          </a:p>
          <a:p>
            <a:r>
              <a:rPr lang="en-US" sz="4400" dirty="0"/>
              <a:t>ELT</a:t>
            </a:r>
          </a:p>
          <a:p>
            <a:endParaRPr lang="th-TH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2DCE1E4-7A17-237F-81C0-60899EC4E98E}"/>
              </a:ext>
            </a:extLst>
          </p:cNvPr>
          <p:cNvSpPr txBox="1"/>
          <p:nvPr/>
        </p:nvSpPr>
        <p:spPr>
          <a:xfrm>
            <a:off x="2168013" y="2065867"/>
            <a:ext cx="662950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</a:rPr>
              <a:t>English as Second Language</a:t>
            </a:r>
            <a:endParaRPr lang="th-TH" sz="4400" b="1" dirty="0">
              <a:solidFill>
                <a:srgbClr val="FF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C15E96A-2A7B-D0E1-999B-E1C050E801B5}"/>
              </a:ext>
            </a:extLst>
          </p:cNvPr>
          <p:cNvSpPr txBox="1"/>
          <p:nvPr/>
        </p:nvSpPr>
        <p:spPr>
          <a:xfrm>
            <a:off x="2168013" y="2659559"/>
            <a:ext cx="667997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</a:rPr>
              <a:t>English as Foreign Language</a:t>
            </a:r>
            <a:endParaRPr lang="th-TH" sz="4400" b="1" dirty="0">
              <a:solidFill>
                <a:srgbClr val="FF00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BB81A50-29C7-F1EF-0883-F869821DA148}"/>
              </a:ext>
            </a:extLst>
          </p:cNvPr>
          <p:cNvSpPr txBox="1"/>
          <p:nvPr/>
        </p:nvSpPr>
        <p:spPr>
          <a:xfrm>
            <a:off x="2168013" y="3303077"/>
            <a:ext cx="1168089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</a:rPr>
              <a:t>Teaching of English to speaker of other languages</a:t>
            </a:r>
            <a:endParaRPr lang="th-TH" sz="4400" b="1" dirty="0">
              <a:solidFill>
                <a:srgbClr val="FF00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4279092-8271-1B5C-1841-6EC64B192B07}"/>
              </a:ext>
            </a:extLst>
          </p:cNvPr>
          <p:cNvSpPr txBox="1"/>
          <p:nvPr/>
        </p:nvSpPr>
        <p:spPr>
          <a:xfrm>
            <a:off x="2168013" y="3946595"/>
            <a:ext cx="925529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</a:rPr>
              <a:t>Teaching English as a Foreign Language</a:t>
            </a:r>
            <a:endParaRPr lang="th-TH" sz="4400" b="1" dirty="0">
              <a:solidFill>
                <a:srgbClr val="FF00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6E31416-31B3-7850-5FB8-F3BD0CDA8232}"/>
              </a:ext>
            </a:extLst>
          </p:cNvPr>
          <p:cNvSpPr txBox="1"/>
          <p:nvPr/>
        </p:nvSpPr>
        <p:spPr>
          <a:xfrm>
            <a:off x="2271045" y="4505743"/>
            <a:ext cx="920482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</a:rPr>
              <a:t>Teaching English as a Second Language</a:t>
            </a:r>
            <a:endParaRPr lang="th-TH" sz="4400" b="1" dirty="0">
              <a:solidFill>
                <a:srgbClr val="FF00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B6D2E49-43F3-59E5-39BA-0166D23620B9}"/>
              </a:ext>
            </a:extLst>
          </p:cNvPr>
          <p:cNvSpPr txBox="1"/>
          <p:nvPr/>
        </p:nvSpPr>
        <p:spPr>
          <a:xfrm>
            <a:off x="1995948" y="5064891"/>
            <a:ext cx="634622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</a:rPr>
              <a:t>English Language Teaching</a:t>
            </a:r>
            <a:endParaRPr lang="th-TH" sz="4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4965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929B2E-F0D5-F906-65E6-44FFAEC15F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FB6884-92D2-612B-2A4F-306BBA0BC6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Important key terms in English language teaching and learning</a:t>
            </a:r>
            <a:endParaRPr lang="th-TH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2B19DE-B050-C41D-D4B9-ECF97C0FF1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0439" y="2374490"/>
            <a:ext cx="10256787" cy="3873910"/>
          </a:xfrm>
        </p:spPr>
        <p:txBody>
          <a:bodyPr>
            <a:normAutofit lnSpcReduction="10000"/>
          </a:bodyPr>
          <a:lstStyle/>
          <a:p>
            <a:r>
              <a:rPr lang="en-US" sz="4400" dirty="0"/>
              <a:t>ESP</a:t>
            </a:r>
          </a:p>
          <a:p>
            <a:r>
              <a:rPr lang="en-US" sz="4400" dirty="0"/>
              <a:t>EAP</a:t>
            </a:r>
          </a:p>
          <a:p>
            <a:r>
              <a:rPr lang="en-US" sz="4400" dirty="0"/>
              <a:t>IELTS</a:t>
            </a:r>
          </a:p>
          <a:p>
            <a:r>
              <a:rPr lang="en-US" sz="4400" dirty="0"/>
              <a:t>TOEFL</a:t>
            </a:r>
          </a:p>
          <a:p>
            <a:r>
              <a:rPr lang="en-US" sz="4400" dirty="0"/>
              <a:t>TOEIC</a:t>
            </a:r>
          </a:p>
          <a:p>
            <a:endParaRPr lang="th-TH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69437AE-94F3-A8D8-BE50-0C68CF1922E1}"/>
              </a:ext>
            </a:extLst>
          </p:cNvPr>
          <p:cNvSpPr txBox="1"/>
          <p:nvPr/>
        </p:nvSpPr>
        <p:spPr>
          <a:xfrm>
            <a:off x="2168013" y="2065867"/>
            <a:ext cx="658654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</a:rPr>
              <a:t>English for Specific Purpose</a:t>
            </a:r>
            <a:endParaRPr lang="th-TH" sz="4400" b="1" dirty="0">
              <a:solidFill>
                <a:srgbClr val="FF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567AD1F-3840-18C6-3395-469BCCBFB925}"/>
              </a:ext>
            </a:extLst>
          </p:cNvPr>
          <p:cNvSpPr txBox="1"/>
          <p:nvPr/>
        </p:nvSpPr>
        <p:spPr>
          <a:xfrm>
            <a:off x="2168013" y="2822525"/>
            <a:ext cx="708014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</a:rPr>
              <a:t>English for Academic Purpose</a:t>
            </a:r>
            <a:endParaRPr lang="th-TH" sz="4400" b="1" dirty="0">
              <a:solidFill>
                <a:srgbClr val="FF00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EB2A115-AC68-E307-8D0E-CF329FE78C17}"/>
              </a:ext>
            </a:extLst>
          </p:cNvPr>
          <p:cNvSpPr txBox="1"/>
          <p:nvPr/>
        </p:nvSpPr>
        <p:spPr>
          <a:xfrm>
            <a:off x="2271252" y="3560763"/>
            <a:ext cx="1092395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</a:rPr>
              <a:t>International English Language Testing System</a:t>
            </a:r>
            <a:endParaRPr lang="th-TH" sz="4400" b="1" dirty="0">
              <a:solidFill>
                <a:srgbClr val="FF00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E370D51-AD59-4971-5A6F-05EEA50FD76F}"/>
              </a:ext>
            </a:extLst>
          </p:cNvPr>
          <p:cNvSpPr txBox="1"/>
          <p:nvPr/>
        </p:nvSpPr>
        <p:spPr>
          <a:xfrm>
            <a:off x="2271252" y="4267798"/>
            <a:ext cx="847308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</a:rPr>
              <a:t>Test of English as  Foreign Language</a:t>
            </a:r>
            <a:endParaRPr lang="th-TH" sz="4400" b="1" dirty="0">
              <a:solidFill>
                <a:srgbClr val="FF00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5334A76-59EC-C804-953B-CE3FC759A2D1}"/>
              </a:ext>
            </a:extLst>
          </p:cNvPr>
          <p:cNvSpPr txBox="1"/>
          <p:nvPr/>
        </p:nvSpPr>
        <p:spPr>
          <a:xfrm>
            <a:off x="2426733" y="4974833"/>
            <a:ext cx="1131765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</a:rPr>
              <a:t>Test of English for International Communication</a:t>
            </a:r>
            <a:endParaRPr lang="th-TH" sz="4400" b="1" dirty="0">
              <a:solidFill>
                <a:srgbClr val="FF000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C84AB34-6289-DA7A-434E-23A17416D3B0}"/>
              </a:ext>
            </a:extLst>
          </p:cNvPr>
          <p:cNvSpPr txBox="1"/>
          <p:nvPr/>
        </p:nvSpPr>
        <p:spPr>
          <a:xfrm>
            <a:off x="0" y="5690772"/>
            <a:ext cx="1261653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South Korean based test of English for higher education and employment</a:t>
            </a:r>
            <a:endParaRPr lang="th-TH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7396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1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FF00"/>
                </a:solidFill>
              </a:rPr>
              <a:t>Setting up the rules together</a:t>
            </a:r>
            <a:br>
              <a:rPr lang="en-US" b="1" dirty="0">
                <a:solidFill>
                  <a:srgbClr val="FFFF00"/>
                </a:solidFill>
              </a:rPr>
            </a:b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Group Work</a:t>
            </a:r>
          </a:p>
          <a:p>
            <a:r>
              <a:rPr lang="en-US" dirty="0" err="1"/>
              <a:t>Wordwall</a:t>
            </a:r>
            <a:r>
              <a:rPr lang="en-US" dirty="0"/>
              <a:t> (make a group)</a:t>
            </a:r>
          </a:p>
          <a:p>
            <a:r>
              <a:rPr lang="en-US" dirty="0"/>
              <a:t>001 </a:t>
            </a:r>
            <a:r>
              <a:rPr lang="en-US" dirty="0">
                <a:hlinkClick r:id="rId2"/>
              </a:rPr>
              <a:t>https://wordwall.net/resource/77124232/section-1-students-number</a:t>
            </a:r>
            <a:endParaRPr lang="en-US" dirty="0"/>
          </a:p>
          <a:p>
            <a:endParaRPr lang="en-US" dirty="0"/>
          </a:p>
          <a:p>
            <a:r>
              <a:rPr lang="en-US" dirty="0"/>
              <a:t>002 </a:t>
            </a:r>
            <a:r>
              <a:rPr lang="en-US" dirty="0">
                <a:hlinkClick r:id="rId3"/>
              </a:rPr>
              <a:t>https://wordwall.net/resource/77124044/section-2-students-number</a:t>
            </a:r>
            <a:endParaRPr lang="en-US" dirty="0"/>
          </a:p>
          <a:p>
            <a:r>
              <a:rPr lang="en-US" dirty="0"/>
              <a:t>  </a:t>
            </a:r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3243126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0033C8-4EF7-4F11-8DEC-58A6038735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Classroom Rules and Expectation</a:t>
            </a:r>
            <a:endParaRPr lang="th-TH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E7E3AE-E3BA-9103-6C32-7786DA0B93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b="1" dirty="0">
                <a:solidFill>
                  <a:srgbClr val="FFFF00"/>
                </a:solidFill>
              </a:rPr>
              <a:t>Cooperation </a:t>
            </a:r>
          </a:p>
          <a:p>
            <a:pPr marL="68580" indent="0">
              <a:buNone/>
            </a:pPr>
            <a:r>
              <a:rPr lang="en-US" dirty="0"/>
              <a:t>(work together, take turns, be patient with one another, show good sportsmanship, help each other, solve disagreement smartly)</a:t>
            </a:r>
          </a:p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r>
              <a:rPr lang="en-US" sz="5400" b="1" dirty="0">
                <a:solidFill>
                  <a:srgbClr val="FFFF00"/>
                </a:solidFill>
              </a:rPr>
              <a:t>Responsibility</a:t>
            </a:r>
          </a:p>
          <a:p>
            <a:pPr marL="68580" indent="0">
              <a:buNone/>
            </a:pPr>
            <a:r>
              <a:rPr lang="en-US" dirty="0"/>
              <a:t>(follow directions, work hard, meet the deadline for every assignment, independent, complete all the tasks, use time wisely)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3388415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903" y="0"/>
            <a:ext cx="8534400" cy="1507067"/>
          </a:xfrm>
        </p:spPr>
        <p:txBody>
          <a:bodyPr>
            <a:noAutofit/>
          </a:bodyPr>
          <a:lstStyle/>
          <a:p>
            <a:r>
              <a:rPr lang="en-US" sz="6000" dirty="0">
                <a:solidFill>
                  <a:srgbClr val="FF0000"/>
                </a:solidFill>
              </a:rPr>
              <a:t>Course Orientation</a:t>
            </a:r>
            <a:endParaRPr lang="th-TH" sz="60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19536" y="1412776"/>
            <a:ext cx="8291264" cy="4896584"/>
          </a:xfrm>
        </p:spPr>
        <p:txBody>
          <a:bodyPr>
            <a:normAutofit/>
          </a:bodyPr>
          <a:lstStyle/>
          <a:p>
            <a:r>
              <a:rPr lang="en-US" sz="4400" b="1" dirty="0">
                <a:solidFill>
                  <a:srgbClr val="FFFF00"/>
                </a:solidFill>
              </a:rPr>
              <a:t>Introduction to the course </a:t>
            </a:r>
          </a:p>
          <a:p>
            <a:r>
              <a:rPr lang="en-US" sz="4400" b="1" dirty="0">
                <a:solidFill>
                  <a:srgbClr val="FFFF00"/>
                </a:solidFill>
              </a:rPr>
              <a:t>Ethics, Morality and discipline</a:t>
            </a:r>
          </a:p>
          <a:p>
            <a:r>
              <a:rPr lang="en-US" sz="4400" b="1" dirty="0">
                <a:solidFill>
                  <a:srgbClr val="FFFF00"/>
                </a:solidFill>
              </a:rPr>
              <a:t>Important Key terms (ESL,EFL)</a:t>
            </a:r>
          </a:p>
          <a:p>
            <a:r>
              <a:rPr lang="en-US" sz="4400" b="1" dirty="0">
                <a:solidFill>
                  <a:srgbClr val="FFFF00"/>
                </a:solidFill>
              </a:rPr>
              <a:t>Setting up the rules together</a:t>
            </a:r>
          </a:p>
          <a:p>
            <a:r>
              <a:rPr lang="en-US" sz="4400" b="1" dirty="0">
                <a:solidFill>
                  <a:srgbClr val="FFFF00"/>
                </a:solidFill>
              </a:rPr>
              <a:t>Pre-test </a:t>
            </a:r>
            <a:endParaRPr lang="th-TH" sz="44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9816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03B2BE-B900-2357-CD83-43205A902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Classroom Rules and Expectation</a:t>
            </a:r>
            <a:endParaRPr lang="th-TH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91D87B-C3B3-4060-9371-94F9C590D2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6000" b="1" dirty="0">
                <a:solidFill>
                  <a:srgbClr val="FFFF00"/>
                </a:solidFill>
              </a:rPr>
              <a:t>Empathy </a:t>
            </a:r>
          </a:p>
          <a:p>
            <a:pPr marL="68580" indent="0">
              <a:buNone/>
            </a:pPr>
            <a:r>
              <a:rPr lang="en-US" dirty="0"/>
              <a:t>(kind, no bullying, no discrimination, don’t talk about others in a negative way)</a:t>
            </a:r>
          </a:p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r>
              <a:rPr lang="en-US" sz="5400" b="1" dirty="0">
                <a:solidFill>
                  <a:srgbClr val="FFFF00"/>
                </a:solidFill>
              </a:rPr>
              <a:t>Self-Control</a:t>
            </a:r>
          </a:p>
          <a:p>
            <a:pPr marL="68580" indent="0">
              <a:buNone/>
            </a:pPr>
            <a:r>
              <a:rPr lang="en-US" dirty="0"/>
              <a:t>(control your emotion and behavior, be a good listener, share ideas)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2829182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F0647B-64A9-F8F4-6A93-F38FB64B07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Classroom Rules</a:t>
            </a:r>
            <a:endParaRPr lang="th-TH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D0EBFA-CEAF-399A-E5E6-AABD5E679E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1584" y="1268760"/>
            <a:ext cx="7859216" cy="5077176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Be on time</a:t>
            </a:r>
          </a:p>
          <a:p>
            <a:r>
              <a:rPr lang="en-US" b="1" dirty="0">
                <a:solidFill>
                  <a:srgbClr val="FF0000"/>
                </a:solidFill>
              </a:rPr>
              <a:t>Listen ( do not interrupt others)</a:t>
            </a:r>
          </a:p>
          <a:p>
            <a:r>
              <a:rPr lang="en-US" b="1" dirty="0">
                <a:solidFill>
                  <a:srgbClr val="FF0000"/>
                </a:solidFill>
              </a:rPr>
              <a:t>Speak up (Participate in all activities-group discussion, presentation, share your ideas)</a:t>
            </a:r>
          </a:p>
          <a:p>
            <a:r>
              <a:rPr lang="en-US" b="1" dirty="0">
                <a:solidFill>
                  <a:srgbClr val="FF0000"/>
                </a:solidFill>
              </a:rPr>
              <a:t>Clean up, </a:t>
            </a:r>
            <a:r>
              <a:rPr lang="en-US" b="1">
                <a:solidFill>
                  <a:srgbClr val="FF0000"/>
                </a:solidFill>
              </a:rPr>
              <a:t>switch off all </a:t>
            </a:r>
            <a:r>
              <a:rPr lang="en-US" b="1" dirty="0">
                <a:solidFill>
                  <a:srgbClr val="FF0000"/>
                </a:solidFill>
              </a:rPr>
              <a:t>the electrical appliances after class)</a:t>
            </a:r>
          </a:p>
          <a:p>
            <a:r>
              <a:rPr lang="en-US" b="1" dirty="0">
                <a:solidFill>
                  <a:srgbClr val="FF0000"/>
                </a:solidFill>
              </a:rPr>
              <a:t>Be Honest (no cheating, no copying from your friends) </a:t>
            </a:r>
          </a:p>
          <a:p>
            <a:r>
              <a:rPr lang="en-US" b="1" dirty="0">
                <a:solidFill>
                  <a:srgbClr val="FF0000"/>
                </a:solidFill>
              </a:rPr>
              <a:t>Silence your cell phone</a:t>
            </a:r>
          </a:p>
          <a:p>
            <a:r>
              <a:rPr lang="en-US" b="1" dirty="0">
                <a:solidFill>
                  <a:srgbClr val="FF0000"/>
                </a:solidFill>
              </a:rPr>
              <a:t>Work hard and be responsible </a:t>
            </a:r>
            <a:endParaRPr lang="th-TH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5252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2DB5131-76BB-2097-DFD5-ADCEC9AFF7CE}"/>
              </a:ext>
            </a:extLst>
          </p:cNvPr>
          <p:cNvSpPr txBox="1"/>
          <p:nvPr/>
        </p:nvSpPr>
        <p:spPr>
          <a:xfrm>
            <a:off x="2279577" y="908720"/>
            <a:ext cx="4113627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>
                <a:solidFill>
                  <a:srgbClr val="FFFF00"/>
                </a:solidFill>
              </a:rPr>
              <a:t>Pre-test</a:t>
            </a:r>
          </a:p>
          <a:p>
            <a:endParaRPr lang="th-TH" sz="9600" dirty="0">
              <a:solidFill>
                <a:srgbClr val="FFFF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2FCAD87-1A80-7553-415F-11D510107F47}"/>
              </a:ext>
            </a:extLst>
          </p:cNvPr>
          <p:cNvSpPr txBox="1"/>
          <p:nvPr/>
        </p:nvSpPr>
        <p:spPr>
          <a:xfrm>
            <a:off x="2279576" y="2852937"/>
            <a:ext cx="7344816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h-TH" dirty="0">
                <a:hlinkClick r:id="rId2"/>
              </a:rPr>
              <a:t>https://docs.google.com/forms/d/1HNTwz3e-skzRXye4gTSawH94VBeXiwG-p_qmVqong1k/edit</a:t>
            </a:r>
            <a:endParaRPr lang="th-TH" dirty="0"/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39610048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7CD7D-CA5B-0114-BB02-1B8E9DD20E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4794" y="82482"/>
            <a:ext cx="10131425" cy="1456267"/>
          </a:xfrm>
        </p:spPr>
        <p:txBody>
          <a:bodyPr/>
          <a:lstStyle/>
          <a:p>
            <a:r>
              <a:rPr lang="en-US" dirty="0"/>
              <a:t>Introduction to the course </a:t>
            </a:r>
            <a:endParaRPr lang="th-TH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6ACF09-0774-E994-03CF-68682769DE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4619" y="1238865"/>
            <a:ext cx="10252587" cy="4853312"/>
          </a:xfrm>
        </p:spPr>
        <p:txBody>
          <a:bodyPr>
            <a:normAutofit lnSpcReduction="10000"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Important Key term</a:t>
            </a:r>
          </a:p>
          <a:p>
            <a:r>
              <a:rPr lang="en-US" sz="2800" b="1" dirty="0">
                <a:solidFill>
                  <a:srgbClr val="FF0000"/>
                </a:solidFill>
              </a:rPr>
              <a:t>Bilingual Education , Types of Bilingual programs</a:t>
            </a:r>
          </a:p>
          <a:p>
            <a:r>
              <a:rPr lang="en-US" sz="2800" b="1" dirty="0">
                <a:solidFill>
                  <a:srgbClr val="FF0000"/>
                </a:solidFill>
              </a:rPr>
              <a:t>Bilingualism, Presentation Techniques</a:t>
            </a:r>
          </a:p>
          <a:p>
            <a:r>
              <a:rPr lang="en-US" sz="2800" b="1" dirty="0">
                <a:solidFill>
                  <a:srgbClr val="FF0000"/>
                </a:solidFill>
              </a:rPr>
              <a:t>Planning for a course, Planning for teaching and learning materials</a:t>
            </a:r>
          </a:p>
          <a:p>
            <a:r>
              <a:rPr lang="en-US" sz="2800" b="1" dirty="0">
                <a:solidFill>
                  <a:srgbClr val="FF0000"/>
                </a:solidFill>
              </a:rPr>
              <a:t>Choosing the right course book</a:t>
            </a:r>
          </a:p>
          <a:p>
            <a:r>
              <a:rPr lang="en-US" sz="2800" b="1" dirty="0">
                <a:solidFill>
                  <a:srgbClr val="FF0000"/>
                </a:solidFill>
              </a:rPr>
              <a:t>Designing  your own materials</a:t>
            </a:r>
          </a:p>
          <a:p>
            <a:r>
              <a:rPr lang="en-US" sz="2800" b="1" dirty="0">
                <a:solidFill>
                  <a:srgbClr val="FF0000"/>
                </a:solidFill>
              </a:rPr>
              <a:t>Learning styles and Learning needs </a:t>
            </a:r>
          </a:p>
          <a:p>
            <a:r>
              <a:rPr lang="en-US" sz="2800" b="1" dirty="0">
                <a:solidFill>
                  <a:srgbClr val="FF0000"/>
                </a:solidFill>
              </a:rPr>
              <a:t>Revision Week </a:t>
            </a:r>
          </a:p>
          <a:p>
            <a:r>
              <a:rPr lang="en-US" sz="2800" b="1" dirty="0">
                <a:solidFill>
                  <a:srgbClr val="FF0000"/>
                </a:solidFill>
              </a:rPr>
              <a:t>Midterm</a:t>
            </a:r>
          </a:p>
          <a:p>
            <a:endParaRPr lang="th-TH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5538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722FA7-CB35-8016-E860-31B5DBDD4B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3F9302-DF1B-37B2-0AF3-3479840101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4794" y="82482"/>
            <a:ext cx="10131425" cy="1456267"/>
          </a:xfrm>
        </p:spPr>
        <p:txBody>
          <a:bodyPr/>
          <a:lstStyle/>
          <a:p>
            <a:r>
              <a:rPr lang="en-US" dirty="0"/>
              <a:t>Introduction to the course </a:t>
            </a:r>
            <a:endParaRPr lang="th-TH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34CE22-9A84-8A10-0A70-E5C8DD3385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4619" y="1238865"/>
            <a:ext cx="10252587" cy="4853312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Classroom Management in Bilingual Schools</a:t>
            </a:r>
          </a:p>
          <a:p>
            <a:r>
              <a:rPr lang="en-US" sz="2800" b="1" dirty="0">
                <a:solidFill>
                  <a:srgbClr val="FF0000"/>
                </a:solidFill>
              </a:rPr>
              <a:t>Using Pair Work and Group work</a:t>
            </a:r>
          </a:p>
          <a:p>
            <a:r>
              <a:rPr lang="en-US" sz="2800" b="1" dirty="0">
                <a:solidFill>
                  <a:srgbClr val="FF0000"/>
                </a:solidFill>
              </a:rPr>
              <a:t>Working with large class</a:t>
            </a:r>
          </a:p>
          <a:p>
            <a:r>
              <a:rPr lang="en-US" sz="2800" b="1" dirty="0">
                <a:solidFill>
                  <a:srgbClr val="FF0000"/>
                </a:solidFill>
              </a:rPr>
              <a:t>How to keep your class in good order and lesson Planning</a:t>
            </a:r>
          </a:p>
          <a:p>
            <a:r>
              <a:rPr lang="en-US" sz="2800" b="1" dirty="0">
                <a:solidFill>
                  <a:srgbClr val="FF0000"/>
                </a:solidFill>
              </a:rPr>
              <a:t>Language work in the classroom &amp; Teaching Vocabulary</a:t>
            </a:r>
          </a:p>
          <a:p>
            <a:r>
              <a:rPr lang="en-US" sz="2800" b="1" dirty="0">
                <a:solidFill>
                  <a:srgbClr val="FF0000"/>
                </a:solidFill>
              </a:rPr>
              <a:t>Teaching Grammar</a:t>
            </a:r>
          </a:p>
          <a:p>
            <a:r>
              <a:rPr lang="en-US" sz="2800" b="1" dirty="0">
                <a:solidFill>
                  <a:srgbClr val="FF0000"/>
                </a:solidFill>
              </a:rPr>
              <a:t>Revision Week </a:t>
            </a:r>
          </a:p>
          <a:p>
            <a:r>
              <a:rPr lang="en-US" sz="2800" b="1" dirty="0">
                <a:solidFill>
                  <a:srgbClr val="FF0000"/>
                </a:solidFill>
              </a:rPr>
              <a:t>Final Test</a:t>
            </a:r>
          </a:p>
          <a:p>
            <a:endParaRPr lang="th-TH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3544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6444" y="461023"/>
            <a:ext cx="8534400" cy="1507067"/>
          </a:xfrm>
        </p:spPr>
        <p:txBody>
          <a:bodyPr/>
          <a:lstStyle/>
          <a:p>
            <a:r>
              <a:rPr lang="en-US" dirty="0"/>
              <a:t>Introduction to the course 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6443" y="1489588"/>
            <a:ext cx="9801892" cy="5220928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Ethics and morals and discipline      10%</a:t>
            </a:r>
          </a:p>
          <a:p>
            <a:pPr marL="137160" indent="0">
              <a:buNone/>
            </a:pPr>
            <a:r>
              <a:rPr lang="en-US" dirty="0"/>
              <a:t>Attitude towards learning, Attendance, class participation</a:t>
            </a:r>
          </a:p>
          <a:p>
            <a:pPr marL="137160" indent="0">
              <a:buNone/>
            </a:pPr>
            <a:endParaRPr lang="en-US" sz="3200" b="1" dirty="0"/>
          </a:p>
          <a:p>
            <a:pPr marL="137160" indent="0">
              <a:buNone/>
            </a:pPr>
            <a:r>
              <a:rPr lang="en-US" sz="3200" b="1" dirty="0">
                <a:solidFill>
                  <a:srgbClr val="FF0000"/>
                </a:solidFill>
              </a:rPr>
              <a:t>Knowledge and Cognitive Skills 30%</a:t>
            </a:r>
          </a:p>
          <a:p>
            <a:pPr marL="137160" indent="0">
              <a:buNone/>
            </a:pPr>
            <a:r>
              <a:rPr lang="en-US" b="1" dirty="0">
                <a:solidFill>
                  <a:schemeClr val="tx1">
                    <a:lumMod val="95000"/>
                  </a:schemeClr>
                </a:solidFill>
              </a:rPr>
              <a:t>Assignment, Presentation, Discussion, Exam</a:t>
            </a:r>
          </a:p>
          <a:p>
            <a:pPr marL="137160" indent="0">
              <a:buNone/>
            </a:pPr>
            <a:endParaRPr lang="en-US" dirty="0"/>
          </a:p>
          <a:p>
            <a:pPr marL="137160" indent="0">
              <a:buNone/>
            </a:pPr>
            <a:endParaRPr lang="en-US" dirty="0"/>
          </a:p>
          <a:p>
            <a:pPr marL="137160" indent="0">
              <a:buNone/>
            </a:pPr>
            <a:r>
              <a:rPr lang="en-US" dirty="0"/>
              <a:t> 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1213033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to the course 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Ethics and morals and discipline      10%</a:t>
            </a:r>
          </a:p>
          <a:p>
            <a:pPr marL="137160" indent="0">
              <a:buNone/>
            </a:pPr>
            <a:r>
              <a:rPr lang="en-US" dirty="0"/>
              <a:t>Attitude towards learning, Attendance, class participation</a:t>
            </a:r>
          </a:p>
          <a:p>
            <a:pPr marL="137160" indent="0">
              <a:buNone/>
            </a:pPr>
            <a:endParaRPr lang="en-US" sz="3200" b="1" dirty="0"/>
          </a:p>
          <a:p>
            <a:pPr marL="137160" indent="0">
              <a:buNone/>
            </a:pPr>
            <a:r>
              <a:rPr lang="en-US" sz="3200" b="1" dirty="0">
                <a:solidFill>
                  <a:srgbClr val="FF0000"/>
                </a:solidFill>
              </a:rPr>
              <a:t>Knowledge and Cognitive Skills 30%</a:t>
            </a:r>
          </a:p>
          <a:p>
            <a:pPr marL="137160" indent="0">
              <a:buNone/>
            </a:pPr>
            <a:r>
              <a:rPr lang="en-US" b="1" dirty="0">
                <a:solidFill>
                  <a:schemeClr val="tx1">
                    <a:lumMod val="95000"/>
                  </a:schemeClr>
                </a:solidFill>
              </a:rPr>
              <a:t>Assignment, Presentation, Discussion, Exam</a:t>
            </a:r>
          </a:p>
          <a:p>
            <a:pPr marL="137160" indent="0">
              <a:buNone/>
            </a:pPr>
            <a:endParaRPr lang="en-US" dirty="0"/>
          </a:p>
          <a:p>
            <a:pPr marL="137160" indent="0">
              <a:buNone/>
            </a:pPr>
            <a:endParaRPr lang="en-US" dirty="0"/>
          </a:p>
          <a:p>
            <a:pPr marL="137160" indent="0">
              <a:buNone/>
            </a:pPr>
            <a:r>
              <a:rPr lang="en-US" dirty="0"/>
              <a:t> 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2219834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to the course 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1628800"/>
            <a:ext cx="7772400" cy="4536504"/>
          </a:xfrm>
        </p:spPr>
        <p:txBody>
          <a:bodyPr>
            <a:normAutofit fontScale="55000" lnSpcReduction="20000"/>
          </a:bodyPr>
          <a:lstStyle/>
          <a:p>
            <a:r>
              <a:rPr lang="en-US" sz="7000" b="1" dirty="0">
                <a:solidFill>
                  <a:srgbClr val="FF0000"/>
                </a:solidFill>
              </a:rPr>
              <a:t>Interpersonal Skills    30%</a:t>
            </a:r>
          </a:p>
          <a:p>
            <a:pPr marL="137160" indent="0">
              <a:buNone/>
            </a:pPr>
            <a:r>
              <a:rPr lang="en-US" sz="6000" dirty="0"/>
              <a:t>Participation, Group work discussion, group and pair presentation, </a:t>
            </a:r>
          </a:p>
          <a:p>
            <a:pPr marL="137160" indent="0">
              <a:buNone/>
            </a:pPr>
            <a:endParaRPr lang="en-US" sz="7000" b="1" dirty="0"/>
          </a:p>
          <a:p>
            <a:pPr marL="137160" indent="0">
              <a:buNone/>
            </a:pPr>
            <a:r>
              <a:rPr lang="en-US" sz="7000" b="1" dirty="0">
                <a:solidFill>
                  <a:srgbClr val="FF0000"/>
                </a:solidFill>
              </a:rPr>
              <a:t>Numeral Analysis 10%</a:t>
            </a:r>
          </a:p>
          <a:p>
            <a:pPr marL="137160" indent="0">
              <a:buNone/>
            </a:pPr>
            <a:r>
              <a:rPr lang="en-US" sz="6000" b="1" dirty="0">
                <a:solidFill>
                  <a:schemeClr val="tx1">
                    <a:lumMod val="95000"/>
                  </a:schemeClr>
                </a:solidFill>
              </a:rPr>
              <a:t>Assignment (Research Paper)</a:t>
            </a:r>
          </a:p>
          <a:p>
            <a:pPr marL="137160" indent="0">
              <a:buNone/>
            </a:pPr>
            <a:endParaRPr lang="en-US" b="1" dirty="0">
              <a:solidFill>
                <a:schemeClr val="tx1">
                  <a:lumMod val="95000"/>
                </a:schemeClr>
              </a:solidFill>
            </a:endParaRPr>
          </a:p>
          <a:p>
            <a:pPr marL="137160" indent="0">
              <a:buNone/>
            </a:pPr>
            <a:endParaRPr lang="en-US" b="1" dirty="0">
              <a:solidFill>
                <a:schemeClr val="tx1">
                  <a:lumMod val="95000"/>
                </a:schemeClr>
              </a:solidFill>
            </a:endParaRPr>
          </a:p>
          <a:p>
            <a:pPr marL="137160" indent="0">
              <a:buNone/>
            </a:pPr>
            <a:endParaRPr lang="en-US" dirty="0"/>
          </a:p>
          <a:p>
            <a:pPr marL="137160" indent="0">
              <a:buNone/>
            </a:pPr>
            <a:endParaRPr lang="en-US" dirty="0"/>
          </a:p>
          <a:p>
            <a:pPr marL="137160" indent="0">
              <a:buNone/>
            </a:pPr>
            <a:r>
              <a:rPr lang="en-US" dirty="0"/>
              <a:t> 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2281047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to the course 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1628800"/>
            <a:ext cx="7772400" cy="4536504"/>
          </a:xfrm>
        </p:spPr>
        <p:txBody>
          <a:bodyPr>
            <a:normAutofit fontScale="85000" lnSpcReduction="20000"/>
          </a:bodyPr>
          <a:lstStyle/>
          <a:p>
            <a:r>
              <a:rPr lang="en-US" sz="7000" b="1" dirty="0">
                <a:solidFill>
                  <a:srgbClr val="FF0000"/>
                </a:solidFill>
              </a:rPr>
              <a:t>Learning Management Skill  </a:t>
            </a:r>
            <a:r>
              <a:rPr lang="en-US" sz="8500" b="1" dirty="0">
                <a:solidFill>
                  <a:srgbClr val="FF0000"/>
                </a:solidFill>
              </a:rPr>
              <a:t>20%</a:t>
            </a:r>
          </a:p>
          <a:p>
            <a:pPr marL="137160" indent="0">
              <a:buNone/>
            </a:pPr>
            <a:r>
              <a:rPr lang="en-US" sz="4100" b="1" dirty="0">
                <a:solidFill>
                  <a:schemeClr val="tx1">
                    <a:lumMod val="95000"/>
                  </a:schemeClr>
                </a:solidFill>
              </a:rPr>
              <a:t>Assessed from completed tasks at home </a:t>
            </a:r>
          </a:p>
          <a:p>
            <a:pPr marL="137160" indent="0">
              <a:buNone/>
            </a:pPr>
            <a:r>
              <a:rPr lang="en-US" sz="4100" b="1" dirty="0">
                <a:solidFill>
                  <a:schemeClr val="tx1">
                    <a:lumMod val="95000"/>
                  </a:schemeClr>
                </a:solidFill>
              </a:rPr>
              <a:t>Meet the deadline, End of the exam (mark) </a:t>
            </a:r>
          </a:p>
          <a:p>
            <a:pPr marL="137160" indent="0">
              <a:buNone/>
            </a:pPr>
            <a:endParaRPr lang="en-US" b="1" dirty="0">
              <a:solidFill>
                <a:schemeClr val="tx1">
                  <a:lumMod val="95000"/>
                </a:schemeClr>
              </a:solidFill>
            </a:endParaRPr>
          </a:p>
          <a:p>
            <a:pPr marL="137160" indent="0">
              <a:buNone/>
            </a:pPr>
            <a:endParaRPr lang="en-US" dirty="0"/>
          </a:p>
          <a:p>
            <a:pPr marL="137160" indent="0">
              <a:buNone/>
            </a:pPr>
            <a:endParaRPr lang="en-US" dirty="0"/>
          </a:p>
          <a:p>
            <a:pPr marL="137160" indent="0">
              <a:buNone/>
            </a:pPr>
            <a:r>
              <a:rPr lang="en-US" dirty="0"/>
              <a:t> 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3876476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FF00"/>
                </a:solidFill>
              </a:rPr>
              <a:t>Ethics, Morality and discipline</a:t>
            </a:r>
            <a:br>
              <a:rPr lang="en-US" b="1" dirty="0">
                <a:solidFill>
                  <a:srgbClr val="FFFF00"/>
                </a:solidFill>
              </a:rPr>
            </a:b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1" y="1504335"/>
            <a:ext cx="10508225" cy="4744065"/>
          </a:xfrm>
        </p:spPr>
        <p:txBody>
          <a:bodyPr>
            <a:normAutofit/>
          </a:bodyPr>
          <a:lstStyle/>
          <a:p>
            <a:r>
              <a:rPr lang="en-US" sz="5400" b="1" dirty="0">
                <a:solidFill>
                  <a:srgbClr val="FFFF00"/>
                </a:solidFill>
              </a:rPr>
              <a:t>Ethics </a:t>
            </a:r>
            <a:r>
              <a:rPr lang="th-TH" sz="5400" b="1" dirty="0">
                <a:solidFill>
                  <a:srgbClr val="FFFF00"/>
                </a:solidFill>
              </a:rPr>
              <a:t>จริยธรรม</a:t>
            </a:r>
            <a:endParaRPr lang="en-US" sz="5400" b="1" dirty="0">
              <a:solidFill>
                <a:srgbClr val="FFFF00"/>
              </a:solidFill>
            </a:endParaRPr>
          </a:p>
          <a:p>
            <a:r>
              <a:rPr lang="en-US" sz="2800" dirty="0"/>
              <a:t>the discipline concerned with what is morally good and bad and </a:t>
            </a:r>
          </a:p>
          <a:p>
            <a:r>
              <a:rPr lang="en-US" sz="2800" dirty="0"/>
              <a:t>morally right and wrong. </a:t>
            </a:r>
          </a:p>
          <a:p>
            <a:r>
              <a:rPr lang="en-US" sz="2800" dirty="0"/>
              <a:t> is also applied to any system or theory of moral values or principles.</a:t>
            </a:r>
          </a:p>
          <a:p>
            <a:r>
              <a:rPr lang="en-US" sz="2800" dirty="0"/>
              <a:t>it refers to community values, they're much more practical</a:t>
            </a:r>
          </a:p>
          <a:p>
            <a:r>
              <a:rPr lang="en-US" sz="2800" dirty="0"/>
              <a:t>An ethical code is a set of rules that defines allowable actions or correct behavior.</a:t>
            </a:r>
            <a:endParaRPr lang="th-TH" sz="2800" dirty="0"/>
          </a:p>
        </p:txBody>
      </p:sp>
    </p:spTree>
    <p:extLst>
      <p:ext uri="{BB962C8B-B14F-4D97-AF65-F5344CB8AC3E}">
        <p14:creationId xmlns:p14="http://schemas.microsoft.com/office/powerpoint/2010/main" val="1873699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TM03457452[[fn=Celestial]]</Template>
  <TotalTime>304</TotalTime>
  <Words>795</Words>
  <Application>Microsoft Office PowerPoint</Application>
  <PresentationFormat>Widescreen</PresentationFormat>
  <Paragraphs>146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Calibri</vt:lpstr>
      <vt:lpstr>Calibri Light</vt:lpstr>
      <vt:lpstr>Wingdings</vt:lpstr>
      <vt:lpstr>Celestial</vt:lpstr>
      <vt:lpstr>Welcome Section </vt:lpstr>
      <vt:lpstr>Course Orientation</vt:lpstr>
      <vt:lpstr>Introduction to the course </vt:lpstr>
      <vt:lpstr>Introduction to the course </vt:lpstr>
      <vt:lpstr>Introduction to the course </vt:lpstr>
      <vt:lpstr>Introduction to the course </vt:lpstr>
      <vt:lpstr>Introduction to the course </vt:lpstr>
      <vt:lpstr>Introduction to the course </vt:lpstr>
      <vt:lpstr>Ethics, Morality and discipline </vt:lpstr>
      <vt:lpstr>Morality ศีลธรรม</vt:lpstr>
      <vt:lpstr>Discipline การลงโทษ</vt:lpstr>
      <vt:lpstr>PowerPoint Presentation</vt:lpstr>
      <vt:lpstr>PowerPoint Presentation</vt:lpstr>
      <vt:lpstr>PowerPoint Presentation</vt:lpstr>
      <vt:lpstr>Importance of using English </vt:lpstr>
      <vt:lpstr>Important key terms in English language teaching and learning</vt:lpstr>
      <vt:lpstr>Important key terms in English language teaching and learning</vt:lpstr>
      <vt:lpstr>Setting up the rules together </vt:lpstr>
      <vt:lpstr>Classroom Rules and Expectation</vt:lpstr>
      <vt:lpstr>Classroom Rules and Expectation</vt:lpstr>
      <vt:lpstr>Classroom Rules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Windows</dc:creator>
  <cp:lastModifiedBy>Windows</cp:lastModifiedBy>
  <cp:revision>2</cp:revision>
  <dcterms:created xsi:type="dcterms:W3CDTF">2024-12-05T23:19:52Z</dcterms:created>
  <dcterms:modified xsi:type="dcterms:W3CDTF">2024-12-06T05:46:34Z</dcterms:modified>
</cp:coreProperties>
</file>