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64" r:id="rId5"/>
    <p:sldId id="263" r:id="rId6"/>
    <p:sldId id="262" r:id="rId7"/>
    <p:sldId id="261" r:id="rId8"/>
    <p:sldId id="260" r:id="rId9"/>
    <p:sldId id="259"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Television_studio" TargetMode="External"/><Relationship Id="rId3" Type="http://schemas.openxmlformats.org/officeDocument/2006/relationships/hyperlink" Target="https://en.wikipedia.org/wiki/Television" TargetMode="External"/><Relationship Id="rId7" Type="http://schemas.openxmlformats.org/officeDocument/2006/relationships/hyperlink" Target="https://en.wikipedia.org/wiki/Remote_broadcast" TargetMode="External"/><Relationship Id="rId12" Type="http://schemas.openxmlformats.org/officeDocument/2006/relationships/hyperlink" Target="https://en.wikipedia.org/wiki/Production_control_room" TargetMode="External"/><Relationship Id="rId2" Type="http://schemas.openxmlformats.org/officeDocument/2006/relationships/hyperlink" Target="https://en.wikipedia.org/wiki/Electronic_field_production" TargetMode="External"/><Relationship Id="rId1" Type="http://schemas.openxmlformats.org/officeDocument/2006/relationships/slideLayout" Target="../slideLayouts/slideLayout2.xml"/><Relationship Id="rId6" Type="http://schemas.openxmlformats.org/officeDocument/2006/relationships/hyperlink" Target="https://en.wikipedia.org/wiki/Sports_television" TargetMode="External"/><Relationship Id="rId11" Type="http://schemas.openxmlformats.org/officeDocument/2006/relationships/hyperlink" Target="https://en.wikipedia.org/wiki/Production_truck" TargetMode="External"/><Relationship Id="rId5" Type="http://schemas.openxmlformats.org/officeDocument/2006/relationships/hyperlink" Target="https://en.wikipedia.org/wiki/Television_news" TargetMode="External"/><Relationship Id="rId10" Type="http://schemas.openxmlformats.org/officeDocument/2006/relationships/hyperlink" Target="https://en.wikipedia.org/wiki/Microphone" TargetMode="External"/><Relationship Id="rId4" Type="http://schemas.openxmlformats.org/officeDocument/2006/relationships/hyperlink" Target="https://en.wikipedia.org/wiki/Radio" TargetMode="External"/><Relationship Id="rId9" Type="http://schemas.openxmlformats.org/officeDocument/2006/relationships/hyperlink" Target="https://en.wikipedia.org/wiki/Professional_video_camer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Coaxial_cable" TargetMode="External"/><Relationship Id="rId2" Type="http://schemas.openxmlformats.org/officeDocument/2006/relationships/hyperlink" Target="https://en.wikipedia.org/wiki/Internet_Protocol" TargetMode="External"/><Relationship Id="rId1" Type="http://schemas.openxmlformats.org/officeDocument/2006/relationships/slideLayout" Target="../slideLayouts/slideLayout2.xml"/><Relationship Id="rId4" Type="http://schemas.openxmlformats.org/officeDocument/2006/relationships/hyperlink" Target="https://en.wikipedia.org/wiki/Outside_broadcasting#cite_note-2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Latency_(engineering)" TargetMode="External"/><Relationship Id="rId2" Type="http://schemas.openxmlformats.org/officeDocument/2006/relationships/hyperlink" Target="https://en.wikipedia.org/wiki/Satelli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Outside_broadcasting#cite_note-24" TargetMode="External"/><Relationship Id="rId2" Type="http://schemas.openxmlformats.org/officeDocument/2006/relationships/hyperlink" Target="https://en.wikipedia.org/wiki/Optical_fiber_cabl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ABS-CBN"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Pozna%C5%84" TargetMode="External"/><Relationship Id="rId2" Type="http://schemas.openxmlformats.org/officeDocument/2006/relationships/hyperlink" Target="https://en.wikipedia.org/wiki/TVN24"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en.wikipedia.org/wiki/Wembley_Stadiu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outside </a:t>
            </a:r>
            <a:r>
              <a:rPr lang="en-US" dirty="0"/>
              <a:t>television production</a:t>
            </a:r>
          </a:p>
        </p:txBody>
      </p:sp>
      <p:sp>
        <p:nvSpPr>
          <p:cNvPr id="3" name="Subtitle 2"/>
          <p:cNvSpPr>
            <a:spLocks noGrp="1"/>
          </p:cNvSpPr>
          <p:nvPr>
            <p:ph type="subTitle" idx="1"/>
          </p:nvPr>
        </p:nvSpPr>
        <p:spPr/>
        <p:txBody>
          <a:bodyPr/>
          <a:lstStyle/>
          <a:p>
            <a:r>
              <a:rPr lang="en-US" dirty="0"/>
              <a:t>lectures and </a:t>
            </a:r>
            <a:r>
              <a:rPr lang="en-US" dirty="0" smtClean="0"/>
              <a:t>practice</a:t>
            </a:r>
          </a:p>
          <a:p>
            <a:r>
              <a:rPr lang="en-US" dirty="0"/>
              <a:t>Credit : https://en.wikipedia.org/wiki/Outside_broadcasting</a:t>
            </a:r>
            <a:endParaRPr lang="en-US" dirty="0"/>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13984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4608513"/>
          </a:xfrm>
        </p:spPr>
        <p:txBody>
          <a:bodyPr/>
          <a:lstStyle/>
          <a:p>
            <a:r>
              <a:rPr lang="en-US" b="1" dirty="0"/>
              <a:t>Outside broadcasting</a:t>
            </a:r>
            <a:r>
              <a:rPr lang="en-US" dirty="0"/>
              <a:t> (</a:t>
            </a:r>
            <a:r>
              <a:rPr lang="en-US" b="1" dirty="0"/>
              <a:t>OB</a:t>
            </a:r>
            <a:r>
              <a:rPr lang="en-US" dirty="0"/>
              <a:t>) is the </a:t>
            </a:r>
            <a:r>
              <a:rPr lang="en-US" dirty="0">
                <a:hlinkClick r:id="rId2" tooltip="Electronic field production"/>
              </a:rPr>
              <a:t>electronic field production</a:t>
            </a:r>
            <a:r>
              <a:rPr lang="en-US" dirty="0"/>
              <a:t> (EFP) of </a:t>
            </a:r>
            <a:r>
              <a:rPr lang="en-US" dirty="0">
                <a:hlinkClick r:id="rId3" tooltip="Television"/>
              </a:rPr>
              <a:t>television</a:t>
            </a:r>
            <a:r>
              <a:rPr lang="en-US" dirty="0"/>
              <a:t> or </a:t>
            </a:r>
            <a:r>
              <a:rPr lang="en-US" dirty="0">
                <a:hlinkClick r:id="rId4" tooltip="Radio"/>
              </a:rPr>
              <a:t>radio</a:t>
            </a:r>
            <a:r>
              <a:rPr lang="en-US" dirty="0"/>
              <a:t> </a:t>
            </a:r>
            <a:r>
              <a:rPr lang="en-US" dirty="0" err="1"/>
              <a:t>programmes</a:t>
            </a:r>
            <a:r>
              <a:rPr lang="en-US" dirty="0"/>
              <a:t> (typically to cover </a:t>
            </a:r>
            <a:r>
              <a:rPr lang="en-US" dirty="0">
                <a:hlinkClick r:id="rId5" tooltip="Television news"/>
              </a:rPr>
              <a:t>television news</a:t>
            </a:r>
            <a:r>
              <a:rPr lang="en-US" dirty="0"/>
              <a:t> and </a:t>
            </a:r>
            <a:r>
              <a:rPr lang="en-US" dirty="0">
                <a:hlinkClick r:id="rId6" tooltip="Sports television"/>
              </a:rPr>
              <a:t>sports television</a:t>
            </a:r>
            <a:r>
              <a:rPr lang="en-US" dirty="0"/>
              <a:t> events) from a mobile </a:t>
            </a:r>
            <a:r>
              <a:rPr lang="en-US" dirty="0">
                <a:hlinkClick r:id="rId7" tooltip="Remote broadcast"/>
              </a:rPr>
              <a:t>remote broadcast</a:t>
            </a:r>
            <a:r>
              <a:rPr lang="en-US" dirty="0"/>
              <a:t> </a:t>
            </a:r>
            <a:r>
              <a:rPr lang="en-US" dirty="0">
                <a:hlinkClick r:id="rId8" tooltip="Television studio"/>
              </a:rPr>
              <a:t>television studio</a:t>
            </a:r>
            <a:r>
              <a:rPr lang="en-US" dirty="0"/>
              <a:t>. </a:t>
            </a:r>
            <a:r>
              <a:rPr lang="en-US" dirty="0">
                <a:hlinkClick r:id="rId9" tooltip="Professional video camera"/>
              </a:rPr>
              <a:t>Professional video camera</a:t>
            </a:r>
            <a:r>
              <a:rPr lang="en-US" dirty="0"/>
              <a:t> and </a:t>
            </a:r>
            <a:r>
              <a:rPr lang="en-US" dirty="0">
                <a:hlinkClick r:id="rId10" tooltip="Microphone"/>
              </a:rPr>
              <a:t>microphone</a:t>
            </a:r>
            <a:r>
              <a:rPr lang="en-US" dirty="0"/>
              <a:t> signals come into the </a:t>
            </a:r>
            <a:r>
              <a:rPr lang="en-US" dirty="0">
                <a:hlinkClick r:id="rId11" tooltip="Production truck"/>
              </a:rPr>
              <a:t>production truck</a:t>
            </a:r>
            <a:r>
              <a:rPr lang="en-US" dirty="0"/>
              <a:t> for processing, recording and possibly transmission.</a:t>
            </a:r>
          </a:p>
          <a:p>
            <a:r>
              <a:rPr lang="en-US" dirty="0"/>
              <a:t>Some outside broadcasts use a mobile </a:t>
            </a:r>
            <a:r>
              <a:rPr lang="en-US" dirty="0">
                <a:hlinkClick r:id="rId12" tooltip="Production control room"/>
              </a:rPr>
              <a:t>production control room</a:t>
            </a:r>
            <a:r>
              <a:rPr lang="en-US" dirty="0"/>
              <a:t> (PCR) inside a production truck.</a:t>
            </a:r>
          </a:p>
          <a:p>
            <a:pPr marL="0" indent="0">
              <a:buNone/>
            </a:pPr>
            <a:endParaRPr lang="en-US" dirty="0"/>
          </a:p>
        </p:txBody>
      </p:sp>
    </p:spTree>
    <p:extLst>
      <p:ext uri="{BB962C8B-B14F-4D97-AF65-F5344CB8AC3E}">
        <p14:creationId xmlns:p14="http://schemas.microsoft.com/office/powerpoint/2010/main" val="64689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3998913"/>
          </a:xfrm>
        </p:spPr>
        <p:txBody>
          <a:bodyPr/>
          <a:lstStyle/>
          <a:p>
            <a:r>
              <a:rPr lang="en-US" dirty="0"/>
              <a:t>Modern outside broadcasts now use specially designed OB vehicles, many of which are now built based around </a:t>
            </a:r>
            <a:r>
              <a:rPr lang="en-US" dirty="0">
                <a:hlinkClick r:id="rId2" tooltip="Internet Protocol"/>
              </a:rPr>
              <a:t>IP</a:t>
            </a:r>
            <a:r>
              <a:rPr lang="en-US" dirty="0"/>
              <a:t> technology rather than relying on </a:t>
            </a:r>
            <a:r>
              <a:rPr lang="en-US" dirty="0">
                <a:hlinkClick r:id="rId3" tooltip="Coaxial cable"/>
              </a:rPr>
              <a:t>coaxial cable</a:t>
            </a:r>
            <a:r>
              <a:rPr lang="en-US" dirty="0"/>
              <a:t>.</a:t>
            </a:r>
            <a:r>
              <a:rPr lang="en-US" baseline="30000" dirty="0">
                <a:hlinkClick r:id="rId4"/>
              </a:rPr>
              <a:t>[21]</a:t>
            </a:r>
            <a:endParaRPr lang="en-US" dirty="0"/>
          </a:p>
          <a:p>
            <a:r>
              <a:rPr lang="en-US" dirty="0"/>
              <a:t>There has been an increasing rise in the use of flyaway or </a:t>
            </a:r>
            <a:r>
              <a:rPr lang="en-US" dirty="0" err="1"/>
              <a:t>flypack</a:t>
            </a:r>
            <a:r>
              <a:rPr lang="en-US" dirty="0"/>
              <a:t> </a:t>
            </a:r>
            <a:r>
              <a:rPr lang="en-US" b="1" dirty="0"/>
              <a:t>Portable Production Units</a:t>
            </a:r>
            <a:r>
              <a:rPr lang="en-US" dirty="0"/>
              <a:t>, which allow for an increased level of </a:t>
            </a:r>
            <a:r>
              <a:rPr lang="en-US" dirty="0" err="1"/>
              <a:t>customisation</a:t>
            </a:r>
            <a:r>
              <a:rPr lang="en-US" dirty="0"/>
              <a:t> and can be rigged in a larger variety of venues.</a:t>
            </a:r>
          </a:p>
          <a:p>
            <a:pPr marL="0" indent="0">
              <a:buNone/>
            </a:pPr>
            <a:endParaRPr lang="en-US" dirty="0"/>
          </a:p>
        </p:txBody>
      </p:sp>
    </p:spTree>
    <p:extLst>
      <p:ext uri="{BB962C8B-B14F-4D97-AF65-F5344CB8AC3E}">
        <p14:creationId xmlns:p14="http://schemas.microsoft.com/office/powerpoint/2010/main" val="2789978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pPr marL="0" indent="0">
              <a:buNone/>
            </a:pPr>
            <a:r>
              <a:rPr lang="en-US" dirty="0"/>
              <a:t>In the past many outside broadcasting applications have relied on using </a:t>
            </a:r>
            <a:r>
              <a:rPr lang="en-US" dirty="0">
                <a:hlinkClick r:id="rId2" tooltip="Satellite"/>
              </a:rPr>
              <a:t>satellite</a:t>
            </a:r>
            <a:r>
              <a:rPr lang="en-US" dirty="0"/>
              <a:t> uplinks to broadcast live audio and video back to the studio. While this has its advantages such as the ability to set up anywhere covered by the respective geostationary satellite, satellite </a:t>
            </a:r>
            <a:r>
              <a:rPr lang="en-US" dirty="0" err="1"/>
              <a:t>uplinking</a:t>
            </a:r>
            <a:r>
              <a:rPr lang="en-US" dirty="0"/>
              <a:t> is relatively expensive and the round trip </a:t>
            </a:r>
            <a:r>
              <a:rPr lang="en-US" dirty="0">
                <a:hlinkClick r:id="rId3" tooltip="Latency (engineering)"/>
              </a:rPr>
              <a:t>latency</a:t>
            </a:r>
            <a:r>
              <a:rPr lang="en-US" dirty="0"/>
              <a:t> is in the range of 240 to 280 milliseconds.</a:t>
            </a:r>
            <a:endParaRPr lang="en-US" dirty="0"/>
          </a:p>
        </p:txBody>
      </p:sp>
    </p:spTree>
    <p:extLst>
      <p:ext uri="{BB962C8B-B14F-4D97-AF65-F5344CB8AC3E}">
        <p14:creationId xmlns:p14="http://schemas.microsoft.com/office/powerpoint/2010/main" val="364959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pPr marL="0" indent="0">
              <a:buNone/>
            </a:pPr>
            <a:r>
              <a:rPr lang="en-US" dirty="0"/>
              <a:t>As more venues install </a:t>
            </a:r>
            <a:r>
              <a:rPr lang="en-US" dirty="0">
                <a:hlinkClick r:id="rId2" tooltip="Optical fiber cable"/>
              </a:rPr>
              <a:t>fiber optic cable</a:t>
            </a:r>
            <a:r>
              <a:rPr lang="en-US" dirty="0"/>
              <a:t>, this is increasingly used.</a:t>
            </a:r>
            <a:r>
              <a:rPr lang="en-US" baseline="30000" dirty="0">
                <a:hlinkClick r:id="rId3"/>
              </a:rPr>
              <a:t>[24]</a:t>
            </a:r>
            <a:r>
              <a:rPr lang="en-US" dirty="0"/>
              <a:t> For news gathering, contribution over public internet is also now used. Modern applications such as hardware and software IP codecs have allowed the use of public 3G/4G networks to broadcast video and audio. The latency of 3G is around 100–500 </a:t>
            </a:r>
            <a:r>
              <a:rPr lang="en-US" dirty="0" err="1"/>
              <a:t>ms</a:t>
            </a:r>
            <a:r>
              <a:rPr lang="en-US" dirty="0"/>
              <a:t>, while 4G is less than 100 </a:t>
            </a:r>
            <a:r>
              <a:rPr lang="en-US" dirty="0" err="1" smtClean="0"/>
              <a:t>ms.</a:t>
            </a:r>
            <a:endParaRPr lang="en-US" dirty="0"/>
          </a:p>
        </p:txBody>
      </p:sp>
    </p:spTree>
    <p:extLst>
      <p:ext uri="{BB962C8B-B14F-4D97-AF65-F5344CB8AC3E}">
        <p14:creationId xmlns:p14="http://schemas.microsoft.com/office/powerpoint/2010/main" val="4156671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pic>
        <p:nvPicPr>
          <p:cNvPr id="1026" name="Picture 2" descr="An ABS-CBN OB van transmitting a satellite feed"/>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90850" y="2097088"/>
            <a:ext cx="4646613" cy="348496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762250" y="5892284"/>
            <a:ext cx="6457950" cy="369332"/>
          </a:xfrm>
          <a:prstGeom prst="rect">
            <a:avLst/>
          </a:prstGeom>
        </p:spPr>
        <p:txBody>
          <a:bodyPr wrap="square">
            <a:spAutoFit/>
          </a:bodyPr>
          <a:lstStyle/>
          <a:p>
            <a:r>
              <a:rPr lang="en-US" dirty="0">
                <a:solidFill>
                  <a:srgbClr val="FF0000"/>
                </a:solidFill>
                <a:latin typeface="Arial" panose="020B0604020202020204" pitchFamily="34" charset="0"/>
              </a:rPr>
              <a:t>An </a:t>
            </a:r>
            <a:r>
              <a:rPr lang="en-US" dirty="0">
                <a:solidFill>
                  <a:srgbClr val="FF0000"/>
                </a:solidFill>
                <a:latin typeface="Arial" panose="020B0604020202020204" pitchFamily="34" charset="0"/>
                <a:hlinkClick r:id="rId3" tooltip="ABS-CBN"/>
              </a:rPr>
              <a:t>ABS-CBN</a:t>
            </a:r>
            <a:r>
              <a:rPr lang="en-US" dirty="0">
                <a:solidFill>
                  <a:srgbClr val="FF0000"/>
                </a:solidFill>
                <a:latin typeface="Arial" panose="020B0604020202020204" pitchFamily="34" charset="0"/>
              </a:rPr>
              <a:t> OB van transmitting a satellite feed</a:t>
            </a:r>
            <a:endParaRPr lang="en-US" dirty="0">
              <a:solidFill>
                <a:srgbClr val="FF0000"/>
              </a:solidFill>
            </a:endParaRPr>
          </a:p>
        </p:txBody>
      </p:sp>
    </p:spTree>
    <p:extLst>
      <p:ext uri="{BB962C8B-B14F-4D97-AF65-F5344CB8AC3E}">
        <p14:creationId xmlns:p14="http://schemas.microsoft.com/office/powerpoint/2010/main" val="2633394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4608513"/>
          </a:xfrm>
        </p:spPr>
        <p:txBody>
          <a:bodyPr/>
          <a:lstStyle/>
          <a:p>
            <a:pPr marL="0" indent="0">
              <a:buNone/>
            </a:pPr>
            <a:r>
              <a:rPr lang="en-US" dirty="0"/>
              <a:t>A </a:t>
            </a:r>
            <a:r>
              <a:rPr lang="en-US" dirty="0">
                <a:hlinkClick r:id="rId2" tooltip="TVN24"/>
              </a:rPr>
              <a:t>TVN24</a:t>
            </a:r>
            <a:r>
              <a:rPr lang="en-US" dirty="0"/>
              <a:t> outside broadcasting van in </a:t>
            </a:r>
            <a:r>
              <a:rPr lang="en-US" dirty="0" err="1">
                <a:hlinkClick r:id="rId3" tooltip="Poznań"/>
              </a:rPr>
              <a:t>Poznań</a:t>
            </a:r>
            <a:r>
              <a:rPr lang="en-US" dirty="0"/>
              <a:t>, Poland</a:t>
            </a:r>
            <a:endParaRPr lang="en-US" dirty="0"/>
          </a:p>
        </p:txBody>
      </p:sp>
      <p:pic>
        <p:nvPicPr>
          <p:cNvPr id="2050" name="Picture 2" descr="A TVN24 outside broadcasting van in Poznań, Pol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6924" y="2934492"/>
            <a:ext cx="4759325" cy="35694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030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4608513"/>
          </a:xfrm>
        </p:spPr>
        <p:txBody>
          <a:bodyPr/>
          <a:lstStyle/>
          <a:p>
            <a:pPr marL="0" indent="0">
              <a:buNone/>
            </a:pPr>
            <a:r>
              <a:rPr lang="en-US" dirty="0"/>
              <a:t>Camera operator working on an outside broadcast of a football match at </a:t>
            </a:r>
            <a:r>
              <a:rPr lang="en-US" dirty="0" err="1">
                <a:hlinkClick r:id="rId2" tooltip="Wembley Stadium"/>
              </a:rPr>
              <a:t>Wembley</a:t>
            </a:r>
            <a:r>
              <a:rPr lang="en-US" dirty="0">
                <a:hlinkClick r:id="rId2" tooltip="Wembley Stadium"/>
              </a:rPr>
              <a:t> Stadium</a:t>
            </a:r>
            <a:endParaRPr lang="en-US" dirty="0"/>
          </a:p>
        </p:txBody>
      </p:sp>
      <p:pic>
        <p:nvPicPr>
          <p:cNvPr id="3074" name="Picture 2" descr="Camera operator working on an outside broadcast of a football match at Wembley Stadi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5524" y="3124991"/>
            <a:ext cx="4797425" cy="3598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7407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04945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20</TotalTime>
  <Words>87</Words>
  <Application>Microsoft Office PowerPoint</Application>
  <PresentationFormat>Widescreen</PresentationFormat>
  <Paragraphs>21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Tw Cen MT</vt:lpstr>
      <vt:lpstr>Circuit</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12</cp:revision>
  <dcterms:created xsi:type="dcterms:W3CDTF">2023-02-12T06:18:08Z</dcterms:created>
  <dcterms:modified xsi:type="dcterms:W3CDTF">2023-02-13T15:52:17Z</dcterms:modified>
</cp:coreProperties>
</file>