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9" r:id="rId4"/>
    <p:sldId id="280" r:id="rId5"/>
    <p:sldId id="302" r:id="rId6"/>
    <p:sldId id="303" r:id="rId7"/>
    <p:sldId id="27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93"/>
    <a:srgbClr val="0E689A"/>
    <a:srgbClr val="AC6E08"/>
    <a:srgbClr val="C1A015"/>
    <a:srgbClr val="27900E"/>
    <a:srgbClr val="35C313"/>
    <a:srgbClr val="333399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2" autoAdjust="0"/>
    <p:restoredTop sz="94660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DD4C1C7-A66D-4469-BD63-575A120B1069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32F3EDB-758A-48D5-9BF5-3F5DD2003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70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8E0F71-E70D-4C63-95BA-8F34774CC95E}" type="datetime3">
              <a:rPr lang="en-US" smtClean="0"/>
              <a:t>31 May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142361-5D85-418C-8D9F-B068C2B7E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5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C100-6E0F-46FB-8B1A-D0BAC440070F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7863-E406-4F90-92D8-70A84FA8B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8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58C6-ED27-4067-B5FD-651DE1BE53F8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F159-EDF5-4706-B3C7-4CBFC534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35741-35BA-4CAC-A1A9-9B8BE99C0D57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E19B-2139-48A1-A574-F52448B18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F594-1E10-47CD-9C58-4F9FCB0571D8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C1371-AB9D-43FD-86E3-FBB88EC9C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4BA2-87BA-443C-9C12-2A45E3684064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09158-268C-4475-A45C-67C65B175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2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42A72-F746-4E05-B851-429F4089BC2E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BF6E-298E-4A62-B8AF-182B0B9F4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F5192-4988-4689-844C-9A72171114BA}" type="datetime3">
              <a:rPr lang="en-US" smtClean="0"/>
              <a:t>31 May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1776A-C2C1-4CAC-BFE3-9F2F42B7C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889E7-50D2-42C3-A6EE-F4A34E0EA954}" type="datetime3">
              <a:rPr lang="en-US" smtClean="0"/>
              <a:t>31 May 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8E2EA-763B-46CD-A0EF-39E5D855D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5983-6DE7-45CF-9C51-3896A9EBF826}" type="datetime3">
              <a:rPr lang="en-US" smtClean="0"/>
              <a:t>31 May 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2223-66FA-4DF6-ACD8-DAC1ACD89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1A3F-B2E9-44B8-82B1-15BF1FA90FF0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67D4-40A7-466C-AEFC-A0AA01BE7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D2C8-9514-4FBC-80D0-A0BC89D63ADF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2381-8DC1-45A9-998B-B5A466DF3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9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15" imgW="13003175" imgH="2120635" progId="">
                  <p:embed/>
                </p:oleObj>
              </mc:Choice>
              <mc:Fallback>
                <p:oleObj name="Image" r:id="rId15" imgW="13003175" imgH="2120635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C31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fld id="{8D1648FB-E664-43C9-8B8C-8865032B431A}" type="datetime3">
              <a:rPr lang="en-US" smtClean="0"/>
              <a:t>31 May 2019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B953C99-0765-483F-B54B-16037D41A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81200"/>
            <a:ext cx="8610600" cy="1981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BUSINESS FINANCE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900" smtClean="0"/>
              <a:t>www.themegallery.com</a:t>
            </a:r>
          </a:p>
        </p:txBody>
      </p:sp>
      <p:sp>
        <p:nvSpPr>
          <p:cNvPr id="307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CAA7E-1791-4F71-9753-1183A3F7BAED}" type="datetime3">
              <a:rPr lang="en-US" smtClean="0">
                <a:solidFill>
                  <a:schemeClr val="bg1"/>
                </a:solidFill>
              </a:rPr>
              <a:t>31 May 2019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86D43F-03EB-4F99-922D-71DA289C4E57}" type="slidenum">
              <a:rPr lang="en-US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07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1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1695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781800" cy="5334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 Chapter 5 Working Capital Management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28600" y="1536699"/>
            <a:ext cx="6411916" cy="657225"/>
            <a:chOff x="1344" y="1104"/>
            <a:chExt cx="4039" cy="414"/>
          </a:xfrm>
        </p:grpSpPr>
        <p:sp>
          <p:nvSpPr>
            <p:cNvPr id="4119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374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Working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Capital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: Current Asset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to Run the Business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121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3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63525" y="2525713"/>
            <a:ext cx="6759577" cy="660400"/>
            <a:chOff x="1351" y="1584"/>
            <a:chExt cx="4258" cy="416"/>
          </a:xfrm>
        </p:grpSpPr>
        <p:sp>
          <p:nvSpPr>
            <p:cNvPr id="4113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39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Net Working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Capital = Current Asset 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-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Current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Liability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115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7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36286" y="3563936"/>
            <a:ext cx="9277355" cy="1154113"/>
            <a:chOff x="1357" y="2544"/>
            <a:chExt cx="5844" cy="727"/>
          </a:xfrm>
        </p:grpSpPr>
        <p:sp>
          <p:nvSpPr>
            <p:cNvPr id="4107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556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Net Working Capital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for Operation = 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(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Cash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+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Account Receivable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+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Inventory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) </a:t>
              </a:r>
              <a:endPara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  <a:p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-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(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Account Payable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+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Accrued Expenses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)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109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1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4102" name="Date Placeholder 3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274ABB-85C1-4F4C-BAC6-8E35EB1DE9A8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4103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C232AA-08F5-4388-99BE-EF8D5EF4A825}" type="slidenum">
              <a:rPr lang="en-US" smtClean="0">
                <a:solidFill>
                  <a:srgbClr val="002060"/>
                </a:solidFill>
              </a:rPr>
              <a:pPr eaLnBrk="1" hangingPunct="1"/>
              <a:t>2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5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Types of Working Capital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99E46D-2EAA-4CEB-9020-877465E45E51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E61DAC-1D3E-464C-A768-8DDE1A03402F}" type="slidenum">
              <a:rPr lang="en-US" smtClean="0">
                <a:solidFill>
                  <a:srgbClr val="002060"/>
                </a:solidFill>
              </a:rPr>
              <a:pPr eaLnBrk="1" hangingPunct="1"/>
              <a:t>3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5126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2154238" y="4038600"/>
            <a:ext cx="5110162" cy="660400"/>
            <a:chOff x="1357" y="2544"/>
            <a:chExt cx="3219" cy="416"/>
          </a:xfrm>
        </p:grpSpPr>
        <p:sp>
          <p:nvSpPr>
            <p:cNvPr id="5136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20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Temporary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Working Capital</a:t>
              </a:r>
            </a:p>
          </p:txBody>
        </p:sp>
        <p:sp>
          <p:nvSpPr>
            <p:cNvPr id="5138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40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" name="Group 171"/>
          <p:cNvGrpSpPr>
            <a:grpSpLocks/>
          </p:cNvGrpSpPr>
          <p:nvPr/>
        </p:nvGrpSpPr>
        <p:grpSpPr bwMode="auto">
          <a:xfrm>
            <a:off x="990600" y="1600200"/>
            <a:ext cx="5130800" cy="657225"/>
            <a:chOff x="1344" y="1104"/>
            <a:chExt cx="3232" cy="414"/>
          </a:xfrm>
        </p:grpSpPr>
        <p:sp>
          <p:nvSpPr>
            <p:cNvPr id="5130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203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Permanent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Working Capital</a:t>
              </a:r>
            </a:p>
          </p:txBody>
        </p:sp>
        <p:sp>
          <p:nvSpPr>
            <p:cNvPr id="5132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34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1722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latin typeface="Angsana New" pitchFamily="18" charset="-34"/>
                <a:cs typeface="Angsana New" pitchFamily="18" charset="-34"/>
              </a:rPr>
              <a:t>Working Capital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Policies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9B763C-3A49-4A48-BB67-DED9C2ACD237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5552A0-3A31-48AF-B5C2-F8E1ABB931AF}" type="slidenum">
              <a:rPr lang="en-US" smtClean="0">
                <a:solidFill>
                  <a:srgbClr val="002060"/>
                </a:solidFill>
              </a:rPr>
              <a:pPr eaLnBrk="1" hangingPunct="1"/>
              <a:t>4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6150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2"/>
          <p:cNvGrpSpPr>
            <a:grpSpLocks noGrp="1"/>
          </p:cNvGrpSpPr>
          <p:nvPr/>
        </p:nvGrpSpPr>
        <p:grpSpPr bwMode="auto">
          <a:xfrm>
            <a:off x="2209800" y="1295400"/>
            <a:ext cx="4800600" cy="1905000"/>
            <a:chOff x="1920" y="912"/>
            <a:chExt cx="1889" cy="1009"/>
          </a:xfrm>
        </p:grpSpPr>
        <p:grpSp>
          <p:nvGrpSpPr>
            <p:cNvPr id="6173" name="Group 11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175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74" name="Text Box 19"/>
            <p:cNvSpPr txBox="1">
              <a:spLocks noChangeArrowheads="1"/>
            </p:cNvSpPr>
            <p:nvPr/>
          </p:nvSpPr>
          <p:spPr bwMode="auto">
            <a:xfrm>
              <a:off x="2406" y="1099"/>
              <a:ext cx="578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Relaxing</a:t>
              </a:r>
              <a:endParaRPr lang="en-US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28600" y="3810000"/>
            <a:ext cx="3810000" cy="2209800"/>
            <a:chOff x="1920" y="912"/>
            <a:chExt cx="1889" cy="1009"/>
          </a:xfrm>
        </p:grpSpPr>
        <p:grpSp>
          <p:nvGrpSpPr>
            <p:cNvPr id="6164" name="Group 11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166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30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6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69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65" name="Text Box 19"/>
            <p:cNvSpPr txBox="1">
              <a:spLocks noChangeArrowheads="1"/>
            </p:cNvSpPr>
            <p:nvPr/>
          </p:nvSpPr>
          <p:spPr bwMode="auto">
            <a:xfrm>
              <a:off x="2582" y="1038"/>
              <a:ext cx="79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Moderate</a:t>
              </a:r>
              <a:endParaRPr lang="en-US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5257800" y="3810000"/>
            <a:ext cx="3505200" cy="2286000"/>
            <a:chOff x="1920" y="912"/>
            <a:chExt cx="1889" cy="1009"/>
          </a:xfrm>
        </p:grpSpPr>
        <p:grpSp>
          <p:nvGrpSpPr>
            <p:cNvPr id="6155" name="Group 11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157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0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36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49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6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56" name="Text Box 19"/>
            <p:cNvSpPr txBox="1">
              <a:spLocks noChangeArrowheads="1"/>
            </p:cNvSpPr>
            <p:nvPr/>
          </p:nvSpPr>
          <p:spPr bwMode="auto">
            <a:xfrm>
              <a:off x="2340" y="1047"/>
              <a:ext cx="67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Strictly</a:t>
              </a:r>
              <a:endParaRPr lang="en-US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Working Capital Policies</a:t>
            </a:r>
            <a:endParaRPr lang="en-US" sz="40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7191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77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Moderate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193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95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44713" y="2514600"/>
            <a:ext cx="5119687" cy="660400"/>
            <a:chOff x="1351" y="1584"/>
            <a:chExt cx="3225" cy="416"/>
          </a:xfrm>
        </p:grpSpPr>
        <p:sp>
          <p:nvSpPr>
            <p:cNvPr id="7185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01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Conservative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187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89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133600" y="3276600"/>
            <a:ext cx="5130800" cy="660400"/>
            <a:chOff x="1344" y="2064"/>
            <a:chExt cx="3232" cy="416"/>
          </a:xfrm>
        </p:grpSpPr>
        <p:sp>
          <p:nvSpPr>
            <p:cNvPr id="7179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88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Aggressive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181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83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7174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6A884E-9B27-47BB-A787-A11024D20121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177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C47F87-B278-451D-9C89-85D7283239F3}" type="slidenum">
              <a:rPr lang="en-US" smtClean="0">
                <a:solidFill>
                  <a:srgbClr val="002060"/>
                </a:solidFill>
              </a:rPr>
              <a:pPr eaLnBrk="1" hangingPunct="1"/>
              <a:t>5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Working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Capital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Condition</a:t>
            </a:r>
            <a:endParaRPr lang="en-US" sz="36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8222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3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Types of Business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224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6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44713" y="2514600"/>
            <a:ext cx="5119687" cy="660400"/>
            <a:chOff x="1351" y="1584"/>
            <a:chExt cx="3225" cy="416"/>
          </a:xfrm>
        </p:grpSpPr>
        <p:sp>
          <p:nvSpPr>
            <p:cNvPr id="8216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4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Policies of the Firm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218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0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133600" y="3276600"/>
            <a:ext cx="5130804" cy="660400"/>
            <a:chOff x="1344" y="2064"/>
            <a:chExt cx="3232" cy="416"/>
          </a:xfrm>
        </p:grpSpPr>
        <p:sp>
          <p:nvSpPr>
            <p:cNvPr id="8210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22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Environmental in Competition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212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4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154238" y="4038600"/>
            <a:ext cx="5110162" cy="660400"/>
            <a:chOff x="1357" y="2544"/>
            <a:chExt cx="3219" cy="416"/>
          </a:xfrm>
        </p:grpSpPr>
        <p:sp>
          <p:nvSpPr>
            <p:cNvPr id="8204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10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Sale Volume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206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8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819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EEB15-2645-4E0D-8C11-7F584413715D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8202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3F4E38-4CBF-4A26-A702-44C14D3F8655}" type="slidenum">
              <a:rPr lang="en-US" smtClean="0">
                <a:solidFill>
                  <a:srgbClr val="002060"/>
                </a:solidFill>
              </a:rPr>
              <a:pPr eaLnBrk="1" hangingPunct="1"/>
              <a:t>6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29000"/>
            <a:ext cx="5791200" cy="304800"/>
          </a:xfrm>
        </p:spPr>
        <p:txBody>
          <a:bodyPr/>
          <a:lstStyle/>
          <a:p>
            <a:pPr algn="ctr"/>
            <a:r>
              <a:rPr lang="en-US" sz="1900" smtClean="0"/>
              <a:t>www.themegallery.com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gray">
          <a:xfrm>
            <a:off x="2057400" y="233045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89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922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C98DDF-F763-4982-B867-D40580227A8F}" type="datetime3">
              <a:rPr lang="en-US" smtClean="0">
                <a:solidFill>
                  <a:schemeClr val="bg1"/>
                </a:solidFill>
              </a:rPr>
              <a:t>31 May 2019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95B7F5-881D-43D8-AA29-005D23D75623}" type="slidenum">
              <a:rPr lang="en-US" smtClean="0">
                <a:solidFill>
                  <a:schemeClr val="bg1"/>
                </a:solidFill>
              </a:rPr>
              <a:pPr eaLnBrk="1" hangingPunct="1"/>
              <a:t>7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4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powerpoint-templates-04</Template>
  <TotalTime>166</TotalTime>
  <Words>154</Words>
  <Application>Microsoft Office PowerPoint</Application>
  <PresentationFormat>นำเสนอทางหน้าจอ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9" baseType="lpstr">
      <vt:lpstr>powerpoint-templates-04</vt:lpstr>
      <vt:lpstr>Image</vt:lpstr>
      <vt:lpstr>BUSINESS FINANCE</vt:lpstr>
      <vt:lpstr>  Chapter 5 Working Capital Management</vt:lpstr>
      <vt:lpstr>Types of Working Capital</vt:lpstr>
      <vt:lpstr>Working Capital Policies</vt:lpstr>
      <vt:lpstr>Working Capital Policies</vt:lpstr>
      <vt:lpstr>Working Capital Condition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FINANCE</dc:title>
  <dc:creator>user</dc:creator>
  <cp:lastModifiedBy>Admin</cp:lastModifiedBy>
  <cp:revision>22</cp:revision>
  <dcterms:created xsi:type="dcterms:W3CDTF">2009-09-08T08:46:51Z</dcterms:created>
  <dcterms:modified xsi:type="dcterms:W3CDTF">2019-05-31T09:21:18Z</dcterms:modified>
</cp:coreProperties>
</file>