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9" r:id="rId17"/>
    <p:sldId id="290" r:id="rId18"/>
    <p:sldId id="286" r:id="rId19"/>
    <p:sldId id="291" r:id="rId20"/>
    <p:sldId id="292" r:id="rId21"/>
    <p:sldId id="287" r:id="rId22"/>
    <p:sldId id="293" r:id="rId23"/>
    <p:sldId id="294" r:id="rId24"/>
    <p:sldId id="288" r:id="rId25"/>
    <p:sldId id="295" r:id="rId26"/>
    <p:sldId id="296" r:id="rId27"/>
    <p:sldId id="262" r:id="rId28"/>
    <p:sldId id="264" r:id="rId29"/>
    <p:sldId id="265" r:id="rId30"/>
    <p:sldId id="266" r:id="rId31"/>
    <p:sldId id="267" r:id="rId32"/>
    <p:sldId id="269" r:id="rId33"/>
    <p:sldId id="268" r:id="rId34"/>
    <p:sldId id="270" r:id="rId35"/>
    <p:sldId id="273" r:id="rId36"/>
    <p:sldId id="271" r:id="rId37"/>
    <p:sldId id="274" r:id="rId38"/>
    <p:sldId id="272" r:id="rId39"/>
    <p:sldId id="275" r:id="rId40"/>
    <p:sldId id="276" r:id="rId41"/>
    <p:sldId id="298" r:id="rId42"/>
    <p:sldId id="645" r:id="rId43"/>
    <p:sldId id="646" r:id="rId44"/>
    <p:sldId id="647" r:id="rId45"/>
    <p:sldId id="648" r:id="rId46"/>
    <p:sldId id="622" r:id="rId47"/>
    <p:sldId id="623" r:id="rId48"/>
    <p:sldId id="649" r:id="rId49"/>
    <p:sldId id="650" r:id="rId50"/>
    <p:sldId id="651" r:id="rId51"/>
    <p:sldId id="652" r:id="rId52"/>
    <p:sldId id="653" r:id="rId53"/>
    <p:sldId id="654" r:id="rId54"/>
    <p:sldId id="655" r:id="rId55"/>
    <p:sldId id="656" r:id="rId56"/>
    <p:sldId id="657" r:id="rId57"/>
    <p:sldId id="658" r:id="rId58"/>
    <p:sldId id="297" r:id="rId59"/>
    <p:sldId id="659" r:id="rId60"/>
    <p:sldId id="660" r:id="rId61"/>
    <p:sldId id="661" r:id="rId62"/>
    <p:sldId id="662" r:id="rId63"/>
    <p:sldId id="663" r:id="rId64"/>
    <p:sldId id="263" r:id="rId65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D98B7D-2A97-49BB-AE77-C29145CFDBF5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2BA1890B-8BE9-437C-84D8-DFE2DC0F786F}">
      <dgm:prSet phldrT="[ข้อความ]"/>
      <dgm:spPr>
        <a:solidFill>
          <a:srgbClr val="FFC000"/>
        </a:solidFill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r>
            <a:rPr lang="th-TH" b="1" dirty="0">
              <a:solidFill>
                <a:schemeClr val="accent1">
                  <a:lumMod val="50000"/>
                </a:schemeClr>
              </a:solidFill>
            </a:rPr>
            <a:t>ความรู้</a:t>
          </a:r>
        </a:p>
      </dgm:t>
    </dgm:pt>
    <dgm:pt modelId="{2FCF64A0-43F4-428E-AE4F-12BF64F0A4DA}" type="parTrans" cxnId="{D97C3A9A-4CC0-4C36-8A3C-6F2130FD5761}">
      <dgm:prSet/>
      <dgm:spPr/>
      <dgm:t>
        <a:bodyPr/>
        <a:lstStyle/>
        <a:p>
          <a:endParaRPr lang="th-TH"/>
        </a:p>
      </dgm:t>
    </dgm:pt>
    <dgm:pt modelId="{16C97758-4FE6-4217-9F2E-EFBB212E7F7E}" type="sibTrans" cxnId="{D97C3A9A-4CC0-4C36-8A3C-6F2130FD5761}">
      <dgm:prSet/>
      <dgm:spPr/>
      <dgm:t>
        <a:bodyPr/>
        <a:lstStyle/>
        <a:p>
          <a:endParaRPr lang="th-TH"/>
        </a:p>
      </dgm:t>
    </dgm:pt>
    <dgm:pt modelId="{4816AD0F-D00A-4B9A-9C53-FC361452EAD7}">
      <dgm:prSet phldrT="[ข้อความ]"/>
      <dgm:spPr>
        <a:solidFill>
          <a:srgbClr val="002060"/>
        </a:solidFill>
      </dgm:spPr>
      <dgm:t>
        <a:bodyPr/>
        <a:lstStyle/>
        <a:p>
          <a:r>
            <a:rPr lang="th-TH" dirty="0">
              <a:solidFill>
                <a:schemeClr val="bg1"/>
              </a:solidFill>
            </a:rPr>
            <a:t>กายภาพ</a:t>
          </a:r>
        </a:p>
      </dgm:t>
    </dgm:pt>
    <dgm:pt modelId="{DAF0FD3E-3DDE-4C92-82EB-A330EA571B4A}" type="parTrans" cxnId="{429F6AF3-8859-4E7A-ACDA-45208DE54F0C}">
      <dgm:prSet/>
      <dgm:spPr>
        <a:ln w="127000"/>
      </dgm:spPr>
      <dgm:t>
        <a:bodyPr/>
        <a:lstStyle/>
        <a:p>
          <a:endParaRPr lang="th-TH"/>
        </a:p>
      </dgm:t>
    </dgm:pt>
    <dgm:pt modelId="{B87481B1-4390-4C96-B2F0-2C0E088B99F2}" type="sibTrans" cxnId="{429F6AF3-8859-4E7A-ACDA-45208DE54F0C}">
      <dgm:prSet/>
      <dgm:spPr/>
      <dgm:t>
        <a:bodyPr/>
        <a:lstStyle/>
        <a:p>
          <a:endParaRPr lang="th-TH"/>
        </a:p>
      </dgm:t>
    </dgm:pt>
    <dgm:pt modelId="{D0C3B0E5-43F7-438D-8707-ED614CCB2FEA}">
      <dgm:prSet phldrT="[ข้อความ]"/>
      <dgm:spPr>
        <a:solidFill>
          <a:srgbClr val="FF0000"/>
        </a:solidFill>
      </dgm:spPr>
      <dgm:t>
        <a:bodyPr/>
        <a:lstStyle/>
        <a:p>
          <a:r>
            <a:rPr lang="th-TH" dirty="0"/>
            <a:t>สังคม</a:t>
          </a:r>
        </a:p>
      </dgm:t>
    </dgm:pt>
    <dgm:pt modelId="{66D3D83D-5CB9-4895-8FD3-D514A4F0371A}" type="parTrans" cxnId="{96B71F12-FF00-4F3A-8F9B-F6A4D1432C5C}">
      <dgm:prSet/>
      <dgm:spPr>
        <a:ln w="127000"/>
      </dgm:spPr>
      <dgm:t>
        <a:bodyPr/>
        <a:lstStyle/>
        <a:p>
          <a:endParaRPr lang="th-TH"/>
        </a:p>
      </dgm:t>
    </dgm:pt>
    <dgm:pt modelId="{5B499C2F-AE9E-4E41-8096-319543A72F74}" type="sibTrans" cxnId="{96B71F12-FF00-4F3A-8F9B-F6A4D1432C5C}">
      <dgm:prSet/>
      <dgm:spPr/>
      <dgm:t>
        <a:bodyPr/>
        <a:lstStyle/>
        <a:p>
          <a:endParaRPr lang="th-TH"/>
        </a:p>
      </dgm:t>
    </dgm:pt>
    <dgm:pt modelId="{CDD60A7E-53ED-405A-AEE0-1C8BEFC16B5C}">
      <dgm:prSet phldrT="[ข้อความ]"/>
      <dgm:spPr>
        <a:solidFill>
          <a:srgbClr val="00B050"/>
        </a:solidFill>
      </dgm:spPr>
      <dgm:t>
        <a:bodyPr/>
        <a:lstStyle/>
        <a:p>
          <a:r>
            <a:rPr lang="th-TH" dirty="0"/>
            <a:t>เชิงเหตุและผล</a:t>
          </a:r>
        </a:p>
      </dgm:t>
    </dgm:pt>
    <dgm:pt modelId="{AEFBEC93-E4D7-4881-9CAA-96757B682878}" type="parTrans" cxnId="{9DFC28EE-DE7B-4762-807E-30CB779E3D34}">
      <dgm:prSet/>
      <dgm:spPr>
        <a:ln w="127000"/>
      </dgm:spPr>
      <dgm:t>
        <a:bodyPr/>
        <a:lstStyle/>
        <a:p>
          <a:endParaRPr lang="th-TH"/>
        </a:p>
      </dgm:t>
    </dgm:pt>
    <dgm:pt modelId="{099962E6-513E-4D50-88BA-FC228F57E69E}" type="sibTrans" cxnId="{9DFC28EE-DE7B-4762-807E-30CB779E3D34}">
      <dgm:prSet/>
      <dgm:spPr/>
      <dgm:t>
        <a:bodyPr/>
        <a:lstStyle/>
        <a:p>
          <a:endParaRPr lang="th-TH"/>
        </a:p>
      </dgm:t>
    </dgm:pt>
    <dgm:pt modelId="{483682F7-48EA-4B5A-8CCC-037668DE7E3B}" type="pres">
      <dgm:prSet presAssocID="{16D98B7D-2A97-49BB-AE77-C29145CFDBF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9AE87CE-F536-4DB1-BF09-6C90579C9CF3}" type="pres">
      <dgm:prSet presAssocID="{2BA1890B-8BE9-437C-84D8-DFE2DC0F786F}" presName="centerShape" presStyleLbl="node0" presStyleIdx="0" presStyleCnt="1" custLinFactNeighborX="1165" custLinFactNeighborY="-44003"/>
      <dgm:spPr/>
    </dgm:pt>
    <dgm:pt modelId="{0A3CB729-FE26-4933-BF4C-396C840DF888}" type="pres">
      <dgm:prSet presAssocID="{DAF0FD3E-3DDE-4C92-82EB-A330EA571B4A}" presName="Name9" presStyleLbl="parChTrans1D2" presStyleIdx="0" presStyleCnt="3"/>
      <dgm:spPr/>
    </dgm:pt>
    <dgm:pt modelId="{D9FB7625-9D71-4694-8726-B326AB678D47}" type="pres">
      <dgm:prSet presAssocID="{DAF0FD3E-3DDE-4C92-82EB-A330EA571B4A}" presName="connTx" presStyleLbl="parChTrans1D2" presStyleIdx="0" presStyleCnt="3"/>
      <dgm:spPr/>
    </dgm:pt>
    <dgm:pt modelId="{8B7101C5-8C92-48E5-9D58-6DDE98E8577B}" type="pres">
      <dgm:prSet presAssocID="{4816AD0F-D00A-4B9A-9C53-FC361452EAD7}" presName="node" presStyleLbl="node1" presStyleIdx="0" presStyleCnt="3" custRadScaleRad="2344" custRadScaleInc="-160543">
        <dgm:presLayoutVars>
          <dgm:bulletEnabled val="1"/>
        </dgm:presLayoutVars>
      </dgm:prSet>
      <dgm:spPr/>
    </dgm:pt>
    <dgm:pt modelId="{81EA7A7D-FBAF-4522-AA3B-258BE8E10EB3}" type="pres">
      <dgm:prSet presAssocID="{66D3D83D-5CB9-4895-8FD3-D514A4F0371A}" presName="Name9" presStyleLbl="parChTrans1D2" presStyleIdx="1" presStyleCnt="3"/>
      <dgm:spPr/>
    </dgm:pt>
    <dgm:pt modelId="{6C625B78-F353-4DBF-98B0-377F645122E6}" type="pres">
      <dgm:prSet presAssocID="{66D3D83D-5CB9-4895-8FD3-D514A4F0371A}" presName="connTx" presStyleLbl="parChTrans1D2" presStyleIdx="1" presStyleCnt="3"/>
      <dgm:spPr/>
    </dgm:pt>
    <dgm:pt modelId="{8705E161-E851-428A-BC5F-A4EE31192350}" type="pres">
      <dgm:prSet presAssocID="{D0C3B0E5-43F7-438D-8707-ED614CCB2FEA}" presName="node" presStyleLbl="node1" presStyleIdx="1" presStyleCnt="3" custRadScaleRad="123008" custRadScaleInc="-75964">
        <dgm:presLayoutVars>
          <dgm:bulletEnabled val="1"/>
        </dgm:presLayoutVars>
      </dgm:prSet>
      <dgm:spPr/>
    </dgm:pt>
    <dgm:pt modelId="{8C56EFE3-DE06-4D5B-8773-5A9CAE1D9D66}" type="pres">
      <dgm:prSet presAssocID="{AEFBEC93-E4D7-4881-9CAA-96757B682878}" presName="Name9" presStyleLbl="parChTrans1D2" presStyleIdx="2" presStyleCnt="3"/>
      <dgm:spPr/>
    </dgm:pt>
    <dgm:pt modelId="{3F7F9794-7262-4940-A4B1-19A6D3FF4197}" type="pres">
      <dgm:prSet presAssocID="{AEFBEC93-E4D7-4881-9CAA-96757B682878}" presName="connTx" presStyleLbl="parChTrans1D2" presStyleIdx="2" presStyleCnt="3"/>
      <dgm:spPr/>
    </dgm:pt>
    <dgm:pt modelId="{D2108485-6F63-46EB-815F-C5787DA50611}" type="pres">
      <dgm:prSet presAssocID="{CDD60A7E-53ED-405A-AEE0-1C8BEFC16B5C}" presName="node" presStyleLbl="node1" presStyleIdx="2" presStyleCnt="3" custRadScaleRad="119117" custRadScaleInc="73130">
        <dgm:presLayoutVars>
          <dgm:bulletEnabled val="1"/>
        </dgm:presLayoutVars>
      </dgm:prSet>
      <dgm:spPr/>
    </dgm:pt>
  </dgm:ptLst>
  <dgm:cxnLst>
    <dgm:cxn modelId="{96B71F12-FF00-4F3A-8F9B-F6A4D1432C5C}" srcId="{2BA1890B-8BE9-437C-84D8-DFE2DC0F786F}" destId="{D0C3B0E5-43F7-438D-8707-ED614CCB2FEA}" srcOrd="1" destOrd="0" parTransId="{66D3D83D-5CB9-4895-8FD3-D514A4F0371A}" sibTransId="{5B499C2F-AE9E-4E41-8096-319543A72F74}"/>
    <dgm:cxn modelId="{8D6CA017-6C8C-4A37-826E-E0B0CA2A9BF9}" type="presOf" srcId="{DAF0FD3E-3DDE-4C92-82EB-A330EA571B4A}" destId="{D9FB7625-9D71-4694-8726-B326AB678D47}" srcOrd="1" destOrd="0" presId="urn:microsoft.com/office/officeart/2005/8/layout/radial1"/>
    <dgm:cxn modelId="{3C832F19-C3D4-420B-85CB-CA63EA33D2A7}" type="presOf" srcId="{66D3D83D-5CB9-4895-8FD3-D514A4F0371A}" destId="{6C625B78-F353-4DBF-98B0-377F645122E6}" srcOrd="1" destOrd="0" presId="urn:microsoft.com/office/officeart/2005/8/layout/radial1"/>
    <dgm:cxn modelId="{4F4FE13A-0AEF-48BB-A5A1-FBFA009BE90A}" type="presOf" srcId="{AEFBEC93-E4D7-4881-9CAA-96757B682878}" destId="{8C56EFE3-DE06-4D5B-8773-5A9CAE1D9D66}" srcOrd="0" destOrd="0" presId="urn:microsoft.com/office/officeart/2005/8/layout/radial1"/>
    <dgm:cxn modelId="{1A76144A-5F17-4E91-BBB7-40CB7E3A5CE9}" type="presOf" srcId="{DAF0FD3E-3DDE-4C92-82EB-A330EA571B4A}" destId="{0A3CB729-FE26-4933-BF4C-396C840DF888}" srcOrd="0" destOrd="0" presId="urn:microsoft.com/office/officeart/2005/8/layout/radial1"/>
    <dgm:cxn modelId="{7D1A2B72-5299-4579-8D77-B8679229F13C}" type="presOf" srcId="{66D3D83D-5CB9-4895-8FD3-D514A4F0371A}" destId="{81EA7A7D-FBAF-4522-AA3B-258BE8E10EB3}" srcOrd="0" destOrd="0" presId="urn:microsoft.com/office/officeart/2005/8/layout/radial1"/>
    <dgm:cxn modelId="{D97C3A9A-4CC0-4C36-8A3C-6F2130FD5761}" srcId="{16D98B7D-2A97-49BB-AE77-C29145CFDBF5}" destId="{2BA1890B-8BE9-437C-84D8-DFE2DC0F786F}" srcOrd="0" destOrd="0" parTransId="{2FCF64A0-43F4-428E-AE4F-12BF64F0A4DA}" sibTransId="{16C97758-4FE6-4217-9F2E-EFBB212E7F7E}"/>
    <dgm:cxn modelId="{8931C1B2-0D0D-4141-9190-92EEDBD5A477}" type="presOf" srcId="{D0C3B0E5-43F7-438D-8707-ED614CCB2FEA}" destId="{8705E161-E851-428A-BC5F-A4EE31192350}" srcOrd="0" destOrd="0" presId="urn:microsoft.com/office/officeart/2005/8/layout/radial1"/>
    <dgm:cxn modelId="{3E36EDDF-0EE9-45C0-9269-5FBA7D66AF7E}" type="presOf" srcId="{16D98B7D-2A97-49BB-AE77-C29145CFDBF5}" destId="{483682F7-48EA-4B5A-8CCC-037668DE7E3B}" srcOrd="0" destOrd="0" presId="urn:microsoft.com/office/officeart/2005/8/layout/radial1"/>
    <dgm:cxn modelId="{4669D8E3-1F90-4EF7-A4D6-E0266B3DCB0D}" type="presOf" srcId="{CDD60A7E-53ED-405A-AEE0-1C8BEFC16B5C}" destId="{D2108485-6F63-46EB-815F-C5787DA50611}" srcOrd="0" destOrd="0" presId="urn:microsoft.com/office/officeart/2005/8/layout/radial1"/>
    <dgm:cxn modelId="{9DFC28EE-DE7B-4762-807E-30CB779E3D34}" srcId="{2BA1890B-8BE9-437C-84D8-DFE2DC0F786F}" destId="{CDD60A7E-53ED-405A-AEE0-1C8BEFC16B5C}" srcOrd="2" destOrd="0" parTransId="{AEFBEC93-E4D7-4881-9CAA-96757B682878}" sibTransId="{099962E6-513E-4D50-88BA-FC228F57E69E}"/>
    <dgm:cxn modelId="{429F6AF3-8859-4E7A-ACDA-45208DE54F0C}" srcId="{2BA1890B-8BE9-437C-84D8-DFE2DC0F786F}" destId="{4816AD0F-D00A-4B9A-9C53-FC361452EAD7}" srcOrd="0" destOrd="0" parTransId="{DAF0FD3E-3DDE-4C92-82EB-A330EA571B4A}" sibTransId="{B87481B1-4390-4C96-B2F0-2C0E088B99F2}"/>
    <dgm:cxn modelId="{D2D9E4F4-2912-4D48-9B88-C48DEA9DCB5B}" type="presOf" srcId="{2BA1890B-8BE9-437C-84D8-DFE2DC0F786F}" destId="{B9AE87CE-F536-4DB1-BF09-6C90579C9CF3}" srcOrd="0" destOrd="0" presId="urn:microsoft.com/office/officeart/2005/8/layout/radial1"/>
    <dgm:cxn modelId="{1FC61BF6-3D38-4BC7-912F-2F314BAFB074}" type="presOf" srcId="{AEFBEC93-E4D7-4881-9CAA-96757B682878}" destId="{3F7F9794-7262-4940-A4B1-19A6D3FF4197}" srcOrd="1" destOrd="0" presId="urn:microsoft.com/office/officeart/2005/8/layout/radial1"/>
    <dgm:cxn modelId="{6F07ADF6-3FA8-4DB4-A790-FEC87260240C}" type="presOf" srcId="{4816AD0F-D00A-4B9A-9C53-FC361452EAD7}" destId="{8B7101C5-8C92-48E5-9D58-6DDE98E8577B}" srcOrd="0" destOrd="0" presId="urn:microsoft.com/office/officeart/2005/8/layout/radial1"/>
    <dgm:cxn modelId="{7E389E42-5812-4302-BDF4-B8255BA5946E}" type="presParOf" srcId="{483682F7-48EA-4B5A-8CCC-037668DE7E3B}" destId="{B9AE87CE-F536-4DB1-BF09-6C90579C9CF3}" srcOrd="0" destOrd="0" presId="urn:microsoft.com/office/officeart/2005/8/layout/radial1"/>
    <dgm:cxn modelId="{E7565218-1AA5-403C-8115-6C006A19D0AC}" type="presParOf" srcId="{483682F7-48EA-4B5A-8CCC-037668DE7E3B}" destId="{0A3CB729-FE26-4933-BF4C-396C840DF888}" srcOrd="1" destOrd="0" presId="urn:microsoft.com/office/officeart/2005/8/layout/radial1"/>
    <dgm:cxn modelId="{38718D34-0E06-4D36-90CB-8D1C2FE87FF3}" type="presParOf" srcId="{0A3CB729-FE26-4933-BF4C-396C840DF888}" destId="{D9FB7625-9D71-4694-8726-B326AB678D47}" srcOrd="0" destOrd="0" presId="urn:microsoft.com/office/officeart/2005/8/layout/radial1"/>
    <dgm:cxn modelId="{9A5573BF-6CB8-4DA6-A5BB-6E88642A2D72}" type="presParOf" srcId="{483682F7-48EA-4B5A-8CCC-037668DE7E3B}" destId="{8B7101C5-8C92-48E5-9D58-6DDE98E8577B}" srcOrd="2" destOrd="0" presId="urn:microsoft.com/office/officeart/2005/8/layout/radial1"/>
    <dgm:cxn modelId="{A5B6106B-0EFD-4AE7-BF63-FFE0973C5728}" type="presParOf" srcId="{483682F7-48EA-4B5A-8CCC-037668DE7E3B}" destId="{81EA7A7D-FBAF-4522-AA3B-258BE8E10EB3}" srcOrd="3" destOrd="0" presId="urn:microsoft.com/office/officeart/2005/8/layout/radial1"/>
    <dgm:cxn modelId="{159D0FDA-B0C4-42A3-B6DD-5CC8419BA861}" type="presParOf" srcId="{81EA7A7D-FBAF-4522-AA3B-258BE8E10EB3}" destId="{6C625B78-F353-4DBF-98B0-377F645122E6}" srcOrd="0" destOrd="0" presId="urn:microsoft.com/office/officeart/2005/8/layout/radial1"/>
    <dgm:cxn modelId="{53222C7A-5EB4-4298-BC1B-F0DDE3DC81DD}" type="presParOf" srcId="{483682F7-48EA-4B5A-8CCC-037668DE7E3B}" destId="{8705E161-E851-428A-BC5F-A4EE31192350}" srcOrd="4" destOrd="0" presId="urn:microsoft.com/office/officeart/2005/8/layout/radial1"/>
    <dgm:cxn modelId="{04E9200D-307A-4C8B-B4B7-5C241B1A0E3A}" type="presParOf" srcId="{483682F7-48EA-4B5A-8CCC-037668DE7E3B}" destId="{8C56EFE3-DE06-4D5B-8773-5A9CAE1D9D66}" srcOrd="5" destOrd="0" presId="urn:microsoft.com/office/officeart/2005/8/layout/radial1"/>
    <dgm:cxn modelId="{30DD3466-30A9-447D-9645-9EA97B9E3B24}" type="presParOf" srcId="{8C56EFE3-DE06-4D5B-8773-5A9CAE1D9D66}" destId="{3F7F9794-7262-4940-A4B1-19A6D3FF4197}" srcOrd="0" destOrd="0" presId="urn:microsoft.com/office/officeart/2005/8/layout/radial1"/>
    <dgm:cxn modelId="{2BBFC1EA-7558-4834-A7E2-59B5FD1BBC1C}" type="presParOf" srcId="{483682F7-48EA-4B5A-8CCC-037668DE7E3B}" destId="{D2108485-6F63-46EB-815F-C5787DA50611}" srcOrd="6" destOrd="0" presId="urn:microsoft.com/office/officeart/2005/8/layout/radial1"/>
  </dgm:cxnLst>
  <dgm:bg>
    <a:solidFill>
      <a:schemeClr val="accent5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C7E60B-5DBE-4DCD-B758-5D524772CF3C}" type="doc">
      <dgm:prSet loTypeId="urn:microsoft.com/office/officeart/2009/layout/CircleArrowProcess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6268580C-CAF2-4A61-B14F-788E52E91A3C}">
      <dgm:prSet phldrT="[ข้อความ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Enactive</a:t>
          </a:r>
          <a:endParaRPr lang="th-TH" dirty="0">
            <a:solidFill>
              <a:schemeClr val="bg1"/>
            </a:solidFill>
          </a:endParaRPr>
        </a:p>
      </dgm:t>
    </dgm:pt>
    <dgm:pt modelId="{0C2FDAA4-9CC8-465D-8D73-F81D7BE7A65A}" type="parTrans" cxnId="{4105308E-1E97-44A9-A5EB-BA5667FA349F}">
      <dgm:prSet/>
      <dgm:spPr/>
      <dgm:t>
        <a:bodyPr/>
        <a:lstStyle/>
        <a:p>
          <a:endParaRPr lang="th-TH"/>
        </a:p>
      </dgm:t>
    </dgm:pt>
    <dgm:pt modelId="{4C4BC9A0-B386-4037-9E8A-C7123E8F9EFA}" type="sibTrans" cxnId="{4105308E-1E97-44A9-A5EB-BA5667FA349F}">
      <dgm:prSet/>
      <dgm:spPr/>
      <dgm:t>
        <a:bodyPr/>
        <a:lstStyle/>
        <a:p>
          <a:endParaRPr lang="th-TH"/>
        </a:p>
      </dgm:t>
    </dgm:pt>
    <dgm:pt modelId="{4FD46BDC-B0A2-447D-A925-DBAA4E269901}">
      <dgm:prSet phldrT="[ข้อความ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Iconic</a:t>
          </a:r>
          <a:endParaRPr lang="th-TH" dirty="0">
            <a:solidFill>
              <a:schemeClr val="bg1"/>
            </a:solidFill>
          </a:endParaRPr>
        </a:p>
      </dgm:t>
    </dgm:pt>
    <dgm:pt modelId="{B23BFC67-A013-4C83-93D7-EB16DE29CC68}" type="parTrans" cxnId="{F38AD381-F441-4D4C-9299-B2A648B2C503}">
      <dgm:prSet/>
      <dgm:spPr/>
      <dgm:t>
        <a:bodyPr/>
        <a:lstStyle/>
        <a:p>
          <a:endParaRPr lang="th-TH"/>
        </a:p>
      </dgm:t>
    </dgm:pt>
    <dgm:pt modelId="{E40CC50B-A951-4D08-AD1E-82436CF2DD01}" type="sibTrans" cxnId="{F38AD381-F441-4D4C-9299-B2A648B2C503}">
      <dgm:prSet/>
      <dgm:spPr/>
      <dgm:t>
        <a:bodyPr/>
        <a:lstStyle/>
        <a:p>
          <a:endParaRPr lang="th-TH"/>
        </a:p>
      </dgm:t>
    </dgm:pt>
    <dgm:pt modelId="{6BFD46C9-5C40-494B-BBD7-0B86D275282A}">
      <dgm:prSet phldrT="[ข้อความ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Symbolic</a:t>
          </a:r>
          <a:endParaRPr lang="th-TH" dirty="0">
            <a:solidFill>
              <a:schemeClr val="bg1"/>
            </a:solidFill>
          </a:endParaRPr>
        </a:p>
      </dgm:t>
    </dgm:pt>
    <dgm:pt modelId="{FB531CD8-7B84-42EB-B8C9-2CD5C47F6765}" type="parTrans" cxnId="{8B7A7144-5345-494F-BEBC-5D2EBACCCD49}">
      <dgm:prSet/>
      <dgm:spPr/>
      <dgm:t>
        <a:bodyPr/>
        <a:lstStyle/>
        <a:p>
          <a:endParaRPr lang="th-TH"/>
        </a:p>
      </dgm:t>
    </dgm:pt>
    <dgm:pt modelId="{7BF72301-04E5-4A01-89A3-574051805E2D}" type="sibTrans" cxnId="{8B7A7144-5345-494F-BEBC-5D2EBACCCD49}">
      <dgm:prSet/>
      <dgm:spPr/>
      <dgm:t>
        <a:bodyPr/>
        <a:lstStyle/>
        <a:p>
          <a:endParaRPr lang="th-TH"/>
        </a:p>
      </dgm:t>
    </dgm:pt>
    <dgm:pt modelId="{A9A07A1C-7C3D-415C-92DE-A2AD796846AE}" type="pres">
      <dgm:prSet presAssocID="{01C7E60B-5DBE-4DCD-B758-5D524772CF3C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E99A7399-174C-4D12-8CD5-1B7DA17EF1A4}" type="pres">
      <dgm:prSet presAssocID="{6268580C-CAF2-4A61-B14F-788E52E91A3C}" presName="Accent1" presStyleCnt="0"/>
      <dgm:spPr/>
    </dgm:pt>
    <dgm:pt modelId="{141F35AB-2064-4B9F-B9C1-1113EDE658D7}" type="pres">
      <dgm:prSet presAssocID="{6268580C-CAF2-4A61-B14F-788E52E91A3C}" presName="Accent" presStyleLbl="node1" presStyleIdx="0" presStyleCnt="3"/>
      <dgm:spPr/>
    </dgm:pt>
    <dgm:pt modelId="{A74498DC-7BEA-4370-99CE-922D97E87BFE}" type="pres">
      <dgm:prSet presAssocID="{6268580C-CAF2-4A61-B14F-788E52E91A3C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34EC4874-E97A-4A76-B680-2AE01AC60E6D}" type="pres">
      <dgm:prSet presAssocID="{4FD46BDC-B0A2-447D-A925-DBAA4E269901}" presName="Accent2" presStyleCnt="0"/>
      <dgm:spPr/>
    </dgm:pt>
    <dgm:pt modelId="{7CD9D9C8-B2F8-4F8C-8D32-973B791395C8}" type="pres">
      <dgm:prSet presAssocID="{4FD46BDC-B0A2-447D-A925-DBAA4E269901}" presName="Accent" presStyleLbl="node1" presStyleIdx="1" presStyleCnt="3"/>
      <dgm:spPr/>
    </dgm:pt>
    <dgm:pt modelId="{A17FB000-7000-4A2A-968E-1F7D27D05421}" type="pres">
      <dgm:prSet presAssocID="{4FD46BDC-B0A2-447D-A925-DBAA4E269901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4CD61E88-3BED-4899-8A1F-F9DD4C220F9F}" type="pres">
      <dgm:prSet presAssocID="{6BFD46C9-5C40-494B-BBD7-0B86D275282A}" presName="Accent3" presStyleCnt="0"/>
      <dgm:spPr/>
    </dgm:pt>
    <dgm:pt modelId="{A4072EB9-E9DA-48A3-90C1-5A50AAAB24AA}" type="pres">
      <dgm:prSet presAssocID="{6BFD46C9-5C40-494B-BBD7-0B86D275282A}" presName="Accent" presStyleLbl="node1" presStyleIdx="2" presStyleCnt="3"/>
      <dgm:spPr/>
    </dgm:pt>
    <dgm:pt modelId="{CAB90D9A-DCDE-4450-BF16-6E20556B50B3}" type="pres">
      <dgm:prSet presAssocID="{6BFD46C9-5C40-494B-BBD7-0B86D275282A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57ABF40F-204C-4303-86B5-1CD8EAD5C179}" type="presOf" srcId="{01C7E60B-5DBE-4DCD-B758-5D524772CF3C}" destId="{A9A07A1C-7C3D-415C-92DE-A2AD796846AE}" srcOrd="0" destOrd="0" presId="urn:microsoft.com/office/officeart/2009/layout/CircleArrowProcess"/>
    <dgm:cxn modelId="{8B7A7144-5345-494F-BEBC-5D2EBACCCD49}" srcId="{01C7E60B-5DBE-4DCD-B758-5D524772CF3C}" destId="{6BFD46C9-5C40-494B-BBD7-0B86D275282A}" srcOrd="2" destOrd="0" parTransId="{FB531CD8-7B84-42EB-B8C9-2CD5C47F6765}" sibTransId="{7BF72301-04E5-4A01-89A3-574051805E2D}"/>
    <dgm:cxn modelId="{E9AEF27C-A2E4-4275-96FB-56F0B1630D33}" type="presOf" srcId="{4FD46BDC-B0A2-447D-A925-DBAA4E269901}" destId="{A17FB000-7000-4A2A-968E-1F7D27D05421}" srcOrd="0" destOrd="0" presId="urn:microsoft.com/office/officeart/2009/layout/CircleArrowProcess"/>
    <dgm:cxn modelId="{F38AD381-F441-4D4C-9299-B2A648B2C503}" srcId="{01C7E60B-5DBE-4DCD-B758-5D524772CF3C}" destId="{4FD46BDC-B0A2-447D-A925-DBAA4E269901}" srcOrd="1" destOrd="0" parTransId="{B23BFC67-A013-4C83-93D7-EB16DE29CC68}" sibTransId="{E40CC50B-A951-4D08-AD1E-82436CF2DD01}"/>
    <dgm:cxn modelId="{4105308E-1E97-44A9-A5EB-BA5667FA349F}" srcId="{01C7E60B-5DBE-4DCD-B758-5D524772CF3C}" destId="{6268580C-CAF2-4A61-B14F-788E52E91A3C}" srcOrd="0" destOrd="0" parTransId="{0C2FDAA4-9CC8-465D-8D73-F81D7BE7A65A}" sibTransId="{4C4BC9A0-B386-4037-9E8A-C7123E8F9EFA}"/>
    <dgm:cxn modelId="{476E1BAE-B588-484D-B894-CF04DED20EE4}" type="presOf" srcId="{6268580C-CAF2-4A61-B14F-788E52E91A3C}" destId="{A74498DC-7BEA-4370-99CE-922D97E87BFE}" srcOrd="0" destOrd="0" presId="urn:microsoft.com/office/officeart/2009/layout/CircleArrowProcess"/>
    <dgm:cxn modelId="{F99A9AF9-6C55-40BB-A612-C411CEE6AF1E}" type="presOf" srcId="{6BFD46C9-5C40-494B-BBD7-0B86D275282A}" destId="{CAB90D9A-DCDE-4450-BF16-6E20556B50B3}" srcOrd="0" destOrd="0" presId="urn:microsoft.com/office/officeart/2009/layout/CircleArrowProcess"/>
    <dgm:cxn modelId="{8DC0B208-256A-4CA6-972D-A0F66181CB08}" type="presParOf" srcId="{A9A07A1C-7C3D-415C-92DE-A2AD796846AE}" destId="{E99A7399-174C-4D12-8CD5-1B7DA17EF1A4}" srcOrd="0" destOrd="0" presId="urn:microsoft.com/office/officeart/2009/layout/CircleArrowProcess"/>
    <dgm:cxn modelId="{7AD3E5CD-63B6-46B4-BFA1-64A7DD28B354}" type="presParOf" srcId="{E99A7399-174C-4D12-8CD5-1B7DA17EF1A4}" destId="{141F35AB-2064-4B9F-B9C1-1113EDE658D7}" srcOrd="0" destOrd="0" presId="urn:microsoft.com/office/officeart/2009/layout/CircleArrowProcess"/>
    <dgm:cxn modelId="{7B221A98-FEA8-40E4-BC6C-655092D48243}" type="presParOf" srcId="{A9A07A1C-7C3D-415C-92DE-A2AD796846AE}" destId="{A74498DC-7BEA-4370-99CE-922D97E87BFE}" srcOrd="1" destOrd="0" presId="urn:microsoft.com/office/officeart/2009/layout/CircleArrowProcess"/>
    <dgm:cxn modelId="{74F4A3F0-E016-434E-B382-0E898CD6A48A}" type="presParOf" srcId="{A9A07A1C-7C3D-415C-92DE-A2AD796846AE}" destId="{34EC4874-E97A-4A76-B680-2AE01AC60E6D}" srcOrd="2" destOrd="0" presId="urn:microsoft.com/office/officeart/2009/layout/CircleArrowProcess"/>
    <dgm:cxn modelId="{582C6875-C30F-4587-BFEF-413A67CC7798}" type="presParOf" srcId="{34EC4874-E97A-4A76-B680-2AE01AC60E6D}" destId="{7CD9D9C8-B2F8-4F8C-8D32-973B791395C8}" srcOrd="0" destOrd="0" presId="urn:microsoft.com/office/officeart/2009/layout/CircleArrowProcess"/>
    <dgm:cxn modelId="{E980A79A-E648-4E93-91E5-C43C76B6235C}" type="presParOf" srcId="{A9A07A1C-7C3D-415C-92DE-A2AD796846AE}" destId="{A17FB000-7000-4A2A-968E-1F7D27D05421}" srcOrd="3" destOrd="0" presId="urn:microsoft.com/office/officeart/2009/layout/CircleArrowProcess"/>
    <dgm:cxn modelId="{FB11A552-0AC1-4B60-91F4-6D5C751185DC}" type="presParOf" srcId="{A9A07A1C-7C3D-415C-92DE-A2AD796846AE}" destId="{4CD61E88-3BED-4899-8A1F-F9DD4C220F9F}" srcOrd="4" destOrd="0" presId="urn:microsoft.com/office/officeart/2009/layout/CircleArrowProcess"/>
    <dgm:cxn modelId="{0EF36F75-9581-41AC-BAE5-E9E42009315F}" type="presParOf" srcId="{4CD61E88-3BED-4899-8A1F-F9DD4C220F9F}" destId="{A4072EB9-E9DA-48A3-90C1-5A50AAAB24AA}" srcOrd="0" destOrd="0" presId="urn:microsoft.com/office/officeart/2009/layout/CircleArrowProcess"/>
    <dgm:cxn modelId="{F18006B5-595B-4004-BD22-56F429ED25E8}" type="presParOf" srcId="{A9A07A1C-7C3D-415C-92DE-A2AD796846AE}" destId="{CAB90D9A-DCDE-4450-BF16-6E20556B50B3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AE87CE-F536-4DB1-BF09-6C90579C9CF3}">
      <dsp:nvSpPr>
        <dsp:cNvPr id="0" name=""/>
        <dsp:cNvSpPr/>
      </dsp:nvSpPr>
      <dsp:spPr>
        <a:xfrm>
          <a:off x="4898568" y="387128"/>
          <a:ext cx="2303330" cy="2303330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6000" b="1" kern="1200" dirty="0">
              <a:solidFill>
                <a:schemeClr val="accent1">
                  <a:lumMod val="50000"/>
                </a:schemeClr>
              </a:solidFill>
            </a:rPr>
            <a:t>ความรู้</a:t>
          </a:r>
        </a:p>
      </dsp:txBody>
      <dsp:txXfrm>
        <a:off x="5235883" y="724443"/>
        <a:ext cx="1628700" cy="1628700"/>
      </dsp:txXfrm>
    </dsp:sp>
    <dsp:sp modelId="{0A3CB729-FE26-4933-BF4C-396C840DF888}">
      <dsp:nvSpPr>
        <dsp:cNvPr id="0" name=""/>
        <dsp:cNvSpPr/>
      </dsp:nvSpPr>
      <dsp:spPr>
        <a:xfrm rot="5581320">
          <a:off x="5806175" y="2845444"/>
          <a:ext cx="348321" cy="34663"/>
        </a:xfrm>
        <a:custGeom>
          <a:avLst/>
          <a:gdLst/>
          <a:ahLst/>
          <a:cxnLst/>
          <a:rect l="0" t="0" r="0" b="0"/>
          <a:pathLst>
            <a:path>
              <a:moveTo>
                <a:pt x="0" y="17331"/>
              </a:moveTo>
              <a:lnTo>
                <a:pt x="348321" y="17331"/>
              </a:lnTo>
            </a:path>
          </a:pathLst>
        </a:custGeom>
        <a:noFill/>
        <a:ln w="1270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500" kern="1200"/>
        </a:p>
      </dsp:txBody>
      <dsp:txXfrm rot="10800000">
        <a:off x="5971628" y="2854068"/>
        <a:ext cx="17416" cy="17416"/>
      </dsp:txXfrm>
    </dsp:sp>
    <dsp:sp modelId="{8B7101C5-8C92-48E5-9D58-6DDE98E8577B}">
      <dsp:nvSpPr>
        <dsp:cNvPr id="0" name=""/>
        <dsp:cNvSpPr/>
      </dsp:nvSpPr>
      <dsp:spPr>
        <a:xfrm>
          <a:off x="4758774" y="3035093"/>
          <a:ext cx="2303330" cy="2303330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800" kern="1200" dirty="0">
              <a:solidFill>
                <a:schemeClr val="bg1"/>
              </a:solidFill>
            </a:rPr>
            <a:t>กายภาพ</a:t>
          </a:r>
        </a:p>
      </dsp:txBody>
      <dsp:txXfrm>
        <a:off x="5096089" y="3372408"/>
        <a:ext cx="1628700" cy="1628700"/>
      </dsp:txXfrm>
    </dsp:sp>
    <dsp:sp modelId="{81EA7A7D-FBAF-4522-AA3B-258BE8E10EB3}">
      <dsp:nvSpPr>
        <dsp:cNvPr id="0" name=""/>
        <dsp:cNvSpPr/>
      </dsp:nvSpPr>
      <dsp:spPr>
        <a:xfrm rot="1519528">
          <a:off x="7016634" y="2346044"/>
          <a:ext cx="1552021" cy="34663"/>
        </a:xfrm>
        <a:custGeom>
          <a:avLst/>
          <a:gdLst/>
          <a:ahLst/>
          <a:cxnLst/>
          <a:rect l="0" t="0" r="0" b="0"/>
          <a:pathLst>
            <a:path>
              <a:moveTo>
                <a:pt x="0" y="17331"/>
              </a:moveTo>
              <a:lnTo>
                <a:pt x="1552021" y="17331"/>
              </a:lnTo>
            </a:path>
          </a:pathLst>
        </a:custGeom>
        <a:noFill/>
        <a:ln w="1270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500" kern="1200"/>
        </a:p>
      </dsp:txBody>
      <dsp:txXfrm>
        <a:off x="7753844" y="2324575"/>
        <a:ext cx="77601" cy="77601"/>
      </dsp:txXfrm>
    </dsp:sp>
    <dsp:sp modelId="{8705E161-E851-428A-BC5F-A4EE31192350}">
      <dsp:nvSpPr>
        <dsp:cNvPr id="0" name=""/>
        <dsp:cNvSpPr/>
      </dsp:nvSpPr>
      <dsp:spPr>
        <a:xfrm>
          <a:off x="8383391" y="2036292"/>
          <a:ext cx="2303330" cy="2303330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800" kern="1200" dirty="0"/>
            <a:t>สังคม</a:t>
          </a:r>
        </a:p>
      </dsp:txBody>
      <dsp:txXfrm>
        <a:off x="8720706" y="2373607"/>
        <a:ext cx="1628700" cy="1628700"/>
      </dsp:txXfrm>
    </dsp:sp>
    <dsp:sp modelId="{8C56EFE3-DE06-4D5B-8773-5A9CAE1D9D66}">
      <dsp:nvSpPr>
        <dsp:cNvPr id="0" name=""/>
        <dsp:cNvSpPr/>
      </dsp:nvSpPr>
      <dsp:spPr>
        <a:xfrm rot="9195616">
          <a:off x="3450855" y="2413001"/>
          <a:ext cx="1659611" cy="34663"/>
        </a:xfrm>
        <a:custGeom>
          <a:avLst/>
          <a:gdLst/>
          <a:ahLst/>
          <a:cxnLst/>
          <a:rect l="0" t="0" r="0" b="0"/>
          <a:pathLst>
            <a:path>
              <a:moveTo>
                <a:pt x="0" y="17331"/>
              </a:moveTo>
              <a:lnTo>
                <a:pt x="1659611" y="17331"/>
              </a:lnTo>
            </a:path>
          </a:pathLst>
        </a:custGeom>
        <a:noFill/>
        <a:ln w="1270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500" kern="1200"/>
        </a:p>
      </dsp:txBody>
      <dsp:txXfrm rot="10800000">
        <a:off x="4239171" y="2388843"/>
        <a:ext cx="82980" cy="82980"/>
      </dsp:txXfrm>
    </dsp:sp>
    <dsp:sp modelId="{D2108485-6F63-46EB-815F-C5787DA50611}">
      <dsp:nvSpPr>
        <dsp:cNvPr id="0" name=""/>
        <dsp:cNvSpPr/>
      </dsp:nvSpPr>
      <dsp:spPr>
        <a:xfrm>
          <a:off x="1359424" y="2170207"/>
          <a:ext cx="2303330" cy="2303330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800" kern="1200" dirty="0"/>
            <a:t>เชิงเหตุและผล</a:t>
          </a:r>
        </a:p>
      </dsp:txBody>
      <dsp:txXfrm>
        <a:off x="1696739" y="2507522"/>
        <a:ext cx="1628700" cy="16287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1F35AB-2064-4B9F-B9C1-1113EDE658D7}">
      <dsp:nvSpPr>
        <dsp:cNvPr id="0" name=""/>
        <dsp:cNvSpPr/>
      </dsp:nvSpPr>
      <dsp:spPr>
        <a:xfrm>
          <a:off x="1534776" y="0"/>
          <a:ext cx="2608149" cy="260854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4498DC-7BEA-4370-99CE-922D97E87BFE}">
      <dsp:nvSpPr>
        <dsp:cNvPr id="0" name=""/>
        <dsp:cNvSpPr/>
      </dsp:nvSpPr>
      <dsp:spPr>
        <a:xfrm>
          <a:off x="2111263" y="941764"/>
          <a:ext cx="1449298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chemeClr val="bg1"/>
              </a:solidFill>
            </a:rPr>
            <a:t>Enactive</a:t>
          </a:r>
          <a:endParaRPr lang="th-TH" sz="3000" kern="1200" dirty="0">
            <a:solidFill>
              <a:schemeClr val="bg1"/>
            </a:solidFill>
          </a:endParaRPr>
        </a:p>
      </dsp:txBody>
      <dsp:txXfrm>
        <a:off x="2111263" y="941764"/>
        <a:ext cx="1449298" cy="724475"/>
      </dsp:txXfrm>
    </dsp:sp>
    <dsp:sp modelId="{7CD9D9C8-B2F8-4F8C-8D32-973B791395C8}">
      <dsp:nvSpPr>
        <dsp:cNvPr id="0" name=""/>
        <dsp:cNvSpPr/>
      </dsp:nvSpPr>
      <dsp:spPr>
        <a:xfrm>
          <a:off x="810372" y="1498803"/>
          <a:ext cx="2608149" cy="260854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7FB000-7000-4A2A-968E-1F7D27D05421}">
      <dsp:nvSpPr>
        <dsp:cNvPr id="0" name=""/>
        <dsp:cNvSpPr/>
      </dsp:nvSpPr>
      <dsp:spPr>
        <a:xfrm>
          <a:off x="1389798" y="2449237"/>
          <a:ext cx="1449298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chemeClr val="bg1"/>
              </a:solidFill>
            </a:rPr>
            <a:t>Iconic</a:t>
          </a:r>
          <a:endParaRPr lang="th-TH" sz="3000" kern="1200" dirty="0">
            <a:solidFill>
              <a:schemeClr val="bg1"/>
            </a:solidFill>
          </a:endParaRPr>
        </a:p>
      </dsp:txBody>
      <dsp:txXfrm>
        <a:off x="1389798" y="2449237"/>
        <a:ext cx="1449298" cy="724475"/>
      </dsp:txXfrm>
    </dsp:sp>
    <dsp:sp modelId="{A4072EB9-E9DA-48A3-90C1-5A50AAAB24AA}">
      <dsp:nvSpPr>
        <dsp:cNvPr id="0" name=""/>
        <dsp:cNvSpPr/>
      </dsp:nvSpPr>
      <dsp:spPr>
        <a:xfrm>
          <a:off x="1720408" y="3176964"/>
          <a:ext cx="2240804" cy="224170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B90D9A-DCDE-4450-BF16-6E20556B50B3}">
      <dsp:nvSpPr>
        <dsp:cNvPr id="0" name=""/>
        <dsp:cNvSpPr/>
      </dsp:nvSpPr>
      <dsp:spPr>
        <a:xfrm>
          <a:off x="2114692" y="3958878"/>
          <a:ext cx="1449298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chemeClr val="bg1"/>
              </a:solidFill>
            </a:rPr>
            <a:t>Symbolic</a:t>
          </a:r>
          <a:endParaRPr lang="th-TH" sz="3000" kern="1200" dirty="0">
            <a:solidFill>
              <a:schemeClr val="bg1"/>
            </a:solidFill>
          </a:endParaRPr>
        </a:p>
      </dsp:txBody>
      <dsp:txXfrm>
        <a:off x="2114692" y="3958878"/>
        <a:ext cx="1449298" cy="7244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BA3A8F8-FC47-45B8-8D0B-D56025004D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8C8E1DA7-EF08-4075-B2BB-4600B380FD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00CF080D-9108-4A2E-B770-B8C98203F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0CC2-E5EA-4923-9A4F-9B295F48052D}" type="datetimeFigureOut">
              <a:rPr lang="th-TH" smtClean="0"/>
              <a:t>22/11/67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A0EB8D2E-3F0A-45ED-AB7F-271E9C6C3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3D63452-0F55-47A4-B89C-AEC95AD05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A632B-3352-4920-8B40-8C4E6DDC6C1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63541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81C7C8E-9BA9-4A15-827C-81E7907C4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194D1917-D0BA-4859-B042-8093435B1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6E96CA20-A085-43EF-98DB-5629672E9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0CC2-E5EA-4923-9A4F-9B295F48052D}" type="datetimeFigureOut">
              <a:rPr lang="th-TH" smtClean="0"/>
              <a:t>22/11/67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E288943B-5D99-48B5-81C5-44EE2B2EA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6789C357-B3F5-4833-BD02-F91A5FCD6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A632B-3352-4920-8B40-8C4E6DDC6C1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3912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426C9D5A-C6C5-42BF-923E-9B933E0E9F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6C7A63A3-FBE0-48A2-A73F-9A71AA905D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7E3653CA-7BAF-4037-8E44-7477E0C1A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0CC2-E5EA-4923-9A4F-9B295F48052D}" type="datetimeFigureOut">
              <a:rPr lang="th-TH" smtClean="0"/>
              <a:t>22/11/67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03CA7CF0-F21B-4EB5-BAAF-69577C04D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B47F7F3C-0C31-4DCF-ADB9-9B126ED16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A632B-3352-4920-8B40-8C4E6DDC6C1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50238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08C99F9-3491-4D91-AFC2-9B65A221F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91ACDAC-9C1C-4261-BF1F-48A07CDAA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778AC5B8-A254-49B9-8A4A-9FFC4C381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0CC2-E5EA-4923-9A4F-9B295F48052D}" type="datetimeFigureOut">
              <a:rPr lang="th-TH" smtClean="0"/>
              <a:t>22/11/67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FFF55BF-9DFF-4729-91DE-6BB5F1285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408A185-9270-4B23-B719-ADAE100ED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A632B-3352-4920-8B40-8C4E6DDC6C1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08835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F3D93DD-B1D0-44E1-9E8C-F391D726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194267EA-BEE7-48DB-AC81-D384223B1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88DCC33D-C6C2-47A6-AA72-0EFE98369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0CC2-E5EA-4923-9A4F-9B295F48052D}" type="datetimeFigureOut">
              <a:rPr lang="th-TH" smtClean="0"/>
              <a:t>22/11/67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DB8F3769-C70E-447C-BB00-059DB5993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138B286-1959-4946-A5BC-E06AF684B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A632B-3352-4920-8B40-8C4E6DDC6C1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12287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B7986DD-73D2-4BA9-9991-B7D0C3EC7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320A135-39FF-446C-926B-F33718EA7D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20E85443-B9A2-4EC6-A030-EE247C16D1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F041D06E-DB33-4D05-97C6-BC5403B6D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0CC2-E5EA-4923-9A4F-9B295F48052D}" type="datetimeFigureOut">
              <a:rPr lang="th-TH" smtClean="0"/>
              <a:t>22/11/67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95EBFFD4-DD98-41A5-90F3-F75D3692D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D29EEB9E-3659-4632-9C1B-ED9A73B64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A632B-3352-4920-8B40-8C4E6DDC6C1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82929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FEDBA48-E250-4193-8DE0-99CD2A414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1B1B5728-C4DB-4564-AB9D-519752981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8AE6825D-61F5-4146-8D51-35A6D7C902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110B1BE0-9334-4AB9-A681-67CB234BD7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194F24FD-E589-4D34-9B40-EF6982AFF0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458D311E-7E3C-40A4-8032-D62605ABE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0CC2-E5EA-4923-9A4F-9B295F48052D}" type="datetimeFigureOut">
              <a:rPr lang="th-TH" smtClean="0"/>
              <a:t>22/11/67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7CE305D5-998E-46C7-B4FA-AEF886DA2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242AAD5B-D4DA-45D7-BC4B-8F1F7A083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A632B-3352-4920-8B40-8C4E6DDC6C1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09198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894EE02-B9D6-4AB6-AC8D-18B156827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2D5E24D0-E8F7-4A79-9D3B-F9AF8F9AF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0CC2-E5EA-4923-9A4F-9B295F48052D}" type="datetimeFigureOut">
              <a:rPr lang="th-TH" smtClean="0"/>
              <a:t>22/11/67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1713A944-F55F-4A02-A9DC-66E5E738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9C09FC09-109E-49A4-951D-66F95D5E4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A632B-3352-4920-8B40-8C4E6DDC6C1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84616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740F7D34-BB7E-42AB-B07E-FF18401D6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0CC2-E5EA-4923-9A4F-9B295F48052D}" type="datetimeFigureOut">
              <a:rPr lang="th-TH" smtClean="0"/>
              <a:t>22/11/67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C6312DB3-C000-48C1-83F4-07489F2B0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E8D92310-BC49-4AD3-90DE-E34E37302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A632B-3352-4920-8B40-8C4E6DDC6C1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3252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8B3B20B-692F-4626-90F3-79437DCF5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1E0C748-2C2D-489F-887C-67EE5D256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AACA491C-C76C-4248-AC95-D15D98E18A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C59B319F-4E40-4535-8C8B-985AD62E4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0CC2-E5EA-4923-9A4F-9B295F48052D}" type="datetimeFigureOut">
              <a:rPr lang="th-TH" smtClean="0"/>
              <a:t>22/11/67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0BAED5B9-0085-44BC-8796-3766379E0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A41D4BE7-6B84-4D56-813A-AAEAEC174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A632B-3352-4920-8B40-8C4E6DDC6C1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82273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560B218-201A-40A6-9E0F-6835CB4B7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CA03201D-4497-4675-BF9C-D61A376A08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7D41EC8D-C7C4-41E9-BB61-108E8D812B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E1517E73-FA04-4243-BE33-8D06142F8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0CC2-E5EA-4923-9A4F-9B295F48052D}" type="datetimeFigureOut">
              <a:rPr lang="th-TH" smtClean="0"/>
              <a:t>22/11/67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73D3CB8E-9063-44D7-A666-A1626A2E2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82431611-27E7-4520-9D84-196D90D4D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A632B-3352-4920-8B40-8C4E6DDC6C1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06755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2E7FF547-9FBF-421C-9667-11C5B7E60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7A754EF5-801F-4B7C-BD03-AC9D93A42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B11393C1-1C19-4329-810D-D3A1D29CA9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50CC2-E5EA-4923-9A4F-9B295F48052D}" type="datetimeFigureOut">
              <a:rPr lang="th-TH" smtClean="0"/>
              <a:t>22/11/67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3B0D127-8460-4477-8C49-A8869512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B9EEAE2B-02E8-4EBD-9261-8D71DB5BB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A632B-3352-4920-8B40-8C4E6DDC6C1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33177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9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D2A6B88-2FCB-46C8-89EE-CE935F83A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843" y="232677"/>
            <a:ext cx="11355860" cy="1534339"/>
          </a:xfrm>
          <a:solidFill>
            <a:schemeClr val="bg1"/>
          </a:solidFill>
        </p:spPr>
        <p:txBody>
          <a:bodyPr anchor="ctr">
            <a:noAutofit/>
          </a:bodyPr>
          <a:lstStyle/>
          <a:p>
            <a:r>
              <a:rPr lang="en-US" sz="11500" b="1" dirty="0">
                <a:solidFill>
                  <a:srgbClr val="002060"/>
                </a:solidFill>
              </a:rPr>
              <a:t>Jean Piaget</a:t>
            </a:r>
            <a:endParaRPr lang="th-TH" sz="115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à¸à¸¥à¸à¸²à¸£à¸à¹à¸à¸«à¸²à¸£à¸¹à¸à¸ à¸²à¸à¸ªà¸³à¸«à¸£à¸±à¸ Piaget">
            <a:extLst>
              <a:ext uri="{FF2B5EF4-FFF2-40B4-BE49-F238E27FC236}">
                <a16:creationId xmlns:a16="http://schemas.microsoft.com/office/drawing/2014/main" id="{E8383508-3DAB-4F07-975F-9ECEAE870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43" y="2150720"/>
            <a:ext cx="11302314" cy="434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849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1BF20F0-6626-436B-8E67-4F12045EA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42551"/>
            <a:ext cx="10515600" cy="5709647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914400" indent="-914400">
              <a:buAutoNum type="arabicPeriod"/>
            </a:pPr>
            <a:r>
              <a:rPr lang="th-TH" sz="4800" b="1" dirty="0">
                <a:solidFill>
                  <a:srgbClr val="002060"/>
                </a:solidFill>
              </a:rPr>
              <a:t>การดูดซับ </a:t>
            </a:r>
            <a:r>
              <a:rPr lang="en-US" sz="4800" b="1" dirty="0">
                <a:solidFill>
                  <a:srgbClr val="002060"/>
                </a:solidFill>
              </a:rPr>
              <a:t>(assimilation)</a:t>
            </a:r>
            <a:r>
              <a:rPr lang="th-TH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>
                <a:solidFill>
                  <a:srgbClr val="002060"/>
                </a:solidFill>
              </a:rPr>
              <a:t>: </a:t>
            </a:r>
            <a:endParaRPr lang="th-TH" sz="4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th-TH" sz="4800" b="1" dirty="0">
                <a:solidFill>
                  <a:srgbClr val="002060"/>
                </a:solidFill>
              </a:rPr>
              <a:t>	</a:t>
            </a:r>
            <a:r>
              <a:rPr lang="th-TH" sz="3600" dirty="0">
                <a:solidFill>
                  <a:srgbClr val="002060"/>
                </a:solidFill>
              </a:rPr>
              <a:t>ลักษณะที่เด็กมีปฏิกิริยาต่อสิ่งเร้าใด ๆ ตามประสบการณ์เดิม การดูดซับจะมากน้อยเท่าใดนั้นขึ้นอยู่กับประสบการณ์ เด็กเล็ก ๆ ยังมีประสบการณ์แคบการรู้จักสิ่งแวดล้อมของเด็กยังน้อย</a:t>
            </a:r>
          </a:p>
          <a:p>
            <a:pPr marL="0" indent="0">
              <a:buNone/>
            </a:pPr>
            <a:r>
              <a:rPr lang="th-TH" sz="4800" b="1" dirty="0">
                <a:solidFill>
                  <a:srgbClr val="002060"/>
                </a:solidFill>
              </a:rPr>
              <a:t>2. การปรับให้เหมาะ </a:t>
            </a:r>
            <a:r>
              <a:rPr lang="en-US" sz="4800" b="1" dirty="0">
                <a:solidFill>
                  <a:srgbClr val="002060"/>
                </a:solidFill>
              </a:rPr>
              <a:t>(accommodation) :</a:t>
            </a:r>
            <a:endParaRPr lang="th-TH" sz="4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th-TH" sz="4800" b="1" dirty="0">
                <a:solidFill>
                  <a:srgbClr val="002060"/>
                </a:solidFill>
              </a:rPr>
              <a:t>	</a:t>
            </a:r>
            <a:r>
              <a:rPr lang="th-TH" sz="4000" dirty="0">
                <a:solidFill>
                  <a:srgbClr val="002060"/>
                </a:solidFill>
              </a:rPr>
              <a:t>พฤติกรรมที่เปลี่ยนไปเนื่องจากเด็กมีการปรับความเข้าใจเดิม เพื่อให้สอดคล้องกับสิ่งใหม่นั้น</a:t>
            </a:r>
            <a:endParaRPr lang="th-TH" sz="4800" dirty="0">
              <a:solidFill>
                <a:srgbClr val="00206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04452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1BF20F0-6626-436B-8E67-4F12045EA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42551"/>
            <a:ext cx="10515600" cy="5709647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th-TH" sz="4800" dirty="0">
              <a:solidFill>
                <a:srgbClr val="002060"/>
              </a:solidFill>
              <a:cs typeface="+mj-cs"/>
            </a:endParaRPr>
          </a:p>
        </p:txBody>
      </p:sp>
      <p:pic>
        <p:nvPicPr>
          <p:cNvPr id="1026" name="Picture 2" descr="à¸£à¸¹à¸à¸ à¸²à¸à¸à¸µà¹à¹à¸à¸µà¹à¸¢à¸§à¸à¹à¸­à¸">
            <a:extLst>
              <a:ext uri="{FF2B5EF4-FFF2-40B4-BE49-F238E27FC236}">
                <a16:creationId xmlns:a16="http://schemas.microsoft.com/office/drawing/2014/main" id="{F9C138C4-6750-4DE4-93EA-C7E9A27E7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270" y="1003986"/>
            <a:ext cx="4839730" cy="362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à¸à¸¥à¸à¸²à¸£à¸à¹à¸à¸«à¸²à¸£à¸¹à¸à¸ à¸²à¸à¸ªà¸³à¸«à¸£à¸±à¸ assimilation examples">
            <a:extLst>
              <a:ext uri="{FF2B5EF4-FFF2-40B4-BE49-F238E27FC236}">
                <a16:creationId xmlns:a16="http://schemas.microsoft.com/office/drawing/2014/main" id="{E7751F47-19F4-4462-BDF1-BF60FD239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427" y="2739766"/>
            <a:ext cx="4839730" cy="322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à¸à¸¥à¸à¸²à¸£à¸à¹à¸à¸«à¸²à¸£à¸¹à¸à¸ à¸²à¸à¸ªà¸³à¸«à¸£à¸±à¸ assimilation vs accommodation">
            <a:extLst>
              <a:ext uri="{FF2B5EF4-FFF2-40B4-BE49-F238E27FC236}">
                <a16:creationId xmlns:a16="http://schemas.microsoft.com/office/drawing/2014/main" id="{3F23B4A9-8095-46D6-9B02-CB9F29F8A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069" y="1003986"/>
            <a:ext cx="4439675" cy="333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00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5328EB5-9E50-4593-90E3-182A2F60FD2E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flowChartAlternateProcess">
            <a:avLst/>
          </a:prstGeo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th-TH" sz="6600" b="1" dirty="0">
                <a:solidFill>
                  <a:srgbClr val="002060"/>
                </a:solidFill>
              </a:rPr>
              <a:t>ความสมดุล (</a:t>
            </a:r>
            <a:r>
              <a:rPr lang="en-US" sz="6600" b="1" dirty="0">
                <a:solidFill>
                  <a:srgbClr val="002060"/>
                </a:solidFill>
              </a:rPr>
              <a:t>equilibration) </a:t>
            </a:r>
            <a:endParaRPr lang="th-TH" sz="8000" b="1" dirty="0">
              <a:solidFill>
                <a:srgbClr val="002060"/>
              </a:solidFill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1BF20F0-6626-436B-8E67-4F12045EA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0860"/>
            <a:ext cx="10515600" cy="4351338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h-TH" sz="4000" dirty="0">
                <a:solidFill>
                  <a:srgbClr val="002060"/>
                </a:solidFill>
              </a:rPr>
              <a:t> การผสมผสานความคิด หรือประสบการณ์ใหม่นั้นให้กลมกลืนเข้ากันได้   กับความคิดเก่า</a:t>
            </a:r>
          </a:p>
          <a:p>
            <a:r>
              <a:rPr lang="th-TH" sz="4000" dirty="0">
                <a:solidFill>
                  <a:srgbClr val="002060"/>
                </a:solidFill>
              </a:rPr>
              <a:t>ทำให้บุคคลสามารถปรับแนวคิดเข้ากับสิ่งแวดล้อมได้ </a:t>
            </a:r>
          </a:p>
          <a:p>
            <a:r>
              <a:rPr lang="th-TH" sz="4000" dirty="0">
                <a:solidFill>
                  <a:srgbClr val="002060"/>
                </a:solidFill>
              </a:rPr>
              <a:t>เกิดการเรียนรู้</a:t>
            </a:r>
            <a:endParaRPr lang="en-US" sz="4000" dirty="0">
              <a:solidFill>
                <a:srgbClr val="002060"/>
              </a:solidFill>
            </a:endParaRPr>
          </a:p>
          <a:p>
            <a:r>
              <a:rPr lang="th-TH" sz="4000" dirty="0">
                <a:solidFill>
                  <a:srgbClr val="002060"/>
                </a:solidFill>
              </a:rPr>
              <a:t>การพัฒนาการทางสติปัญญา </a:t>
            </a:r>
            <a:endParaRPr lang="th-TH" sz="6600" b="1" dirty="0">
              <a:solidFill>
                <a:srgbClr val="00206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41879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5328EB5-9E50-4593-90E3-182A2F60FD2E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flowChartAlternateProcess">
            <a:avLst/>
          </a:prstGeo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th-TH" sz="7200" b="1" dirty="0">
                <a:solidFill>
                  <a:srgbClr val="002060"/>
                </a:solidFill>
              </a:rPr>
              <a:t>การปฏิบัติการ (</a:t>
            </a:r>
            <a:r>
              <a:rPr lang="en-US" sz="7200" b="1" dirty="0">
                <a:solidFill>
                  <a:srgbClr val="002060"/>
                </a:solidFill>
              </a:rPr>
              <a:t>operation)</a:t>
            </a:r>
            <a:r>
              <a:rPr lang="en-US" sz="7200" dirty="0">
                <a:solidFill>
                  <a:srgbClr val="002060"/>
                </a:solidFill>
              </a:rPr>
              <a:t> </a:t>
            </a:r>
            <a:endParaRPr lang="th-TH" sz="16600" b="1" dirty="0">
              <a:solidFill>
                <a:srgbClr val="002060"/>
              </a:solidFill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1BF20F0-6626-436B-8E67-4F12045EA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0860"/>
            <a:ext cx="10515600" cy="4351338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4000" dirty="0">
                <a:solidFill>
                  <a:srgbClr val="002060"/>
                </a:solidFill>
              </a:rPr>
              <a:t>	</a:t>
            </a:r>
            <a:r>
              <a:rPr lang="th-TH" sz="4000" dirty="0">
                <a:solidFill>
                  <a:srgbClr val="002060"/>
                </a:solidFill>
                <a:cs typeface="+mj-cs"/>
              </a:rPr>
              <a:t>เป็นสภาพที่แสดงให้เห็นถึงความสามารถทางสมองที่คิดแก้ปัญหาต่าง ๆ ได้ ลักษณะสำคัญของการปฏิบัติการ คือ “ความสามารถที่เด็กจะคิดย้อนกลับได้” </a:t>
            </a:r>
            <a:endParaRPr lang="th-TH" sz="4000" b="1" dirty="0">
              <a:solidFill>
                <a:srgbClr val="002060"/>
              </a:solidFill>
              <a:cs typeface="+mj-cs"/>
            </a:endParaRPr>
          </a:p>
        </p:txBody>
      </p:sp>
      <p:pic>
        <p:nvPicPr>
          <p:cNvPr id="7170" name="Picture 2" descr="à¸à¸¥à¸à¸²à¸£à¸à¹à¸à¸«à¸²à¸£à¸¹à¸à¸ à¸²à¸à¸ªà¸³à¸«à¸£à¸±à¸ à¸à¸´à¸à¸¢à¹à¸­à¸à¸à¸¥à¸±à¸">
            <a:extLst>
              <a:ext uri="{FF2B5EF4-FFF2-40B4-BE49-F238E27FC236}">
                <a16:creationId xmlns:a16="http://schemas.microsoft.com/office/drawing/2014/main" id="{4EB93D5A-FF98-494C-9BB7-010A4DFB7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513" y="4176529"/>
            <a:ext cx="7961142" cy="204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088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5328EB5-9E50-4593-90E3-182A2F60FD2E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flowChartAlternateProcess">
            <a:avLst/>
          </a:prstGeo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th-TH" sz="6600" b="1" dirty="0">
                <a:solidFill>
                  <a:srgbClr val="002060"/>
                </a:solidFill>
              </a:rPr>
              <a:t>พัฒนาการทางสติปัญญาทั้ง 4 ขั้นของเพ</a:t>
            </a:r>
            <a:r>
              <a:rPr lang="th-TH" sz="6600" b="1" dirty="0" err="1">
                <a:solidFill>
                  <a:srgbClr val="002060"/>
                </a:solidFill>
              </a:rPr>
              <a:t>ีย</a:t>
            </a:r>
            <a:r>
              <a:rPr lang="th-TH" sz="6600" b="1" dirty="0">
                <a:solidFill>
                  <a:srgbClr val="002060"/>
                </a:solidFill>
              </a:rPr>
              <a:t>เจต์</a:t>
            </a:r>
            <a:endParaRPr lang="th-TH" sz="34400" b="1" dirty="0">
              <a:solidFill>
                <a:srgbClr val="002060"/>
              </a:solidFill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1BF20F0-6626-436B-8E67-4F12045EA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0860"/>
            <a:ext cx="10515600" cy="4351338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h-TH" sz="4400" b="1" dirty="0">
                <a:solidFill>
                  <a:srgbClr val="FF0000"/>
                </a:solidFill>
                <a:cs typeface="+mj-cs"/>
              </a:rPr>
              <a:t>ขั้นประสาทสัมผัสและการเคลื่อนไหว  </a:t>
            </a:r>
            <a:r>
              <a:rPr lang="en-US" sz="4400" b="1" dirty="0">
                <a:solidFill>
                  <a:srgbClr val="FF0000"/>
                </a:solidFill>
                <a:cs typeface="+mj-cs"/>
              </a:rPr>
              <a:t>(</a:t>
            </a:r>
            <a:r>
              <a:rPr lang="en-US" altLang="en-US" sz="4400" b="1" dirty="0">
                <a:solidFill>
                  <a:srgbClr val="FF0000"/>
                </a:solidFill>
                <a:cs typeface="+mj-cs"/>
              </a:rPr>
              <a:t>Sensorimotor)</a:t>
            </a:r>
            <a:r>
              <a:rPr lang="en-US" altLang="en-US" sz="4400" b="1" dirty="0">
                <a:solidFill>
                  <a:srgbClr val="002060"/>
                </a:solidFill>
                <a:cs typeface="+mj-cs"/>
              </a:rPr>
              <a:t> </a:t>
            </a:r>
          </a:p>
          <a:p>
            <a:r>
              <a:rPr lang="th-TH" sz="4400" b="1" dirty="0">
                <a:solidFill>
                  <a:srgbClr val="002060"/>
                </a:solidFill>
                <a:cs typeface="+mj-cs"/>
              </a:rPr>
              <a:t>ขั้นก่อนปฏิบัติการรูปธรรม </a:t>
            </a:r>
            <a:r>
              <a:rPr lang="en-US" sz="4400" b="1" dirty="0">
                <a:solidFill>
                  <a:srgbClr val="002060"/>
                </a:solidFill>
                <a:cs typeface="+mj-cs"/>
              </a:rPr>
              <a:t>(</a:t>
            </a:r>
            <a:r>
              <a:rPr lang="en-US" altLang="en-US" sz="4400" b="1" dirty="0">
                <a:solidFill>
                  <a:srgbClr val="002060"/>
                </a:solidFill>
                <a:cs typeface="+mj-cs"/>
              </a:rPr>
              <a:t>Pre-operational) </a:t>
            </a:r>
          </a:p>
          <a:p>
            <a:r>
              <a:rPr lang="th-TH" sz="4400" b="1" dirty="0">
                <a:solidFill>
                  <a:srgbClr val="FF0000"/>
                </a:solidFill>
                <a:cs typeface="+mj-cs"/>
              </a:rPr>
              <a:t>ขั้นปฏิบัติการรูปธรรม </a:t>
            </a:r>
            <a:r>
              <a:rPr lang="en-US" altLang="en-US" sz="4400" b="1" dirty="0">
                <a:solidFill>
                  <a:srgbClr val="FF0000"/>
                </a:solidFill>
                <a:cs typeface="+mj-cs"/>
              </a:rPr>
              <a:t>(Concrete operational)</a:t>
            </a:r>
          </a:p>
          <a:p>
            <a:r>
              <a:rPr lang="th-TH" sz="4400" b="1" dirty="0">
                <a:solidFill>
                  <a:srgbClr val="002060"/>
                </a:solidFill>
                <a:cs typeface="+mj-cs"/>
              </a:rPr>
              <a:t>ขั้นปฏิบัติการนามธรรม </a:t>
            </a:r>
            <a:r>
              <a:rPr lang="en-US" sz="4400" b="1" dirty="0">
                <a:solidFill>
                  <a:srgbClr val="002060"/>
                </a:solidFill>
                <a:cs typeface="+mj-cs"/>
              </a:rPr>
              <a:t> </a:t>
            </a:r>
            <a:r>
              <a:rPr lang="en-US" altLang="en-US" sz="4400" b="1" dirty="0">
                <a:solidFill>
                  <a:srgbClr val="002060"/>
                </a:solidFill>
                <a:cs typeface="+mj-cs"/>
              </a:rPr>
              <a:t>(Formal operational)</a:t>
            </a:r>
          </a:p>
        </p:txBody>
      </p:sp>
    </p:spTree>
    <p:extLst>
      <p:ext uri="{BB962C8B-B14F-4D97-AF65-F5344CB8AC3E}">
        <p14:creationId xmlns:p14="http://schemas.microsoft.com/office/powerpoint/2010/main" val="1696678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5328EB5-9E50-4593-90E3-182A2F60FD2E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flowChartAlternateProcess">
            <a:avLst/>
          </a:prstGeo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th-TH" sz="4800" b="1" dirty="0">
                <a:solidFill>
                  <a:srgbClr val="FF0000"/>
                </a:solidFill>
              </a:rPr>
              <a:t>ขั้นประสาทสัมผัสและการเคลื่อนไหว  </a:t>
            </a:r>
            <a:r>
              <a:rPr lang="en-US" sz="4800" b="1" dirty="0">
                <a:solidFill>
                  <a:srgbClr val="FF0000"/>
                </a:solidFill>
              </a:rPr>
              <a:t>(</a:t>
            </a:r>
            <a:r>
              <a:rPr lang="en-US" altLang="en-US" sz="4800" b="1" dirty="0">
                <a:solidFill>
                  <a:srgbClr val="FF0000"/>
                </a:solidFill>
              </a:rPr>
              <a:t>Sensorimotor)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1BF20F0-6626-436B-8E67-4F12045EA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0859"/>
            <a:ext cx="10515600" cy="4492015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h-TH" sz="3200" b="1" dirty="0">
                <a:solidFill>
                  <a:srgbClr val="002060"/>
                </a:solidFill>
                <a:cs typeface="+mj-cs"/>
              </a:rPr>
              <a:t>แรกเกิด-18 เดือน หรือ 2 ปี</a:t>
            </a:r>
          </a:p>
          <a:p>
            <a:pPr>
              <a:buFontTx/>
              <a:buChar char="-"/>
            </a:pPr>
            <a:r>
              <a:rPr lang="th-TH" sz="3200" b="1" dirty="0">
                <a:solidFill>
                  <a:srgbClr val="002060"/>
                </a:solidFill>
                <a:cs typeface="+mj-cs"/>
              </a:rPr>
              <a:t>รับรู้ด้วยประสาทสัมผัสทั้งห้า มีปฏิกิริยาสะท้อนและแสดงความสามารถในการเคลื่อนไหวเพื่อจุดมุ่งหมายเฉพาะหน้าระยะสั้น ๆ </a:t>
            </a:r>
          </a:p>
          <a:p>
            <a:pPr marL="0" indent="0">
              <a:buNone/>
            </a:pPr>
            <a:r>
              <a:rPr lang="th-TH" sz="3200" b="1" dirty="0">
                <a:solidFill>
                  <a:srgbClr val="002060"/>
                </a:solidFill>
                <a:cs typeface="+mj-cs"/>
              </a:rPr>
              <a:t>-  พัฒนาเรื่องการใช้อวัยวะต่าง ๆ  สัมผัสกับสิ่งของและปรากฏการณ์ในสิ่งแวดล้อม </a:t>
            </a:r>
            <a:endParaRPr lang="en-US" sz="3200" b="1" dirty="0">
              <a:solidFill>
                <a:srgbClr val="002060"/>
              </a:solidFill>
              <a:cs typeface="+mj-cs"/>
            </a:endParaRPr>
          </a:p>
          <a:p>
            <a:pPr marL="0" indent="0">
              <a:buNone/>
            </a:pPr>
            <a:r>
              <a:rPr lang="th-TH" sz="3200" b="1" dirty="0">
                <a:solidFill>
                  <a:srgbClr val="002060"/>
                </a:solidFill>
                <a:cs typeface="+mj-cs"/>
              </a:rPr>
              <a:t>-  เริ่มเข้าใจการคงอยู่ของวัตถุ เป็นการเริ่มต้นของการเรียนรู้เรื่องพื้นที่หรือมิติกับเวลาอย่างง่ายๆ </a:t>
            </a:r>
            <a:endParaRPr lang="en-US" sz="3200" b="1" dirty="0">
              <a:solidFill>
                <a:srgbClr val="002060"/>
              </a:solidFill>
              <a:cs typeface="+mj-cs"/>
            </a:endParaRPr>
          </a:p>
          <a:p>
            <a:pPr marL="0" indent="0">
              <a:buNone/>
            </a:pPr>
            <a:r>
              <a:rPr lang="th-TH" sz="3200" b="1" dirty="0">
                <a:solidFill>
                  <a:srgbClr val="002060"/>
                </a:solidFill>
                <a:cs typeface="+mj-cs"/>
              </a:rPr>
              <a:t>-  เริ่มใช้ภาษาสื่อสารได้ สามารถเลียนแบบพฤติกรรมอย่างง่ายได้</a:t>
            </a:r>
            <a:br>
              <a:rPr lang="th-TH" sz="3200" b="1" dirty="0">
                <a:solidFill>
                  <a:srgbClr val="002060"/>
                </a:solidFill>
                <a:cs typeface="+mj-cs"/>
              </a:rPr>
            </a:br>
            <a:r>
              <a:rPr lang="en-US" sz="3200" b="1" dirty="0">
                <a:solidFill>
                  <a:srgbClr val="002060"/>
                </a:solidFill>
                <a:cs typeface="+mj-cs"/>
              </a:rPr>
              <a:t>- </a:t>
            </a:r>
            <a:r>
              <a:rPr lang="th-TH" sz="3200" b="1" dirty="0">
                <a:solidFill>
                  <a:srgbClr val="002060"/>
                </a:solidFill>
                <a:cs typeface="+mj-cs"/>
              </a:rPr>
              <a:t>พัฒนาการเล่นจากเล่นคนเดียวเป็นการเล่นตามแบบเด็กอื่น ๆ และมีการเล่นเป็นกลุ่มได้บางครั้งเป็นขั้นที่สำคัญและเป็นรากฐานของการพัฒนาในขั้นถัดไป</a:t>
            </a:r>
            <a:endParaRPr lang="en-US" altLang="en-US" sz="4000" b="1" dirty="0">
              <a:solidFill>
                <a:srgbClr val="00206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64742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5328EB5-9E50-4593-90E3-182A2F60FD2E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flowChartAlternateProcess">
            <a:avLst/>
          </a:prstGeo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th-TH" sz="4800" b="1" dirty="0">
                <a:solidFill>
                  <a:srgbClr val="FF0000"/>
                </a:solidFill>
              </a:rPr>
              <a:t>ขั้นประสาทสัมผัสและการเคลื่อนไหว  </a:t>
            </a:r>
            <a:r>
              <a:rPr lang="en-US" sz="4800" b="1" dirty="0">
                <a:solidFill>
                  <a:srgbClr val="FF0000"/>
                </a:solidFill>
              </a:rPr>
              <a:t>(</a:t>
            </a:r>
            <a:r>
              <a:rPr lang="en-US" altLang="en-US" sz="4800" b="1" dirty="0">
                <a:solidFill>
                  <a:srgbClr val="FF0000"/>
                </a:solidFill>
              </a:rPr>
              <a:t>Sensorimotor)</a:t>
            </a:r>
            <a:r>
              <a:rPr lang="en-US" altLang="en-US" sz="4800" b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9218" name="Picture 2" descr="à¸à¸¥à¸à¸²à¸£à¸à¹à¸à¸«à¸²à¸£à¸¹à¸à¸ à¸²à¸à¸ªà¸³à¸«à¸£à¸±à¸ Sensorimotor">
            <a:extLst>
              <a:ext uri="{FF2B5EF4-FFF2-40B4-BE49-F238E27FC236}">
                <a16:creationId xmlns:a16="http://schemas.microsoft.com/office/drawing/2014/main" id="{8DEDC23B-8927-4465-9ECB-C185A7467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18029"/>
            <a:ext cx="2482196" cy="373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à¸£à¸¹à¸à¸ à¸²à¸à¸à¸µà¹à¹à¸à¸µà¹à¸¢à¸§à¸à¹à¸­à¸">
            <a:extLst>
              <a:ext uri="{FF2B5EF4-FFF2-40B4-BE49-F238E27FC236}">
                <a16:creationId xmlns:a16="http://schemas.microsoft.com/office/drawing/2014/main" id="{D1E41097-A6E4-44BF-B007-479FE853C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496" y="3363400"/>
            <a:ext cx="4281883" cy="312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à¸à¸¥à¸à¸²à¸£à¸à¹à¸à¸«à¸²à¸£à¸¹à¸à¸ à¸²à¸à¸ªà¸³à¸«à¸£à¸±à¸ Sensorimotor">
            <a:extLst>
              <a:ext uri="{FF2B5EF4-FFF2-40B4-BE49-F238E27FC236}">
                <a16:creationId xmlns:a16="http://schemas.microsoft.com/office/drawing/2014/main" id="{7613FE92-52C1-4517-AF28-F51F4002C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479" y="1973040"/>
            <a:ext cx="3176214" cy="373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à¸£à¸¹à¸à¸ à¸²à¸à¸à¸µà¹à¹à¸à¸µà¹à¸¢à¸§à¸à¹à¸­à¸">
            <a:extLst>
              <a:ext uri="{FF2B5EF4-FFF2-40B4-BE49-F238E27FC236}">
                <a16:creationId xmlns:a16="http://schemas.microsoft.com/office/drawing/2014/main" id="{5BA92106-2173-47F3-86A3-3EAF2CC1EB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2" t="24595" r="12239" b="6289"/>
          <a:stretch/>
        </p:blipFill>
        <p:spPr bwMode="auto">
          <a:xfrm>
            <a:off x="7343335" y="3510524"/>
            <a:ext cx="4541830" cy="298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64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5328EB5-9E50-4593-90E3-182A2F60FD2E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flowChartAlternateProcess">
            <a:avLst/>
          </a:prstGeo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th-TH" sz="4800" b="1" dirty="0">
                <a:solidFill>
                  <a:srgbClr val="002060"/>
                </a:solidFill>
              </a:rPr>
              <a:t>ขั้นก่อนปฏิบัติการรูปธรรม </a:t>
            </a:r>
            <a:r>
              <a:rPr lang="en-US" sz="4800" b="1" dirty="0">
                <a:solidFill>
                  <a:srgbClr val="002060"/>
                </a:solidFill>
              </a:rPr>
              <a:t>(</a:t>
            </a:r>
            <a:r>
              <a:rPr lang="en-US" altLang="en-US" sz="4800" b="1" dirty="0">
                <a:solidFill>
                  <a:srgbClr val="002060"/>
                </a:solidFill>
              </a:rPr>
              <a:t>Pre-operational) 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1BF20F0-6626-436B-8E67-4F12045EA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0860"/>
            <a:ext cx="10515600" cy="4351338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h-TH" sz="4000" b="1" dirty="0">
                <a:solidFill>
                  <a:srgbClr val="002060"/>
                </a:solidFill>
                <a:cs typeface="+mj-cs"/>
              </a:rPr>
              <a:t>อายุ 18 เดือน หรือ 2 ปี </a:t>
            </a:r>
            <a:r>
              <a:rPr lang="en-US" sz="4000" b="1" dirty="0">
                <a:solidFill>
                  <a:srgbClr val="002060"/>
                </a:solidFill>
                <a:cs typeface="+mj-cs"/>
              </a:rPr>
              <a:t>– </a:t>
            </a:r>
            <a:r>
              <a:rPr lang="th-TH" sz="4000" b="1" dirty="0">
                <a:solidFill>
                  <a:srgbClr val="002060"/>
                </a:solidFill>
                <a:cs typeface="+mj-cs"/>
              </a:rPr>
              <a:t>7 ปี</a:t>
            </a:r>
            <a:endParaRPr lang="th-TH" sz="4000" dirty="0">
              <a:solidFill>
                <a:srgbClr val="002060"/>
              </a:solidFill>
              <a:cs typeface="+mj-cs"/>
            </a:endParaRPr>
          </a:p>
          <a:p>
            <a:pPr marL="0" indent="0">
              <a:buNone/>
            </a:pPr>
            <a:r>
              <a:rPr lang="th-TH" sz="3000" dirty="0">
                <a:solidFill>
                  <a:srgbClr val="002060"/>
                </a:solidFill>
              </a:rPr>
              <a:t>- ใช้จินตนาการและภาษาของตนเองเป็นเครื่องมือสื่อสาร และแสดงออกถึงความรู้สึกนึกคิดอย่างง่ายๆ </a:t>
            </a:r>
            <a:endParaRPr lang="en-US" sz="3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th-TH" sz="3000" dirty="0">
                <a:solidFill>
                  <a:srgbClr val="002060"/>
                </a:solidFill>
              </a:rPr>
              <a:t>- มีความคิดเป็นแบบทางเดียว แปรกลับไปมาไม่ได้ </a:t>
            </a:r>
            <a:endParaRPr lang="en-US" sz="3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th-TH" sz="3000" dirty="0">
                <a:solidFill>
                  <a:srgbClr val="002060"/>
                </a:solidFill>
              </a:rPr>
              <a:t>- มีเหตุผลที่ขึ้นอยู่กับความต้องการและความพอใจของตนเองผู้เดียว ไม่สามารถเข้าใจเหตุผลของผู้อื่น </a:t>
            </a:r>
          </a:p>
          <a:p>
            <a:pPr marL="0" indent="0">
              <a:buNone/>
            </a:pPr>
            <a:r>
              <a:rPr lang="th-TH" sz="3000" dirty="0">
                <a:solidFill>
                  <a:srgbClr val="002060"/>
                </a:solidFill>
              </a:rPr>
              <a:t>- แก้ปัญหาโดยการลองผิดลองถูก </a:t>
            </a:r>
            <a:endParaRPr lang="en-US" sz="3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th-TH" sz="3000" dirty="0">
                <a:solidFill>
                  <a:srgbClr val="002060"/>
                </a:solidFill>
              </a:rPr>
              <a:t>- ทำกิจกรรมที่เกี่ยวข้องกับตัวแปรเดียว </a:t>
            </a:r>
            <a:endParaRPr lang="en-US" sz="3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th-TH" sz="3000" dirty="0">
                <a:solidFill>
                  <a:srgbClr val="002060"/>
                </a:solidFill>
              </a:rPr>
              <a:t>- ไม่สามารถเชื่อมโยงเหตุการณ์ต่าง ๆ เข้าด้วยกัน </a:t>
            </a:r>
            <a:endParaRPr lang="en-US" sz="3000" dirty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endParaRPr lang="th-TH" dirty="0"/>
          </a:p>
          <a:p>
            <a:pPr>
              <a:buFontTx/>
              <a:buChar char="-"/>
            </a:pPr>
            <a:endParaRPr lang="en-US" dirty="0"/>
          </a:p>
          <a:p>
            <a:endParaRPr lang="th-TH" sz="4000" b="1" dirty="0">
              <a:solidFill>
                <a:srgbClr val="00206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25029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5328EB5-9E50-4593-90E3-182A2F60FD2E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flowChartAlternateProcess">
            <a:avLst/>
          </a:prstGeo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th-TH" sz="4800" b="1" dirty="0">
                <a:solidFill>
                  <a:srgbClr val="002060"/>
                </a:solidFill>
              </a:rPr>
              <a:t>ขั้นก่อนปฏิบัติการรูปธรรม </a:t>
            </a:r>
            <a:r>
              <a:rPr lang="en-US" sz="4800" b="1" dirty="0">
                <a:solidFill>
                  <a:srgbClr val="002060"/>
                </a:solidFill>
              </a:rPr>
              <a:t>(</a:t>
            </a:r>
            <a:r>
              <a:rPr lang="en-US" altLang="en-US" sz="4800" b="1" dirty="0">
                <a:solidFill>
                  <a:srgbClr val="002060"/>
                </a:solidFill>
              </a:rPr>
              <a:t>Pre-operational) 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1BF20F0-6626-436B-8E67-4F12045EA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0860"/>
            <a:ext cx="10515600" cy="4351338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th-TH" sz="3200" dirty="0">
                <a:solidFill>
                  <a:srgbClr val="002060"/>
                </a:solidFill>
              </a:rPr>
              <a:t>เข้าใจเรื่องของปัจจุบันกาลได้ดี เรื่องอดีตกาลได้บ้าง และเชื่อมโยงกันได้บางครั้งแต่ไม่สามารถเชื่อมโยงไปถึงอนาคตกาลได้ </a:t>
            </a:r>
            <a:endParaRPr lang="en-US" sz="32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th-TH" sz="3200" dirty="0">
                <a:solidFill>
                  <a:srgbClr val="002060"/>
                </a:solidFill>
              </a:rPr>
              <a:t>-  ชอบเลียนแบบและเล่นเกมสมมติ </a:t>
            </a:r>
            <a:endParaRPr lang="en-US" sz="3200" dirty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th-TH" sz="3200" dirty="0">
                <a:solidFill>
                  <a:srgbClr val="002060"/>
                </a:solidFill>
              </a:rPr>
              <a:t>เริ่มที่จะแยกประเภท หรือเรียงลำดับเหตุการณ์ได้บ้าง แต่เป็นไปในลักษณะที่ขึ้นอยู่กับตัวแปรตัวเดียวที่ตนเองพึงพอใจ</a:t>
            </a:r>
            <a:endParaRPr lang="th-TH" sz="4400" b="1" dirty="0">
              <a:solidFill>
                <a:srgbClr val="00206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20831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5328EB5-9E50-4593-90E3-182A2F60FD2E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flowChartAlternateProcess">
            <a:avLst/>
          </a:prstGeo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th-TH" sz="4800" b="1" dirty="0">
                <a:solidFill>
                  <a:srgbClr val="002060"/>
                </a:solidFill>
              </a:rPr>
              <a:t>ขั้นก่อนปฏิบัติการรูปธรรม </a:t>
            </a:r>
            <a:r>
              <a:rPr lang="en-US" sz="4800" b="1" dirty="0">
                <a:solidFill>
                  <a:srgbClr val="002060"/>
                </a:solidFill>
              </a:rPr>
              <a:t>(</a:t>
            </a:r>
            <a:r>
              <a:rPr lang="en-US" altLang="en-US" sz="4800" b="1" dirty="0">
                <a:solidFill>
                  <a:srgbClr val="002060"/>
                </a:solidFill>
              </a:rPr>
              <a:t>Pre-operational) </a:t>
            </a:r>
          </a:p>
        </p:txBody>
      </p:sp>
      <p:pic>
        <p:nvPicPr>
          <p:cNvPr id="15362" name="Picture 2" descr="à¸à¸¥à¸à¸²à¸£à¸à¹à¸à¸«à¸²à¸£à¸¹à¸à¸ à¸²à¸à¸ªà¸³à¸«à¸£à¸±à¸ preoperational stage">
            <a:extLst>
              <a:ext uri="{FF2B5EF4-FFF2-40B4-BE49-F238E27FC236}">
                <a16:creationId xmlns:a16="http://schemas.microsoft.com/office/drawing/2014/main" id="{29BAB586-9144-4716-BA1E-376CD1023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08" y="2047834"/>
            <a:ext cx="4789096" cy="376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à¸à¸¥à¸à¸²à¸£à¸à¹à¸à¸«à¸²à¸£à¸¹à¸à¸ à¸²à¸à¸ªà¸³à¸«à¸£à¸±à¸ preoperational stage">
            <a:extLst>
              <a:ext uri="{FF2B5EF4-FFF2-40B4-BE49-F238E27FC236}">
                <a16:creationId xmlns:a16="http://schemas.microsoft.com/office/drawing/2014/main" id="{F69E2EE8-8B44-46B1-A445-E9A28E7DA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460" y="3260823"/>
            <a:ext cx="4848078" cy="323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à¸£à¸¹à¸à¸ à¸²à¸à¸à¸µà¹à¹à¸à¸µà¹à¸¢à¸§à¸à¹à¸­à¸">
            <a:extLst>
              <a:ext uri="{FF2B5EF4-FFF2-40B4-BE49-F238E27FC236}">
                <a16:creationId xmlns:a16="http://schemas.microsoft.com/office/drawing/2014/main" id="{5DD1DBE6-FBED-42EB-B767-3AD71C0F8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47834"/>
            <a:ext cx="5495265" cy="366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27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5328EB5-9E50-4593-90E3-182A2F60FD2E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flowChartAlternateProcess">
            <a:avLst/>
          </a:prstGeo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th-TH" sz="8000" b="1" dirty="0">
                <a:solidFill>
                  <a:srgbClr val="002060"/>
                </a:solidFill>
              </a:rPr>
              <a:t>ประวัติย่อ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1BF20F0-6626-436B-8E67-4F12045EA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4099"/>
            <a:ext cx="10515600" cy="4351338"/>
          </a:xfrm>
          <a:prstGeom prst="flowChartAlternateProcess">
            <a:avLst/>
          </a:prstGeo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th-TH" sz="4400" b="1" dirty="0">
                <a:solidFill>
                  <a:srgbClr val="002060"/>
                </a:solidFill>
                <a:cs typeface="+mj-cs"/>
              </a:rPr>
              <a:t>เกิดเมื่อปี </a:t>
            </a:r>
            <a:r>
              <a:rPr lang="en-US" sz="4400" b="1" dirty="0">
                <a:solidFill>
                  <a:srgbClr val="002060"/>
                </a:solidFill>
                <a:cs typeface="+mj-cs"/>
              </a:rPr>
              <a:t>1986</a:t>
            </a:r>
          </a:p>
          <a:p>
            <a:r>
              <a:rPr lang="th-TH" sz="4400" b="1" dirty="0">
                <a:solidFill>
                  <a:srgbClr val="002060"/>
                </a:solidFill>
                <a:cs typeface="+mj-cs"/>
              </a:rPr>
              <a:t>เป็นชาว</a:t>
            </a:r>
            <a:r>
              <a:rPr lang="th-TH" sz="4400" b="1" dirty="0" err="1">
                <a:solidFill>
                  <a:srgbClr val="002060"/>
                </a:solidFill>
                <a:cs typeface="+mj-cs"/>
              </a:rPr>
              <a:t>สวิ</a:t>
            </a:r>
            <a:r>
              <a:rPr lang="th-TH" sz="4400" b="1" dirty="0">
                <a:solidFill>
                  <a:srgbClr val="002060"/>
                </a:solidFill>
                <a:cs typeface="+mj-cs"/>
              </a:rPr>
              <a:t>สต์ เกิดที่เมือง </a:t>
            </a:r>
            <a:r>
              <a:rPr lang="en-US" sz="4400" b="1" dirty="0">
                <a:solidFill>
                  <a:srgbClr val="002060"/>
                </a:solidFill>
                <a:cs typeface="+mj-cs"/>
              </a:rPr>
              <a:t>Neuchatel</a:t>
            </a:r>
          </a:p>
          <a:p>
            <a:r>
              <a:rPr lang="th-TH" sz="4400" b="1" dirty="0">
                <a:solidFill>
                  <a:srgbClr val="002060"/>
                </a:solidFill>
                <a:cs typeface="+mj-cs"/>
              </a:rPr>
              <a:t>เป็นศาสตราจารย์แห่งมหาวิทยาลัยเจนีวา</a:t>
            </a:r>
          </a:p>
          <a:p>
            <a:r>
              <a:rPr lang="th-TH" sz="4400" b="1" dirty="0">
                <a:solidFill>
                  <a:srgbClr val="002060"/>
                </a:solidFill>
                <a:cs typeface="+mj-cs"/>
              </a:rPr>
              <a:t>เป็นนักจิตวิทยา นักคณิตศาสตร์ และนักชีววิทยา</a:t>
            </a:r>
          </a:p>
          <a:p>
            <a:r>
              <a:rPr lang="th-TH" sz="4400" b="1" dirty="0">
                <a:solidFill>
                  <a:srgbClr val="002060"/>
                </a:solidFill>
                <a:cs typeface="+mj-cs"/>
              </a:rPr>
              <a:t>สนใจศึกษาพัฒนาการทางด้านสติปัญญาของเด็ก ปี 1920</a:t>
            </a:r>
          </a:p>
          <a:p>
            <a:r>
              <a:rPr lang="th-TH" sz="4400" b="1" dirty="0">
                <a:solidFill>
                  <a:srgbClr val="002060"/>
                </a:solidFill>
                <a:cs typeface="+mj-cs"/>
              </a:rPr>
              <a:t>สนใจเกี่ยวกับสาเหตุของการตอบปัญหาที่ผิดของเด็ก</a:t>
            </a:r>
          </a:p>
        </p:txBody>
      </p:sp>
    </p:spTree>
    <p:extLst>
      <p:ext uri="{BB962C8B-B14F-4D97-AF65-F5344CB8AC3E}">
        <p14:creationId xmlns:p14="http://schemas.microsoft.com/office/powerpoint/2010/main" val="1188560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5328EB5-9E50-4593-90E3-182A2F60FD2E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flowChartAlternateProcess">
            <a:avLst/>
          </a:prstGeo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th-TH" sz="4800" b="1" dirty="0">
                <a:solidFill>
                  <a:srgbClr val="002060"/>
                </a:solidFill>
              </a:rPr>
              <a:t>ขั้นก่อนปฏิบัติการรูปธรรม </a:t>
            </a:r>
            <a:r>
              <a:rPr lang="en-US" sz="4800" b="1" dirty="0">
                <a:solidFill>
                  <a:srgbClr val="002060"/>
                </a:solidFill>
              </a:rPr>
              <a:t>(</a:t>
            </a:r>
            <a:r>
              <a:rPr lang="en-US" altLang="en-US" sz="4800" b="1" dirty="0">
                <a:solidFill>
                  <a:srgbClr val="002060"/>
                </a:solidFill>
              </a:rPr>
              <a:t>Pre-operational) 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85E2F44F-E4DB-4CEC-A3B1-98AA482219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871" y="3533629"/>
            <a:ext cx="5260882" cy="2959246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CE856BA1-977E-4CC3-82DE-AFF78014A3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81" y="2134772"/>
            <a:ext cx="4262511" cy="3196883"/>
          </a:xfrm>
          <a:prstGeom prst="rect">
            <a:avLst/>
          </a:prstGeom>
        </p:spPr>
      </p:pic>
      <p:pic>
        <p:nvPicPr>
          <p:cNvPr id="17410" name="Picture 2" descr="à¸£à¸¹à¸à¸ à¸²à¸à¸à¸µà¹à¹à¸à¸µà¹à¸¢à¸§à¸à¹à¸­à¸">
            <a:extLst>
              <a:ext uri="{FF2B5EF4-FFF2-40B4-BE49-F238E27FC236}">
                <a16:creationId xmlns:a16="http://schemas.microsoft.com/office/drawing/2014/main" id="{8D34B55E-B300-4AA5-9E56-17DA4B47D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312" y="2111032"/>
            <a:ext cx="500948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27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5328EB5-9E50-4593-90E3-182A2F60FD2E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flowChartAlternateProcess">
            <a:avLst/>
          </a:prstGeo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th-TH" sz="4800" b="1" dirty="0">
                <a:solidFill>
                  <a:srgbClr val="FF0000"/>
                </a:solidFill>
              </a:rPr>
              <a:t>ขั้นปฏิบัติการรูปธรรม </a:t>
            </a:r>
            <a:r>
              <a:rPr lang="en-US" altLang="en-US" sz="4800" b="1" dirty="0">
                <a:solidFill>
                  <a:srgbClr val="FF0000"/>
                </a:solidFill>
              </a:rPr>
              <a:t>(Concrete operational)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1BF20F0-6626-436B-8E67-4F12045EA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0860"/>
            <a:ext cx="10515600" cy="4351338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h-TH" sz="4400" b="1" dirty="0">
                <a:solidFill>
                  <a:srgbClr val="002060"/>
                </a:solidFill>
                <a:cs typeface="+mj-cs"/>
              </a:rPr>
              <a:t>อายุ 7-11 หรือ 12 ปี</a:t>
            </a:r>
            <a:endParaRPr lang="th-TH" dirty="0">
              <a:solidFill>
                <a:srgbClr val="002060"/>
              </a:solidFill>
              <a:cs typeface="+mj-cs"/>
            </a:endParaRPr>
          </a:p>
          <a:p>
            <a:pPr>
              <a:buFontTx/>
              <a:buChar char="-"/>
            </a:pPr>
            <a:r>
              <a:rPr lang="th-TH" sz="3800" dirty="0">
                <a:solidFill>
                  <a:srgbClr val="002060"/>
                </a:solidFill>
              </a:rPr>
              <a:t>สามารถรับรู้เข้าใจเหตุการณ์ สิ่งของที่มีตัวตนสัมผัสจับต้องได้ หรือมีตัวอย่างแสดง ประกอบ </a:t>
            </a:r>
            <a:endParaRPr lang="en-US" sz="3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th-TH" sz="3800" dirty="0">
                <a:solidFill>
                  <a:srgbClr val="002060"/>
                </a:solidFill>
              </a:rPr>
              <a:t>- ทำกิจกรรมเกี่ยวข้องกับตัวแปร 2 ตัวได้ </a:t>
            </a:r>
            <a:endParaRPr lang="en-US" sz="3800" dirty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th-TH" sz="3800" dirty="0">
                <a:solidFill>
                  <a:srgbClr val="002060"/>
                </a:solidFill>
              </a:rPr>
              <a:t>เป็นขั้นเริ่มต้นของการรับรู้เข้าใจที่เพ</a:t>
            </a:r>
            <a:r>
              <a:rPr lang="th-TH" sz="3800" dirty="0" err="1">
                <a:solidFill>
                  <a:srgbClr val="002060"/>
                </a:solidFill>
              </a:rPr>
              <a:t>ีย</a:t>
            </a:r>
            <a:r>
              <a:rPr lang="th-TH" sz="3800" dirty="0">
                <a:solidFill>
                  <a:srgbClr val="002060"/>
                </a:solidFill>
              </a:rPr>
              <a:t>เจต์เรียกว่า </a:t>
            </a:r>
            <a:r>
              <a:rPr lang="en-US" sz="3800" dirty="0">
                <a:solidFill>
                  <a:srgbClr val="002060"/>
                </a:solidFill>
              </a:rPr>
              <a:t>“</a:t>
            </a:r>
            <a:r>
              <a:rPr lang="th-TH" sz="3800" dirty="0">
                <a:solidFill>
                  <a:srgbClr val="002060"/>
                </a:solidFill>
              </a:rPr>
              <a:t>โอเปอ</a:t>
            </a:r>
            <a:r>
              <a:rPr lang="th-TH" sz="3800" dirty="0" err="1">
                <a:solidFill>
                  <a:srgbClr val="002060"/>
                </a:solidFill>
              </a:rPr>
              <a:t>เร</a:t>
            </a:r>
            <a:r>
              <a:rPr lang="th-TH" sz="3800" dirty="0">
                <a:solidFill>
                  <a:srgbClr val="002060"/>
                </a:solidFill>
              </a:rPr>
              <a:t>ชัน</a:t>
            </a:r>
            <a:r>
              <a:rPr lang="en-US" sz="3800" dirty="0">
                <a:solidFill>
                  <a:srgbClr val="002060"/>
                </a:solidFill>
              </a:rPr>
              <a:t>” (operation)</a:t>
            </a:r>
            <a:r>
              <a:rPr lang="th-TH" sz="3800" dirty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th-TH" sz="3800" dirty="0">
                <a:solidFill>
                  <a:srgbClr val="002060"/>
                </a:solidFill>
              </a:rPr>
              <a:t>    ได้แก่ การนับ การจำแนก การเรียงลำดับ ความสามารถในการอนุรักษ์ เรื่องมวล </a:t>
            </a:r>
          </a:p>
          <a:p>
            <a:pPr marL="0" indent="0">
              <a:buNone/>
            </a:pPr>
            <a:r>
              <a:rPr lang="th-TH" sz="3800" dirty="0">
                <a:solidFill>
                  <a:srgbClr val="002060"/>
                </a:solidFill>
              </a:rPr>
              <a:t>    ความยาว  น้ำหนัก พื้นที่ และปริมาตรได้บ้าง</a:t>
            </a:r>
            <a:endParaRPr lang="en-US" altLang="en-US" sz="3300" dirty="0">
              <a:solidFill>
                <a:srgbClr val="00206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53078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5328EB5-9E50-4593-90E3-182A2F60FD2E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flowChartAlternateProcess">
            <a:avLst/>
          </a:prstGeo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th-TH" sz="4800" b="1" dirty="0">
                <a:solidFill>
                  <a:srgbClr val="FF0000"/>
                </a:solidFill>
              </a:rPr>
              <a:t>ขั้นปฏิบัติการรูปธรรม </a:t>
            </a:r>
            <a:r>
              <a:rPr lang="en-US" altLang="en-US" sz="4800" b="1" dirty="0">
                <a:solidFill>
                  <a:srgbClr val="FF0000"/>
                </a:solidFill>
              </a:rPr>
              <a:t>(Concrete operational)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1BF20F0-6626-436B-8E67-4F12045EA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0860"/>
            <a:ext cx="10515600" cy="4351338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th-TH" sz="4000" dirty="0">
                <a:solidFill>
                  <a:srgbClr val="002060"/>
                </a:solidFill>
              </a:rPr>
              <a:t>มีความคิดเชิงเหตุผลที่ต้องอาศัยสิ่งของที่มีตัวตนจับต้องได้ และมีตัวอย่าง</a:t>
            </a:r>
          </a:p>
          <a:p>
            <a:pPr marL="0" indent="0">
              <a:buNone/>
            </a:pPr>
            <a:r>
              <a:rPr lang="th-TH" sz="4000" dirty="0">
                <a:solidFill>
                  <a:srgbClr val="002060"/>
                </a:solidFill>
              </a:rPr>
              <a:t>   ประกอบ </a:t>
            </a:r>
            <a:endParaRPr lang="en-US" sz="4000" dirty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th-TH" sz="4000" dirty="0">
                <a:solidFill>
                  <a:srgbClr val="002060"/>
                </a:solidFill>
              </a:rPr>
              <a:t>คำนึงถึงเหตุผลของผู้อื่น </a:t>
            </a:r>
            <a:endParaRPr lang="en-US" sz="4000" dirty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th-TH" sz="4000" dirty="0">
                <a:solidFill>
                  <a:srgbClr val="002060"/>
                </a:solidFill>
              </a:rPr>
              <a:t>ยังไม่สามารถจำแนกหรือวิเคราะห์สาเหตุของปัญหาอย่างเป็นระบบหรือเป็น</a:t>
            </a:r>
          </a:p>
          <a:p>
            <a:pPr marL="0" indent="0">
              <a:buNone/>
            </a:pPr>
            <a:r>
              <a:rPr lang="th-TH" sz="4000" dirty="0">
                <a:solidFill>
                  <a:srgbClr val="002060"/>
                </a:solidFill>
              </a:rPr>
              <a:t>   ขั้นตอน </a:t>
            </a:r>
            <a:endParaRPr lang="en-US" sz="4000" dirty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th-TH" sz="4000" dirty="0">
                <a:solidFill>
                  <a:srgbClr val="002060"/>
                </a:solidFill>
              </a:rPr>
              <a:t>ในตอนปลายของขั้นนี้เริ่มเข้าใจเรื่องการแทนที่หรือการทดแทน และเรื่องการ</a:t>
            </a:r>
          </a:p>
          <a:p>
            <a:pPr marL="0" indent="0">
              <a:buNone/>
            </a:pPr>
            <a:r>
              <a:rPr lang="th-TH" sz="4000" dirty="0">
                <a:solidFill>
                  <a:srgbClr val="002060"/>
                </a:solidFill>
              </a:rPr>
              <a:t>   จำแนกที่ซับซ้อนได้</a:t>
            </a:r>
            <a:endParaRPr lang="en-US" altLang="en-US" sz="4400" dirty="0">
              <a:solidFill>
                <a:srgbClr val="00206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531720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5328EB5-9E50-4593-90E3-182A2F60FD2E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flowChartAlternateProcess">
            <a:avLst/>
          </a:prstGeo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th-TH" sz="4800" b="1" dirty="0">
                <a:solidFill>
                  <a:srgbClr val="FF0000"/>
                </a:solidFill>
              </a:rPr>
              <a:t>ขั้นปฏิบัติการรูปธรรม </a:t>
            </a:r>
            <a:r>
              <a:rPr lang="en-US" altLang="en-US" sz="4800" b="1" dirty="0">
                <a:solidFill>
                  <a:srgbClr val="FF0000"/>
                </a:solidFill>
              </a:rPr>
              <a:t>(Concrete operational)</a:t>
            </a:r>
          </a:p>
        </p:txBody>
      </p:sp>
      <p:pic>
        <p:nvPicPr>
          <p:cNvPr id="18434" name="Picture 2" descr="à¸à¸¥à¸à¸²à¸£à¸à¹à¸à¸«à¸²à¸£à¸¹à¸à¸ à¸²à¸à¸ªà¸³à¸«à¸£à¸±à¸ concrete operational stage examples">
            <a:extLst>
              <a:ext uri="{FF2B5EF4-FFF2-40B4-BE49-F238E27FC236}">
                <a16:creationId xmlns:a16="http://schemas.microsoft.com/office/drawing/2014/main" id="{FB02AB36-3260-4B6E-8B6A-8D0FCB37F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89" y="2057400"/>
            <a:ext cx="4876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à¸£à¸¹à¸à¸ à¸²à¸à¸à¸µà¹à¹à¸à¸µà¹à¸¢à¸§à¸à¹à¸­à¸">
            <a:extLst>
              <a:ext uri="{FF2B5EF4-FFF2-40B4-BE49-F238E27FC236}">
                <a16:creationId xmlns:a16="http://schemas.microsoft.com/office/drawing/2014/main" id="{DE813E0E-CA44-48FB-B3CD-B3F696CC6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8" y="3795711"/>
            <a:ext cx="4876802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à¸à¸¥à¸à¸²à¸£à¸à¹à¸à¸«à¸²à¸£à¸¹à¸à¸ à¸²à¸à¸ªà¸³à¸«à¸£à¸±à¸ concrete operational stage examples">
            <a:extLst>
              <a:ext uri="{FF2B5EF4-FFF2-40B4-BE49-F238E27FC236}">
                <a16:creationId xmlns:a16="http://schemas.microsoft.com/office/drawing/2014/main" id="{947E201F-50B1-40DA-92FE-073A29C72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129" y="1945808"/>
            <a:ext cx="4623582" cy="346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à¸à¸¥à¸à¸²à¸£à¸à¹à¸à¸«à¸²à¸£à¸¹à¸à¸ à¸²à¸à¸ªà¸³à¸«à¸£à¸±à¸ concrete operational stage piaget">
            <a:extLst>
              <a:ext uri="{FF2B5EF4-FFF2-40B4-BE49-F238E27FC236}">
                <a16:creationId xmlns:a16="http://schemas.microsoft.com/office/drawing/2014/main" id="{3D5E5DAB-BBF7-478F-B43E-23AA3345A9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1" r="12654"/>
          <a:stretch/>
        </p:blipFill>
        <p:spPr bwMode="auto">
          <a:xfrm>
            <a:off x="5669280" y="3429000"/>
            <a:ext cx="4335548" cy="325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22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5328EB5-9E50-4593-90E3-182A2F60FD2E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flowChartAlternateProcess">
            <a:avLst/>
          </a:prstGeo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th-TH" sz="4800" b="1" dirty="0">
                <a:solidFill>
                  <a:srgbClr val="002060"/>
                </a:solidFill>
              </a:rPr>
              <a:t>ขั้นปฏิบัติการนามธรรม 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>
                <a:solidFill>
                  <a:srgbClr val="002060"/>
                </a:solidFill>
              </a:rPr>
              <a:t>(Formal operational)</a:t>
            </a:r>
            <a:endParaRPr lang="en-US" alt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1BF20F0-6626-436B-8E67-4F12045EA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0860"/>
            <a:ext cx="10515600" cy="4351338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h-TH" altLang="en-US" sz="4400" b="1" dirty="0">
                <a:solidFill>
                  <a:srgbClr val="002060"/>
                </a:solidFill>
                <a:cs typeface="+mj-cs"/>
              </a:rPr>
              <a:t>อายุ </a:t>
            </a:r>
            <a:r>
              <a:rPr lang="th-TH" sz="4400" b="1" dirty="0">
                <a:solidFill>
                  <a:srgbClr val="002060"/>
                </a:solidFill>
                <a:cs typeface="+mj-cs"/>
              </a:rPr>
              <a:t>11 หรือ 12 ปีขึ้นไป</a:t>
            </a:r>
          </a:p>
          <a:p>
            <a:pPr marL="0" indent="0">
              <a:buNone/>
            </a:pPr>
            <a:r>
              <a:rPr lang="th-TH" dirty="0"/>
              <a:t>	- </a:t>
            </a:r>
            <a:r>
              <a:rPr lang="th-TH" sz="3900" dirty="0">
                <a:solidFill>
                  <a:srgbClr val="002060"/>
                </a:solidFill>
              </a:rPr>
              <a:t>สามารถแสดงความคิดเห็นเชิงนามธรรมเกี่ยวกับข้อคิด ปัญหา และเรื่องราวได้ โดยไม่ต้องอาศัยของจริงหรือสิ่งของประกอบ </a:t>
            </a:r>
            <a:endParaRPr lang="en-US" sz="39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th-TH" sz="3900" dirty="0">
                <a:solidFill>
                  <a:srgbClr val="002060"/>
                </a:solidFill>
              </a:rPr>
              <a:t>	- จำแนกและวิเคราะห์ปัญหาที่ซับซ้อนได้อย่างเป็นระบบ </a:t>
            </a:r>
            <a:endParaRPr lang="en-US" sz="39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th-TH" sz="3900" dirty="0">
                <a:solidFill>
                  <a:srgbClr val="002060"/>
                </a:solidFill>
              </a:rPr>
              <a:t>	- จัดกระทำกับข้อมูลที่มีตัวแปรหลายตัวเกี่ยวข้องได้โดยมองเห็นความสัมพันธ์ของตัวแปรทุกตัว </a:t>
            </a:r>
            <a:endParaRPr lang="en-US" sz="39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th-TH" sz="3900" dirty="0">
                <a:solidFill>
                  <a:srgbClr val="002060"/>
                </a:solidFill>
              </a:rPr>
              <a:t>	- คิดย้อนกลับไปยังเรื่องราวในอดีตได้ นำมาสรุปรวบรวม หรือวิเคราะห์ข้อคิด โดยการเปรียบเทียบและวิพากษ์ วิจารณ์ได้ </a:t>
            </a:r>
            <a:endParaRPr lang="en-US" sz="39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7058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5328EB5-9E50-4593-90E3-182A2F60FD2E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flowChartAlternateProcess">
            <a:avLst/>
          </a:prstGeo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th-TH" sz="4800" b="1" dirty="0">
                <a:solidFill>
                  <a:srgbClr val="002060"/>
                </a:solidFill>
              </a:rPr>
              <a:t>ขั้นปฏิบัติการนามธรรม 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>
                <a:solidFill>
                  <a:srgbClr val="002060"/>
                </a:solidFill>
              </a:rPr>
              <a:t>(Formal operational)</a:t>
            </a:r>
            <a:endParaRPr lang="en-US" alt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1BF20F0-6626-436B-8E67-4F12045EA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0860"/>
            <a:ext cx="10515600" cy="4351338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4400" dirty="0"/>
              <a:t>	- </a:t>
            </a:r>
            <a:r>
              <a:rPr lang="th-TH" sz="4000" dirty="0">
                <a:solidFill>
                  <a:srgbClr val="002060"/>
                </a:solidFill>
              </a:rPr>
              <a:t>สามารถรับรู้เข้าใจแบบโอเปอเรชั่นได้ดี ได้แก่ การตั้งสมมติฐาน ออกแบบการทดลอง ทดลอง พิสูจน์ แปลผลข้อมูล ลงข้อสรุป อนุมานผลจากข้อสรุปไปใช้ในสถานการณ์อื่น ๆ ได้ </a:t>
            </a:r>
            <a:endParaRPr lang="en-US" sz="4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th-TH" sz="4000" dirty="0">
                <a:solidFill>
                  <a:srgbClr val="002060"/>
                </a:solidFill>
              </a:rPr>
              <a:t>	- มีความสามารถในการอนุรักษ์เรื่องปริมาตรได้</a:t>
            </a:r>
            <a:endParaRPr lang="en-US" altLang="en-US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3142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5328EB5-9E50-4593-90E3-182A2F60FD2E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flowChartAlternateProcess">
            <a:avLst/>
          </a:prstGeo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th-TH" sz="4800" b="1" dirty="0">
                <a:solidFill>
                  <a:srgbClr val="002060"/>
                </a:solidFill>
              </a:rPr>
              <a:t>ขั้นปฏิบัติการนามธรรม 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altLang="en-US" sz="4800" b="1" dirty="0">
                <a:solidFill>
                  <a:srgbClr val="002060"/>
                </a:solidFill>
              </a:rPr>
              <a:t>(Formal operational)</a:t>
            </a:r>
            <a:endParaRPr lang="en-US" altLang="en-US" sz="4800" b="1" dirty="0">
              <a:solidFill>
                <a:srgbClr val="FF0000"/>
              </a:solidFill>
            </a:endParaRPr>
          </a:p>
        </p:txBody>
      </p:sp>
      <p:pic>
        <p:nvPicPr>
          <p:cNvPr id="20482" name="Picture 2" descr="à¸£à¸¹à¸à¸ à¸²à¸à¸à¸µà¹à¹à¸à¸µà¹à¸¢à¸§à¸à¹à¸­à¸">
            <a:extLst>
              <a:ext uri="{FF2B5EF4-FFF2-40B4-BE49-F238E27FC236}">
                <a16:creationId xmlns:a16="http://schemas.microsoft.com/office/drawing/2014/main" id="{7FB7B994-5770-4208-9206-17827AB11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9" y="1977242"/>
            <a:ext cx="3611158" cy="239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à¸£à¸¹à¸à¸ à¸²à¸à¸à¸µà¹à¹à¸à¸µà¹à¸¢à¸§à¸à¹à¸­à¸">
            <a:extLst>
              <a:ext uri="{FF2B5EF4-FFF2-40B4-BE49-F238E27FC236}">
                <a16:creationId xmlns:a16="http://schemas.microsoft.com/office/drawing/2014/main" id="{A5E2A11C-7C74-4598-9EE4-9A69B74C9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753" y="3351186"/>
            <a:ext cx="4255477" cy="319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à¸£à¸¹à¸à¸ à¸²à¸à¸à¸µà¹à¹à¸à¸µà¹à¸¢à¸§à¸à¹à¸­à¸">
            <a:extLst>
              <a:ext uri="{FF2B5EF4-FFF2-40B4-BE49-F238E27FC236}">
                <a16:creationId xmlns:a16="http://schemas.microsoft.com/office/drawing/2014/main" id="{A2DD1957-6DDF-4F75-9EE3-1FBE8D5CB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63" y="1977242"/>
            <a:ext cx="4787414" cy="319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à¸£à¸¹à¸à¸ à¸²à¸à¸à¸µà¹à¹à¸à¸µà¹à¸¢à¸§à¸à¹à¸­à¸">
            <a:extLst>
              <a:ext uri="{FF2B5EF4-FFF2-40B4-BE49-F238E27FC236}">
                <a16:creationId xmlns:a16="http://schemas.microsoft.com/office/drawing/2014/main" id="{680A6DB1-7FDC-4C9D-90E4-4A3B1BC2A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298" y="3176146"/>
            <a:ext cx="5016243" cy="354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96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12" y="701077"/>
            <a:ext cx="2975667" cy="4066129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025198" y="4979159"/>
            <a:ext cx="265489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1" algn="ctr"/>
            <a:r>
              <a:rPr lang="en-US" sz="4000" dirty="0"/>
              <a:t>Bruner     </a:t>
            </a:r>
          </a:p>
        </p:txBody>
      </p:sp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2071365867"/>
              </p:ext>
            </p:extLst>
          </p:nvPr>
        </p:nvGraphicFramePr>
        <p:xfrm>
          <a:off x="4905485" y="681392"/>
          <a:ext cx="495329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7757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1F35AB-2064-4B9F-B9C1-1113EDE658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141F35AB-2064-4B9F-B9C1-1113EDE658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4498DC-7BEA-4370-99CE-922D97E87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A74498DC-7BEA-4370-99CE-922D97E87B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CD9D9C8-B2F8-4F8C-8D32-973B791395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7CD9D9C8-B2F8-4F8C-8D32-973B791395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17FB000-7000-4A2A-968E-1F7D27D054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A17FB000-7000-4A2A-968E-1F7D27D054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072EB9-E9DA-48A3-90C1-5A50AAAB2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dgm id="{A4072EB9-E9DA-48A3-90C1-5A50AAAB24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AB90D9A-DCDE-4450-BF16-6E20556B5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CAB90D9A-DCDE-4450-BF16-6E20556B5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6" grpId="0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2" y="293688"/>
            <a:ext cx="10720388" cy="1778000"/>
          </a:xfrm>
          <a:prstGeom prst="flowChartAlternateProcess">
            <a:avLst/>
          </a:prstGeom>
          <a:solidFill>
            <a:schemeClr val="bg1"/>
          </a:solidFill>
        </p:spPr>
        <p:txBody>
          <a:bodyPr anchor="ctr">
            <a:normAutofit/>
          </a:bodyPr>
          <a:lstStyle/>
          <a:p>
            <a:r>
              <a:rPr lang="th-TH" sz="8800" b="1" dirty="0">
                <a:solidFill>
                  <a:srgbClr val="002060"/>
                </a:solidFill>
              </a:rPr>
              <a:t>ทฤษฎีการเรียนรู้ของบรูเนอร์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2" y="2501900"/>
            <a:ext cx="10591800" cy="3898900"/>
          </a:xfrm>
          <a:prstGeom prst="roundRect">
            <a:avLst/>
          </a:prstGeom>
          <a:solidFill>
            <a:schemeClr val="bg1"/>
          </a:solidFill>
        </p:spPr>
        <p:txBody>
          <a:bodyPr>
            <a:normAutofit/>
          </a:bodyPr>
          <a:lstStyle/>
          <a:p>
            <a:pPr marL="571500" indent="-571500" algn="l">
              <a:buFontTx/>
              <a:buChar char="-"/>
            </a:pPr>
            <a:r>
              <a:rPr lang="th-TH" sz="4000" b="1" dirty="0">
                <a:solidFill>
                  <a:srgbClr val="002060"/>
                </a:solidFill>
              </a:rPr>
              <a:t>บรูเนอร์ เป็นชาวอเมริกัน เกิดที่เมือง </a:t>
            </a:r>
            <a:r>
              <a:rPr lang="en-US" sz="4000" b="1" dirty="0">
                <a:solidFill>
                  <a:srgbClr val="002060"/>
                </a:solidFill>
              </a:rPr>
              <a:t>New York</a:t>
            </a:r>
            <a:endParaRPr lang="th-TH" sz="4000" b="1" dirty="0">
              <a:solidFill>
                <a:srgbClr val="002060"/>
              </a:solidFill>
            </a:endParaRPr>
          </a:p>
          <a:p>
            <a:pPr marL="571500" indent="-571500" algn="l">
              <a:buFontTx/>
              <a:buChar char="-"/>
            </a:pPr>
            <a:r>
              <a:rPr lang="th-TH" sz="4000" b="1" dirty="0">
                <a:solidFill>
                  <a:srgbClr val="002060"/>
                </a:solidFill>
              </a:rPr>
              <a:t>ทำการศึกษาเกี่ยวกับ </a:t>
            </a:r>
            <a:r>
              <a:rPr lang="en-US" sz="4000" b="1" dirty="0">
                <a:solidFill>
                  <a:srgbClr val="002060"/>
                </a:solidFill>
              </a:rPr>
              <a:t>cognitive development </a:t>
            </a:r>
            <a:r>
              <a:rPr lang="th-TH" sz="4000" b="1" dirty="0">
                <a:solidFill>
                  <a:srgbClr val="002060"/>
                </a:solidFill>
              </a:rPr>
              <a:t>โดยอาศัยขั้นตอนต่างๆ ของเพียเจท์ </a:t>
            </a:r>
          </a:p>
          <a:p>
            <a:pPr marL="571500" indent="-571500" algn="l">
              <a:buFontTx/>
              <a:buChar char="-"/>
            </a:pPr>
            <a:r>
              <a:rPr lang="th-TH" sz="4000" b="1" dirty="0">
                <a:solidFill>
                  <a:srgbClr val="002060"/>
                </a:solidFill>
              </a:rPr>
              <a:t>พัฒนาการทางสติปัญญาต้องเชื่อมโยงระหว่างทฤษฎีความรู้ ความเข้าใจกับทฤษฎีการสอน</a:t>
            </a:r>
            <a:endParaRPr lang="en-US" sz="4000" b="1" dirty="0">
              <a:solidFill>
                <a:srgbClr val="002060"/>
              </a:solidFill>
            </a:endParaRPr>
          </a:p>
          <a:p>
            <a:endParaRPr lang="th-TH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5629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2" y="293688"/>
            <a:ext cx="10720388" cy="1778000"/>
          </a:xfrm>
          <a:prstGeom prst="flowChartAlternateProcess">
            <a:avLst/>
          </a:prstGeom>
          <a:solidFill>
            <a:schemeClr val="bg1"/>
          </a:solidFill>
        </p:spPr>
        <p:txBody>
          <a:bodyPr anchor="ctr">
            <a:normAutofit/>
          </a:bodyPr>
          <a:lstStyle/>
          <a:p>
            <a:r>
              <a:rPr lang="th-TH" sz="8800" b="1" dirty="0">
                <a:solidFill>
                  <a:srgbClr val="002060"/>
                </a:solidFill>
              </a:rPr>
              <a:t>ทฤษฎีการเรียนรู้ของบรูเนอร์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2" y="2501900"/>
            <a:ext cx="10591800" cy="3898900"/>
          </a:xfrm>
          <a:prstGeom prst="roundRect">
            <a:avLst/>
          </a:prstGeom>
          <a:solidFill>
            <a:schemeClr val="bg1"/>
          </a:solidFill>
        </p:spPr>
        <p:txBody>
          <a:bodyPr>
            <a:normAutofit/>
          </a:bodyPr>
          <a:lstStyle/>
          <a:p>
            <a:endParaRPr lang="th-TH" sz="40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128963"/>
            <a:ext cx="10444162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5529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1BF20F0-6626-436B-8E67-4F12045EA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218" y="330827"/>
            <a:ext cx="10515600" cy="3229792"/>
          </a:xfrm>
          <a:prstGeom prst="flowChartAlternateProcess">
            <a:avLst/>
          </a:prstGeom>
          <a:solidFill>
            <a:schemeClr val="bg1"/>
          </a:solidFill>
        </p:spPr>
        <p:txBody>
          <a:bodyPr anchor="ctr">
            <a:normAutofit fontScale="92500"/>
          </a:bodyPr>
          <a:lstStyle/>
          <a:p>
            <a:r>
              <a:rPr lang="th-TH" sz="4000" dirty="0">
                <a:solidFill>
                  <a:srgbClr val="002060"/>
                </a:solidFill>
                <a:cs typeface="+mj-cs"/>
              </a:rPr>
              <a:t>“</a:t>
            </a:r>
            <a:r>
              <a:rPr lang="en-US" sz="4000" dirty="0">
                <a:solidFill>
                  <a:srgbClr val="002060"/>
                </a:solidFill>
                <a:cs typeface="+mj-cs"/>
              </a:rPr>
              <a:t>To know is not merely to copy or look at it, but to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002060"/>
                </a:solidFill>
                <a:cs typeface="+mj-cs"/>
              </a:rPr>
              <a:t> act on it. In other words, an operation is asset of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002060"/>
                </a:solidFill>
                <a:cs typeface="+mj-cs"/>
              </a:rPr>
              <a:t> interiorized action enabling the Knower to get to</a:t>
            </a:r>
            <a:br>
              <a:rPr lang="en-US" sz="4000" dirty="0">
                <a:solidFill>
                  <a:srgbClr val="002060"/>
                </a:solidFill>
                <a:cs typeface="+mj-cs"/>
              </a:rPr>
            </a:br>
            <a:r>
              <a:rPr lang="en-US" sz="4000" dirty="0">
                <a:solidFill>
                  <a:srgbClr val="002060"/>
                </a:solidFill>
                <a:cs typeface="+mj-cs"/>
              </a:rPr>
              <a:t> the structure of the transformation.” (Piaget 1964)</a:t>
            </a:r>
            <a:endParaRPr lang="th-TH" sz="6000" dirty="0">
              <a:solidFill>
                <a:srgbClr val="002060"/>
              </a:solidFill>
              <a:cs typeface="+mj-cs"/>
            </a:endParaRPr>
          </a:p>
        </p:txBody>
      </p:sp>
      <p:pic>
        <p:nvPicPr>
          <p:cNvPr id="2050" name="Picture 2" descr="à¸£à¸¹à¸à¸ à¸²à¸à¸à¸µà¹à¹à¸à¸µà¹à¸¢à¸§à¸à¹à¸­à¸">
            <a:extLst>
              <a:ext uri="{FF2B5EF4-FFF2-40B4-BE49-F238E27FC236}">
                <a16:creationId xmlns:a16="http://schemas.microsoft.com/office/drawing/2014/main" id="{0924B43E-0162-401F-A8F5-5F406FBF3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18" y="3824864"/>
            <a:ext cx="3609109" cy="222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à¸£à¸¹à¸à¸ à¸²à¸à¸à¸µà¹à¹à¸à¸µà¹à¸¢à¸§à¸à¹à¸­à¸">
            <a:extLst>
              <a:ext uri="{FF2B5EF4-FFF2-40B4-BE49-F238E27FC236}">
                <a16:creationId xmlns:a16="http://schemas.microsoft.com/office/drawing/2014/main" id="{20B255F0-F65A-4DBB-9A8B-A2F245215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885" y="4324746"/>
            <a:ext cx="3391333" cy="232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à¸à¸¥à¸à¸²à¸£à¸à¹à¸à¸«à¸²à¸£à¸¹à¸à¸ à¸²à¸à¸ªà¸³à¸«à¸£à¸±à¸ piaget">
            <a:extLst>
              <a:ext uri="{FF2B5EF4-FFF2-40B4-BE49-F238E27FC236}">
                <a16:creationId xmlns:a16="http://schemas.microsoft.com/office/drawing/2014/main" id="{E0D59EF5-756F-4D24-AE12-1FD414F8E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158" y="3824864"/>
            <a:ext cx="3507471" cy="232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0880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2" y="293688"/>
            <a:ext cx="10720388" cy="1778000"/>
          </a:xfrm>
          <a:prstGeom prst="flowChartAlternateProcess">
            <a:avLst/>
          </a:prstGeom>
          <a:solidFill>
            <a:schemeClr val="bg1"/>
          </a:solidFill>
        </p:spPr>
        <p:txBody>
          <a:bodyPr anchor="ctr">
            <a:normAutofit/>
          </a:bodyPr>
          <a:lstStyle/>
          <a:p>
            <a:r>
              <a:rPr lang="th-TH" sz="8800" b="1" dirty="0">
                <a:solidFill>
                  <a:srgbClr val="002060"/>
                </a:solidFill>
              </a:rPr>
              <a:t>ทฤษฎีการเรียนรู้ของบรูเนอร์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2" y="2501900"/>
            <a:ext cx="10591800" cy="3898900"/>
          </a:xfrm>
          <a:prstGeom prst="roundRect">
            <a:avLst/>
          </a:prstGeo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th-TH" sz="6000" b="1" dirty="0">
                <a:solidFill>
                  <a:srgbClr val="002060"/>
                </a:solidFill>
              </a:rPr>
              <a:t>“ทุกเนื้อหาสามารถสอนได้อย่างมีประสิทธิภาพ โดยใช้วิธีการสอนที่เหมาะสมกับเด็กแต่ละคนในระดับอายุใดก็ได้” </a:t>
            </a:r>
          </a:p>
        </p:txBody>
      </p:sp>
    </p:spTree>
    <p:extLst>
      <p:ext uri="{BB962C8B-B14F-4D97-AF65-F5344CB8AC3E}">
        <p14:creationId xmlns:p14="http://schemas.microsoft.com/office/powerpoint/2010/main" val="21619355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2" y="293688"/>
            <a:ext cx="10720388" cy="1778000"/>
          </a:xfrm>
          <a:prstGeom prst="flowChartAlternateProcess">
            <a:avLst/>
          </a:prstGeom>
          <a:solidFill>
            <a:schemeClr val="bg1"/>
          </a:solidFill>
        </p:spPr>
        <p:txBody>
          <a:bodyPr anchor="ctr">
            <a:normAutofit/>
          </a:bodyPr>
          <a:lstStyle/>
          <a:p>
            <a:r>
              <a:rPr lang="th-TH" sz="8800" b="1" dirty="0">
                <a:solidFill>
                  <a:srgbClr val="002060"/>
                </a:solidFill>
              </a:rPr>
              <a:t>ทฤษฎีการเรียนรู้ของบรูเนอร์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2" y="2501900"/>
            <a:ext cx="10591800" cy="3898900"/>
          </a:xfrm>
          <a:prstGeom prst="roundRect">
            <a:avLst/>
          </a:prstGeo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th-TH" sz="4000" b="1" dirty="0">
                <a:solidFill>
                  <a:srgbClr val="002060"/>
                </a:solidFill>
              </a:rPr>
              <a:t>แนวคิดหลักเกี่ยวกับการเรียนสอน</a:t>
            </a:r>
          </a:p>
          <a:p>
            <a:pPr algn="l"/>
            <a:r>
              <a:rPr lang="th-TH" sz="4000" b="1" dirty="0">
                <a:solidFill>
                  <a:srgbClr val="002060"/>
                </a:solidFill>
              </a:rPr>
              <a:t>	1. โครงสร้าง </a:t>
            </a:r>
            <a:r>
              <a:rPr lang="en-US" sz="4000" b="1" dirty="0">
                <a:solidFill>
                  <a:srgbClr val="002060"/>
                </a:solidFill>
              </a:rPr>
              <a:t>(Structure) </a:t>
            </a:r>
            <a:endParaRPr lang="th-TH" sz="4000" b="1" dirty="0">
              <a:solidFill>
                <a:srgbClr val="002060"/>
              </a:solidFill>
            </a:endParaRPr>
          </a:p>
          <a:p>
            <a:pPr algn="l"/>
            <a:r>
              <a:rPr lang="th-TH" sz="4000" b="1" dirty="0">
                <a:solidFill>
                  <a:srgbClr val="002060"/>
                </a:solidFill>
              </a:rPr>
              <a:t>	2. ความพร้อม </a:t>
            </a:r>
            <a:r>
              <a:rPr lang="en-US" sz="4000" b="1" dirty="0">
                <a:solidFill>
                  <a:srgbClr val="002060"/>
                </a:solidFill>
              </a:rPr>
              <a:t>(Readiness) </a:t>
            </a:r>
            <a:endParaRPr lang="th-TH" sz="4000" b="1" dirty="0">
              <a:solidFill>
                <a:srgbClr val="002060"/>
              </a:solidFill>
            </a:endParaRPr>
          </a:p>
          <a:p>
            <a:pPr algn="l"/>
            <a:r>
              <a:rPr lang="th-TH" sz="4000" b="1" dirty="0">
                <a:solidFill>
                  <a:srgbClr val="002060"/>
                </a:solidFill>
              </a:rPr>
              <a:t>	3. สัญชาตฌาน </a:t>
            </a:r>
            <a:r>
              <a:rPr lang="en-US" sz="4000" b="1" dirty="0">
                <a:solidFill>
                  <a:srgbClr val="002060"/>
                </a:solidFill>
              </a:rPr>
              <a:t>(Intuition) </a:t>
            </a:r>
            <a:endParaRPr lang="th-TH" sz="4000" b="1" dirty="0">
              <a:solidFill>
                <a:srgbClr val="002060"/>
              </a:solidFill>
            </a:endParaRPr>
          </a:p>
          <a:p>
            <a:pPr algn="l"/>
            <a:r>
              <a:rPr lang="th-TH" sz="4000" b="1" dirty="0">
                <a:solidFill>
                  <a:srgbClr val="002060"/>
                </a:solidFill>
              </a:rPr>
              <a:t>และ  4. แรงจูงใจ </a:t>
            </a:r>
            <a:r>
              <a:rPr lang="en-US" sz="4000" b="1" dirty="0">
                <a:solidFill>
                  <a:srgbClr val="002060"/>
                </a:solidFill>
              </a:rPr>
              <a:t>(Motivation) </a:t>
            </a:r>
            <a:endParaRPr lang="th-TH" sz="40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à¸à¸¥à¸à¸²à¸£à¸à¹à¸à¸«à¸²à¸£à¸¹à¸à¸ à¸²à¸à¸ªà¸³à¸«à¸£à¸±à¸ Readin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2" y="3259137"/>
            <a:ext cx="3576637" cy="238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5613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2" y="293688"/>
            <a:ext cx="10720388" cy="1778000"/>
          </a:xfrm>
          <a:prstGeom prst="flowChartAlternateProcess">
            <a:avLst/>
          </a:prstGeom>
          <a:solidFill>
            <a:schemeClr val="bg1"/>
          </a:solidFill>
        </p:spPr>
        <p:txBody>
          <a:bodyPr anchor="ctr">
            <a:normAutofit/>
          </a:bodyPr>
          <a:lstStyle/>
          <a:p>
            <a:r>
              <a:rPr lang="en-US" sz="8800" b="1" dirty="0">
                <a:solidFill>
                  <a:srgbClr val="FF0000"/>
                </a:solidFill>
              </a:rPr>
              <a:t>Spiral Curriculums</a:t>
            </a:r>
            <a:endParaRPr lang="th-TH" sz="88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à¸à¸¥à¸à¸²à¸£à¸à¹à¸à¸«à¸²à¸£à¸¹à¸à¸ à¸²à¸à¸ªà¸³à¸«à¸£à¸±à¸ à¸«à¸¥à¸±à¸à¸ªà¸¹à¸à¸£à¸à¸±à¸à¹à¸à¸§à¸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956" y="2259012"/>
            <a:ext cx="4953000" cy="431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à¸à¸¥à¸à¸²à¸£à¸à¹à¸à¸«à¸²à¸£à¸¹à¸à¸ à¸²à¸à¸ªà¸³à¸«à¸£à¸±à¸ spiral curriculum for mathemat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2259012"/>
            <a:ext cx="4238625" cy="429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837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2" y="293688"/>
            <a:ext cx="10720388" cy="1778000"/>
          </a:xfrm>
          <a:prstGeom prst="flowChartAlternateProcess">
            <a:avLst/>
          </a:prstGeom>
          <a:solidFill>
            <a:schemeClr val="bg1"/>
          </a:solidFill>
        </p:spPr>
        <p:txBody>
          <a:bodyPr anchor="ctr">
            <a:normAutofit/>
          </a:bodyPr>
          <a:lstStyle/>
          <a:p>
            <a:r>
              <a:rPr lang="th-TH" sz="8800" b="1" dirty="0">
                <a:solidFill>
                  <a:srgbClr val="002060"/>
                </a:solidFill>
              </a:rPr>
              <a:t>ขั้นตอนการพัฒนาการ</a:t>
            </a:r>
            <a:r>
              <a:rPr lang="th-TH" sz="8800" b="1" dirty="0">
                <a:solidFill>
                  <a:srgbClr val="FF0000"/>
                </a:solidFill>
              </a:rPr>
              <a:t>สติปัญญา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2" y="2244724"/>
            <a:ext cx="10591800" cy="4441825"/>
          </a:xfrm>
          <a:prstGeom prst="roundRect">
            <a:avLst/>
          </a:prstGeom>
          <a:solidFill>
            <a:schemeClr val="bg1"/>
          </a:solidFill>
        </p:spPr>
        <p:txBody>
          <a:bodyPr>
            <a:noAutofit/>
          </a:bodyPr>
          <a:lstStyle/>
          <a:p>
            <a:pPr marL="742950" indent="-742950" algn="l">
              <a:buAutoNum type="arabicPeriod"/>
            </a:pPr>
            <a:r>
              <a:rPr lang="th-TH" sz="4000" b="1" dirty="0">
                <a:solidFill>
                  <a:srgbClr val="002060"/>
                </a:solidFill>
              </a:rPr>
              <a:t>กิจกรรมรูปธรรมที่เป็นของจริง </a:t>
            </a:r>
          </a:p>
          <a:p>
            <a:pPr algn="l"/>
            <a:r>
              <a:rPr lang="th-TH" sz="4000" b="1" dirty="0">
                <a:solidFill>
                  <a:srgbClr val="002060"/>
                </a:solidFill>
              </a:rPr>
              <a:t>			(</a:t>
            </a:r>
            <a:r>
              <a:rPr lang="en-US" sz="4000" b="1" dirty="0">
                <a:solidFill>
                  <a:srgbClr val="FF0000"/>
                </a:solidFill>
              </a:rPr>
              <a:t>Enactive representation</a:t>
            </a:r>
            <a:r>
              <a:rPr lang="th-TH" sz="4000" b="1" dirty="0">
                <a:solidFill>
                  <a:srgbClr val="002060"/>
                </a:solidFill>
              </a:rPr>
              <a:t>) </a:t>
            </a:r>
          </a:p>
          <a:p>
            <a:pPr algn="l"/>
            <a:r>
              <a:rPr lang="en-US" sz="4000" b="1" dirty="0">
                <a:solidFill>
                  <a:srgbClr val="002060"/>
                </a:solidFill>
              </a:rPr>
              <a:t>2. </a:t>
            </a:r>
            <a:r>
              <a:rPr lang="th-TH" sz="4000" b="1" dirty="0">
                <a:solidFill>
                  <a:srgbClr val="002060"/>
                </a:solidFill>
              </a:rPr>
              <a:t>ใช้รูปภาพเป็นตัวแทนของจริง </a:t>
            </a:r>
          </a:p>
          <a:p>
            <a:pPr algn="l"/>
            <a:r>
              <a:rPr lang="th-TH" sz="4000" b="1" dirty="0">
                <a:solidFill>
                  <a:srgbClr val="002060"/>
                </a:solidFill>
              </a:rPr>
              <a:t>			(</a:t>
            </a:r>
            <a:r>
              <a:rPr lang="en-US" sz="4000" b="1" dirty="0">
                <a:solidFill>
                  <a:srgbClr val="FF0000"/>
                </a:solidFill>
              </a:rPr>
              <a:t>Iconic representation</a:t>
            </a:r>
            <a:r>
              <a:rPr lang="th-TH" sz="4000" b="1" dirty="0">
                <a:solidFill>
                  <a:srgbClr val="002060"/>
                </a:solidFill>
              </a:rPr>
              <a:t>) </a:t>
            </a:r>
          </a:p>
          <a:p>
            <a:pPr algn="l"/>
            <a:r>
              <a:rPr lang="en-US" sz="4000" b="1" dirty="0">
                <a:solidFill>
                  <a:srgbClr val="002060"/>
                </a:solidFill>
              </a:rPr>
              <a:t>3). </a:t>
            </a:r>
            <a:r>
              <a:rPr lang="th-TH" sz="4000" b="1" dirty="0">
                <a:solidFill>
                  <a:srgbClr val="002060"/>
                </a:solidFill>
              </a:rPr>
              <a:t>การใช้สัญลักษณ์ </a:t>
            </a:r>
          </a:p>
          <a:p>
            <a:pPr algn="l"/>
            <a:r>
              <a:rPr lang="th-TH" sz="4000" b="1" dirty="0">
                <a:solidFill>
                  <a:srgbClr val="002060"/>
                </a:solidFill>
              </a:rPr>
              <a:t>			(</a:t>
            </a:r>
            <a:r>
              <a:rPr lang="en-US" sz="4000" b="1" dirty="0">
                <a:solidFill>
                  <a:srgbClr val="FF0000"/>
                </a:solidFill>
              </a:rPr>
              <a:t>Symbolic representation</a:t>
            </a:r>
            <a:r>
              <a:rPr lang="th-TH" sz="4000" b="1" dirty="0">
                <a:solidFill>
                  <a:srgbClr val="002060"/>
                </a:solidFill>
              </a:rPr>
              <a:t>) </a:t>
            </a:r>
            <a:endParaRPr lang="en-US" sz="4000" dirty="0">
              <a:solidFill>
                <a:srgbClr val="002060"/>
              </a:solidFill>
            </a:endParaRPr>
          </a:p>
          <a:p>
            <a:pPr algn="l"/>
            <a:endParaRPr lang="th-TH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7126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2" y="293688"/>
            <a:ext cx="10720388" cy="1778000"/>
          </a:xfrm>
          <a:prstGeom prst="flowChartAlternateProcess">
            <a:avLst/>
          </a:prstGeom>
          <a:solidFill>
            <a:schemeClr val="bg1"/>
          </a:solidFill>
        </p:spPr>
        <p:txBody>
          <a:bodyPr anchor="ctr">
            <a:normAutofit fontScale="90000"/>
          </a:bodyPr>
          <a:lstStyle/>
          <a:p>
            <a:r>
              <a:rPr lang="en-US" sz="8800" b="1" dirty="0">
                <a:solidFill>
                  <a:srgbClr val="FF0000"/>
                </a:solidFill>
              </a:rPr>
              <a:t>Enactive representation</a:t>
            </a:r>
            <a:endParaRPr lang="th-TH" sz="88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2" y="2244724"/>
            <a:ext cx="10591800" cy="4441825"/>
          </a:xfrm>
          <a:prstGeom prst="roundRect">
            <a:avLst/>
          </a:prstGeom>
          <a:solidFill>
            <a:schemeClr val="bg1"/>
          </a:solidFill>
        </p:spPr>
        <p:txBody>
          <a:bodyPr>
            <a:noAutofit/>
          </a:bodyPr>
          <a:lstStyle/>
          <a:p>
            <a:pPr marL="571500" indent="-571500" algn="l">
              <a:buFontTx/>
              <a:buChar char="-"/>
            </a:pPr>
            <a:r>
              <a:rPr lang="th-TH" sz="5400" b="1" dirty="0">
                <a:solidFill>
                  <a:srgbClr val="002060"/>
                </a:solidFill>
              </a:rPr>
              <a:t>นักเรียนจะต้องเรียนรู้จากการลงมือปฏิบัติ</a:t>
            </a:r>
          </a:p>
          <a:p>
            <a:pPr marL="571500" indent="-571500" algn="l">
              <a:buFontTx/>
              <a:buChar char="-"/>
            </a:pPr>
            <a:r>
              <a:rPr lang="th-TH" sz="5400" b="1" dirty="0">
                <a:solidFill>
                  <a:srgbClr val="002060"/>
                </a:solidFill>
              </a:rPr>
              <a:t>เรียนรู้ผ่านการจัดกิจกรรม</a:t>
            </a:r>
          </a:p>
          <a:p>
            <a:pPr marL="571500" indent="-571500" algn="l">
              <a:buFontTx/>
              <a:buChar char="-"/>
            </a:pPr>
            <a:r>
              <a:rPr lang="th-TH" sz="5400" b="1" dirty="0">
                <a:solidFill>
                  <a:srgbClr val="002060"/>
                </a:solidFill>
              </a:rPr>
              <a:t>เรียนรู้โดยใช้สื่อจริงที่มีอยู่ในโลก</a:t>
            </a:r>
          </a:p>
          <a:p>
            <a:pPr marL="571500" indent="-571500" algn="l">
              <a:buFontTx/>
              <a:buChar char="-"/>
            </a:pPr>
            <a:r>
              <a:rPr lang="th-TH" sz="5400" b="1" dirty="0">
                <a:solidFill>
                  <a:srgbClr val="002060"/>
                </a:solidFill>
              </a:rPr>
              <a:t>เรียนรู้จากการสาธิต ลอกเลียนการกระทำ</a:t>
            </a:r>
          </a:p>
        </p:txBody>
      </p:sp>
    </p:spTree>
    <p:extLst>
      <p:ext uri="{BB962C8B-B14F-4D97-AF65-F5344CB8AC3E}">
        <p14:creationId xmlns:p14="http://schemas.microsoft.com/office/powerpoint/2010/main" val="9872052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2" y="293688"/>
            <a:ext cx="10720388" cy="1778000"/>
          </a:xfrm>
          <a:prstGeom prst="flowChartAlternateProcess">
            <a:avLst/>
          </a:prstGeom>
          <a:solidFill>
            <a:schemeClr val="bg1"/>
          </a:solidFill>
        </p:spPr>
        <p:txBody>
          <a:bodyPr anchor="ctr">
            <a:normAutofit fontScale="90000"/>
          </a:bodyPr>
          <a:lstStyle/>
          <a:p>
            <a:r>
              <a:rPr lang="en-US" sz="8800" b="1" dirty="0">
                <a:solidFill>
                  <a:srgbClr val="FF0000"/>
                </a:solidFill>
              </a:rPr>
              <a:t>Enactive representation</a:t>
            </a:r>
            <a:endParaRPr lang="th-TH" sz="8800" b="1" dirty="0">
              <a:solidFill>
                <a:srgbClr val="FF000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122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432446"/>
            <a:ext cx="3424238" cy="256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095" y="3181351"/>
            <a:ext cx="3392383" cy="250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294" y="3716535"/>
            <a:ext cx="4030191" cy="287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573" y="3181351"/>
            <a:ext cx="3333749" cy="250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à¸à¸¥à¸à¸²à¸£à¸à¹à¸à¸«à¸²à¸£à¸¹à¸à¸ à¸²à¸à¸ªà¸³à¸«à¸£à¸±à¸ algebra tiles for stude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617" y="2350892"/>
            <a:ext cx="3209925" cy="260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8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2" y="293688"/>
            <a:ext cx="10720388" cy="1778000"/>
          </a:xfrm>
          <a:prstGeom prst="flowChartAlternateProcess">
            <a:avLst/>
          </a:prstGeom>
          <a:solidFill>
            <a:schemeClr val="bg1"/>
          </a:solidFill>
        </p:spPr>
        <p:txBody>
          <a:bodyPr anchor="ctr">
            <a:normAutofit/>
          </a:bodyPr>
          <a:lstStyle/>
          <a:p>
            <a:r>
              <a:rPr lang="en-US" sz="8800" b="1" dirty="0">
                <a:solidFill>
                  <a:srgbClr val="FF0000"/>
                </a:solidFill>
              </a:rPr>
              <a:t>Iconic representation</a:t>
            </a:r>
            <a:endParaRPr lang="th-TH" sz="88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2" y="2244724"/>
            <a:ext cx="10591800" cy="4441825"/>
          </a:xfrm>
          <a:prstGeom prst="roundRect">
            <a:avLst/>
          </a:prstGeom>
          <a:solidFill>
            <a:schemeClr val="bg1"/>
          </a:solidFill>
        </p:spPr>
        <p:txBody>
          <a:bodyPr>
            <a:noAutofit/>
          </a:bodyPr>
          <a:lstStyle/>
          <a:p>
            <a:pPr marL="571500" indent="-571500" algn="l">
              <a:buFontTx/>
              <a:buChar char="-"/>
            </a:pPr>
            <a:r>
              <a:rPr lang="th-TH" sz="4000" b="1" dirty="0">
                <a:solidFill>
                  <a:srgbClr val="002060"/>
                </a:solidFill>
              </a:rPr>
              <a:t>พัฒนาการทางความคิดในขั้นนี้อยู่ที่การมองเห็น และการใช้ประสาทสัมผัสต่างๆ </a:t>
            </a:r>
          </a:p>
          <a:p>
            <a:pPr marL="571500" indent="-571500" algn="l">
              <a:buFontTx/>
              <a:buChar char="-"/>
            </a:pPr>
            <a:r>
              <a:rPr lang="th-TH" sz="4000" b="1" dirty="0">
                <a:solidFill>
                  <a:srgbClr val="002060"/>
                </a:solidFill>
              </a:rPr>
              <a:t>การนำสิ่งที่เป็นรูปธรรมมาแทนนำเสนอแทนด้วยภาพ </a:t>
            </a:r>
          </a:p>
          <a:p>
            <a:pPr algn="l"/>
            <a:r>
              <a:rPr lang="th-TH" sz="4000" b="1" dirty="0">
                <a:solidFill>
                  <a:srgbClr val="002060"/>
                </a:solidFill>
              </a:rPr>
              <a:t>     เรียกว่า “กึ่งรูปธรรม”</a:t>
            </a:r>
          </a:p>
          <a:p>
            <a:pPr marL="571500" indent="-571500" algn="l">
              <a:buFontTx/>
              <a:buChar char="-"/>
            </a:pPr>
            <a:r>
              <a:rPr lang="th-TH" sz="4000" b="1" dirty="0">
                <a:solidFill>
                  <a:srgbClr val="002060"/>
                </a:solidFill>
              </a:rPr>
              <a:t>เด็กสามารถ่ายทอดประสบการณ์หรือเหตุการณ์ต่าง ๆ </a:t>
            </a:r>
          </a:p>
          <a:p>
            <a:pPr algn="l"/>
            <a:r>
              <a:rPr lang="th-TH" sz="4000" b="1" dirty="0">
                <a:solidFill>
                  <a:srgbClr val="002060"/>
                </a:solidFill>
              </a:rPr>
              <a:t>     ด้วยการมีภาพแทนในใจ</a:t>
            </a:r>
          </a:p>
          <a:p>
            <a:pPr algn="l"/>
            <a:endParaRPr lang="th-TH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1765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2" y="293688"/>
            <a:ext cx="10720388" cy="1778000"/>
          </a:xfrm>
          <a:prstGeom prst="flowChartAlternateProcess">
            <a:avLst/>
          </a:prstGeom>
          <a:solidFill>
            <a:schemeClr val="bg1"/>
          </a:solidFill>
        </p:spPr>
        <p:txBody>
          <a:bodyPr anchor="ctr">
            <a:normAutofit/>
          </a:bodyPr>
          <a:lstStyle/>
          <a:p>
            <a:r>
              <a:rPr lang="en-US" sz="8800" b="1" dirty="0">
                <a:solidFill>
                  <a:srgbClr val="FF0000"/>
                </a:solidFill>
              </a:rPr>
              <a:t>Iconic representation</a:t>
            </a:r>
            <a:endParaRPr lang="th-TH" sz="8800" b="1" dirty="0">
              <a:solidFill>
                <a:srgbClr val="FF000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9218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" y="2324099"/>
            <a:ext cx="3060076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576" y="3790949"/>
            <a:ext cx="4953000" cy="269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à¸à¸¥à¸à¸²à¸£à¸à¹à¸à¸«à¸²à¸£à¸¹à¸à¸ à¸²à¸à¸ªà¸³à¸«à¸£à¸±à¸ pictorial mathematic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076" y="2260599"/>
            <a:ext cx="4163366" cy="312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à¸à¸¥à¸à¸²à¸£à¸à¹à¸à¸«à¸²à¸£à¸¹à¸à¸ à¸²à¸à¸ªà¸³à¸«à¸£à¸±à¸ algebra tiles for integer numbe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152" y="3790949"/>
            <a:ext cx="3607424" cy="270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56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2" y="293688"/>
            <a:ext cx="10720388" cy="1778000"/>
          </a:xfrm>
          <a:prstGeom prst="flowChartAlternateProcess">
            <a:avLst/>
          </a:prstGeom>
          <a:solidFill>
            <a:schemeClr val="bg1"/>
          </a:solidFill>
        </p:spPr>
        <p:txBody>
          <a:bodyPr anchor="ctr">
            <a:normAutofit fontScale="90000"/>
          </a:bodyPr>
          <a:lstStyle/>
          <a:p>
            <a:r>
              <a:rPr lang="en-US" sz="8800" b="1" dirty="0">
                <a:solidFill>
                  <a:srgbClr val="FF0000"/>
                </a:solidFill>
              </a:rPr>
              <a:t>Symbolic representation</a:t>
            </a:r>
            <a:endParaRPr lang="th-TH" sz="88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2" y="2244724"/>
            <a:ext cx="10591800" cy="4441825"/>
          </a:xfrm>
          <a:prstGeom prst="roundRect">
            <a:avLst/>
          </a:prstGeom>
          <a:solidFill>
            <a:schemeClr val="bg1"/>
          </a:solidFill>
        </p:spPr>
        <p:txBody>
          <a:bodyPr>
            <a:noAutofit/>
          </a:bodyPr>
          <a:lstStyle/>
          <a:p>
            <a:pPr marL="571500" indent="-571500" algn="l">
              <a:buFontTx/>
              <a:buChar char="-"/>
            </a:pPr>
            <a:r>
              <a:rPr lang="th-TH" sz="4000" b="1" dirty="0">
                <a:solidFill>
                  <a:srgbClr val="002060"/>
                </a:solidFill>
              </a:rPr>
              <a:t>นักเรียนสามารถถ่ายทอดประสบการณ์หรือเหตุการณ์ต่าง ๆ </a:t>
            </a:r>
          </a:p>
          <a:p>
            <a:pPr algn="l"/>
            <a:r>
              <a:rPr lang="th-TH" sz="4000" b="1" dirty="0">
                <a:solidFill>
                  <a:srgbClr val="002060"/>
                </a:solidFill>
              </a:rPr>
              <a:t>     โดยการใช้สัญลักษณ์ หรือภาษา (</a:t>
            </a:r>
            <a:r>
              <a:rPr lang="en-US" sz="4000" b="1" dirty="0">
                <a:solidFill>
                  <a:srgbClr val="002060"/>
                </a:solidFill>
              </a:rPr>
              <a:t>+, - , x, ÷ , … </a:t>
            </a:r>
            <a:r>
              <a:rPr lang="th-TH" sz="4000" b="1" dirty="0">
                <a:solidFill>
                  <a:srgbClr val="002060"/>
                </a:solidFill>
              </a:rPr>
              <a:t>)</a:t>
            </a:r>
          </a:p>
          <a:p>
            <a:pPr marL="571500" indent="-571500" algn="l">
              <a:buFontTx/>
              <a:buChar char="-"/>
            </a:pPr>
            <a:r>
              <a:rPr lang="th-TH" sz="4000" b="1" dirty="0">
                <a:solidFill>
                  <a:srgbClr val="002060"/>
                </a:solidFill>
              </a:rPr>
              <a:t>นักเรียนสามารถคิดหาเหตุผลมาใช้ในการเชื่อมโยงเหตุการณ์/เงื่อนไข ที่กำหนดให้ได้</a:t>
            </a:r>
          </a:p>
          <a:p>
            <a:pPr marL="571500" indent="-571500" algn="l">
              <a:buFontTx/>
              <a:buChar char="-"/>
            </a:pPr>
            <a:r>
              <a:rPr lang="th-TH" sz="4000" b="1" dirty="0">
                <a:solidFill>
                  <a:srgbClr val="002060"/>
                </a:solidFill>
              </a:rPr>
              <a:t>เข้าใจสมบัติของจำนวนจริง สมบัติการเท่ากัน และสมบัติของอสมการ กฎของเลขยกกำลัง เป็นต้น</a:t>
            </a:r>
          </a:p>
          <a:p>
            <a:pPr marL="571500" indent="-571500" algn="l">
              <a:buFontTx/>
              <a:buChar char="-"/>
            </a:pPr>
            <a:endParaRPr lang="th-TH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1162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2" y="293688"/>
            <a:ext cx="10720388" cy="1778000"/>
          </a:xfrm>
          <a:prstGeom prst="flowChartAlternateProcess">
            <a:avLst/>
          </a:prstGeom>
          <a:solidFill>
            <a:schemeClr val="bg1"/>
          </a:solidFill>
        </p:spPr>
        <p:txBody>
          <a:bodyPr anchor="ctr">
            <a:normAutofit fontScale="90000"/>
          </a:bodyPr>
          <a:lstStyle/>
          <a:p>
            <a:r>
              <a:rPr lang="en-US" sz="8800" b="1" dirty="0">
                <a:solidFill>
                  <a:srgbClr val="FF0000"/>
                </a:solidFill>
              </a:rPr>
              <a:t>Symbolic representation</a:t>
            </a:r>
            <a:endParaRPr lang="th-TH" sz="8800" b="1" dirty="0">
              <a:solidFill>
                <a:srgbClr val="FF000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42" name="Picture 2" descr="à¸à¸¥à¸à¸²à¸£à¸à¹à¸à¸«à¸²à¸£à¸¹à¸à¸ à¸²à¸à¸ªà¸³à¸«à¸£à¸±à¸ symbolic representation ma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2271713"/>
            <a:ext cx="4476750" cy="335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à¸à¸¥à¸à¸²à¸£à¸à¹à¸à¸«à¸²à¸£à¸¹à¸à¸ à¸²à¸à¸ªà¸³à¸«à¸£à¸±à¸ iconic representation bru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584469"/>
            <a:ext cx="4095750" cy="307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181" y="2271713"/>
            <a:ext cx="4095750" cy="307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73" y="3549333"/>
            <a:ext cx="4336256" cy="310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63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ไดอะแกรม 1">
            <a:extLst>
              <a:ext uri="{FF2B5EF4-FFF2-40B4-BE49-F238E27FC236}">
                <a16:creationId xmlns:a16="http://schemas.microsoft.com/office/drawing/2014/main" id="{1B2E6372-4E89-4C6E-A01E-62077DA18C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5386397"/>
              </p:ext>
            </p:extLst>
          </p:nvPr>
        </p:nvGraphicFramePr>
        <p:xfrm>
          <a:off x="118793" y="0"/>
          <a:ext cx="11960665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à¸£à¸¹à¸à¸ à¸²à¸à¸à¸µà¹à¹à¸à¸µà¹à¸¢à¸§à¸à¹à¸­à¸">
            <a:extLst>
              <a:ext uri="{FF2B5EF4-FFF2-40B4-BE49-F238E27FC236}">
                <a16:creationId xmlns:a16="http://schemas.microsoft.com/office/drawing/2014/main" id="{271C3FD2-94DC-46D4-9D24-01D94BDF7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090" y="4716778"/>
            <a:ext cx="2409485" cy="180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à¸à¸¥à¸à¸²à¸£à¸à¹à¸à¸«à¸²à¸£à¸¹à¸à¸ à¸²à¸à¸ªà¸³à¸«à¸£à¸±à¸ social knowledge for child">
            <a:extLst>
              <a:ext uri="{FF2B5EF4-FFF2-40B4-BE49-F238E27FC236}">
                <a16:creationId xmlns:a16="http://schemas.microsoft.com/office/drawing/2014/main" id="{12DFDDF5-9D2F-4120-9E6A-A860AF44F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208" y="4382670"/>
            <a:ext cx="2709832" cy="197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à¸£à¸¹à¸à¸ à¸²à¸à¸à¸µà¹à¹à¸à¸µà¹à¸¢à¸§à¸à¹à¸­à¸">
            <a:extLst>
              <a:ext uri="{FF2B5EF4-FFF2-40B4-BE49-F238E27FC236}">
                <a16:creationId xmlns:a16="http://schemas.microsoft.com/office/drawing/2014/main" id="{2140A52D-8B6B-448A-A73C-A2E2721F3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60" y="4382670"/>
            <a:ext cx="2854963" cy="214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à¸£à¸¹à¸à¸ à¸²à¸à¸à¸µà¹à¹à¸à¸µà¹à¸¢à¸§à¸à¹à¸­à¸">
            <a:extLst>
              <a:ext uri="{FF2B5EF4-FFF2-40B4-BE49-F238E27FC236}">
                <a16:creationId xmlns:a16="http://schemas.microsoft.com/office/drawing/2014/main" id="{BA9ACBEA-606C-46A0-929C-431AC19C7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2" y="0"/>
            <a:ext cx="2973755" cy="167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à¸à¸¥à¸à¸²à¸£à¸à¹à¸à¸«à¸²à¸£à¸¹à¸à¸ à¸²à¸à¸ªà¸³à¸«à¸£à¸±à¸ knowledge child">
            <a:extLst>
              <a:ext uri="{FF2B5EF4-FFF2-40B4-BE49-F238E27FC236}">
                <a16:creationId xmlns:a16="http://schemas.microsoft.com/office/drawing/2014/main" id="{919FF3F9-CD81-4FC1-BFD4-A49DAC815C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3"/>
          <a:stretch/>
        </p:blipFill>
        <p:spPr bwMode="auto">
          <a:xfrm>
            <a:off x="9580098" y="0"/>
            <a:ext cx="2505611" cy="167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7003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925491" y="4989917"/>
            <a:ext cx="4251419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/>
            <a:r>
              <a:rPr lang="en-US" sz="4000" dirty="0"/>
              <a:t>Robert Gagne’          </a:t>
            </a:r>
          </a:p>
        </p:txBody>
      </p:sp>
      <p:pic>
        <p:nvPicPr>
          <p:cNvPr id="22530" name="Picture 2" descr="à¸à¸¥à¸à¸²à¸£à¸à¹à¸à¸«à¸²à¸£à¸¹à¸à¸ à¸²à¸à¸ªà¸³à¸«à¸£à¸±à¸ &quot;à¸à¸²à¹à¸¢à¹&quot;">
            <a:extLst>
              <a:ext uri="{FF2B5EF4-FFF2-40B4-BE49-F238E27FC236}">
                <a16:creationId xmlns:a16="http://schemas.microsoft.com/office/drawing/2014/main" id="{EE089CE7-7BAA-4A47-8A95-F771F50B2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792" y="652545"/>
            <a:ext cx="3491764" cy="415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สี่เหลี่ยมผืนผ้า: มุมมน 2">
            <a:extLst>
              <a:ext uri="{FF2B5EF4-FFF2-40B4-BE49-F238E27FC236}">
                <a16:creationId xmlns:a16="http://schemas.microsoft.com/office/drawing/2014/main" id="{8980A807-F7E3-4097-ADAD-259ED74750F2}"/>
              </a:ext>
            </a:extLst>
          </p:cNvPr>
          <p:cNvSpPr/>
          <p:nvPr/>
        </p:nvSpPr>
        <p:spPr>
          <a:xfrm>
            <a:off x="5289452" y="404446"/>
            <a:ext cx="6682154" cy="60491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h-TH" sz="3200" dirty="0" err="1">
                <a:solidFill>
                  <a:srgbClr val="002060"/>
                </a:solidFill>
                <a:cs typeface="+mj-cs"/>
              </a:rPr>
              <a:t>โรเบิร์ต</a:t>
            </a:r>
            <a:r>
              <a:rPr lang="th-TH" sz="3200" dirty="0">
                <a:solidFill>
                  <a:srgbClr val="002060"/>
                </a:solidFill>
                <a:cs typeface="+mj-cs"/>
              </a:rPr>
              <a:t> กา</a:t>
            </a:r>
            <a:r>
              <a:rPr lang="th-TH" sz="3200" dirty="0" err="1">
                <a:solidFill>
                  <a:srgbClr val="002060"/>
                </a:solidFill>
                <a:cs typeface="+mj-cs"/>
              </a:rPr>
              <a:t>เย</a:t>
            </a:r>
            <a:r>
              <a:rPr lang="th-TH" sz="3200" dirty="0">
                <a:solidFill>
                  <a:srgbClr val="002060"/>
                </a:solidFill>
                <a:cs typeface="+mj-cs"/>
              </a:rPr>
              <a:t>่  (</a:t>
            </a:r>
            <a:r>
              <a:rPr lang="en-US" sz="3200" dirty="0">
                <a:solidFill>
                  <a:srgbClr val="002060"/>
                </a:solidFill>
                <a:cs typeface="+mj-cs"/>
              </a:rPr>
              <a:t>Robert  Gagne)  </a:t>
            </a:r>
            <a:endParaRPr lang="th-TH" sz="3200" dirty="0">
              <a:solidFill>
                <a:srgbClr val="002060"/>
              </a:solidFill>
              <a:cs typeface="+mj-cs"/>
            </a:endParaRPr>
          </a:p>
          <a:p>
            <a:r>
              <a:rPr lang="th-TH" sz="3200" dirty="0">
                <a:solidFill>
                  <a:srgbClr val="002060"/>
                </a:solidFill>
                <a:cs typeface="+mj-cs"/>
              </a:rPr>
              <a:t> -  เป็นนักปรัชญาและจิตวิทยาการศึกษาชาวอเมริกา (1916-2002)</a:t>
            </a:r>
          </a:p>
          <a:p>
            <a:r>
              <a:rPr lang="th-TH" sz="3200" dirty="0">
                <a:solidFill>
                  <a:srgbClr val="002060"/>
                </a:solidFill>
                <a:cs typeface="+mj-cs"/>
              </a:rPr>
              <a:t>-  ทฤษฎีเงื่อนไขการเรียนรู้(</a:t>
            </a:r>
            <a:r>
              <a:rPr lang="en-US" sz="2400" dirty="0">
                <a:solidFill>
                  <a:srgbClr val="002060"/>
                </a:solidFill>
                <a:cs typeface="+mj-cs"/>
              </a:rPr>
              <a:t>Condition  of  Learning</a:t>
            </a:r>
            <a:r>
              <a:rPr lang="en-US" sz="3200" dirty="0">
                <a:solidFill>
                  <a:srgbClr val="002060"/>
                </a:solidFill>
                <a:cs typeface="+mj-cs"/>
              </a:rPr>
              <a:t>) </a:t>
            </a:r>
            <a:r>
              <a:rPr lang="th-TH" sz="3200" dirty="0">
                <a:solidFill>
                  <a:srgbClr val="002060"/>
                </a:solidFill>
                <a:cs typeface="+mj-cs"/>
              </a:rPr>
              <a:t>-   เชื่อว่าความรู้มีหลายประเภท บางประเภทสามารถเข้าใจได้อย่างรวดเร็วไม่ต้องใช้ความคิดที่ลึกซึ้ง บางประเภทมีความซับซ้อนจำเป็นต้องใช้ความสามารถในขั้นสูง</a:t>
            </a:r>
          </a:p>
        </p:txBody>
      </p:sp>
    </p:spTree>
    <p:extLst>
      <p:ext uri="{BB962C8B-B14F-4D97-AF65-F5344CB8AC3E}">
        <p14:creationId xmlns:p14="http://schemas.microsoft.com/office/powerpoint/2010/main" val="21807268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2" y="293688"/>
            <a:ext cx="10720388" cy="1778000"/>
          </a:xfrm>
          <a:prstGeom prst="flowChartAlternateProcess">
            <a:avLst/>
          </a:prstGeom>
          <a:solidFill>
            <a:schemeClr val="bg1"/>
          </a:solidFill>
        </p:spPr>
        <p:txBody>
          <a:bodyPr anchor="ctr">
            <a:normAutofit/>
          </a:bodyPr>
          <a:lstStyle/>
          <a:p>
            <a:r>
              <a:rPr lang="en-US" sz="8800" b="1" dirty="0">
                <a:solidFill>
                  <a:srgbClr val="FF0000"/>
                </a:solidFill>
              </a:rPr>
              <a:t>Robert Gagne’</a:t>
            </a:r>
            <a:endParaRPr lang="th-TH" sz="88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2" y="2244724"/>
            <a:ext cx="10591800" cy="4441825"/>
          </a:xfrm>
          <a:prstGeom prst="roundRect">
            <a:avLst/>
          </a:prstGeo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th-TH" sz="4400" dirty="0">
                <a:solidFill>
                  <a:srgbClr val="002060"/>
                </a:solidFill>
                <a:cs typeface="+mj-cs"/>
              </a:rPr>
              <a:t>	เขาพยายามศึกษาความสัมพันธ์ระหว่างจิตวิทยาการเรียนการสอน เพื่อให้การเรียนการสอนเกิดประสิทธิภาพในเรื่องต่อไปนี้ คือ </a:t>
            </a:r>
          </a:p>
          <a:p>
            <a:pPr algn="l"/>
            <a:r>
              <a:rPr lang="th-TH" sz="4400" dirty="0">
                <a:solidFill>
                  <a:srgbClr val="002060"/>
                </a:solidFill>
                <a:cs typeface="+mj-cs"/>
              </a:rPr>
              <a:t>	1) ทักษะด้านสติปัญญา 		</a:t>
            </a:r>
            <a:r>
              <a:rPr lang="th-TH" sz="4400" dirty="0">
                <a:solidFill>
                  <a:srgbClr val="002060"/>
                </a:solidFill>
              </a:rPr>
              <a:t> 4) ทักษะการเคลื่อนไหว</a:t>
            </a:r>
            <a:endParaRPr lang="th-TH" sz="4400" dirty="0">
              <a:solidFill>
                <a:srgbClr val="002060"/>
              </a:solidFill>
              <a:cs typeface="+mj-cs"/>
            </a:endParaRPr>
          </a:p>
          <a:p>
            <a:pPr algn="l"/>
            <a:r>
              <a:rPr lang="th-TH" sz="4400" dirty="0">
                <a:solidFill>
                  <a:srgbClr val="002060"/>
                </a:solidFill>
                <a:cs typeface="+mj-cs"/>
              </a:rPr>
              <a:t>	2) ยุทธ์การรับรู้ 			</a:t>
            </a:r>
            <a:r>
              <a:rPr lang="th-TH" sz="4400" dirty="0">
                <a:solidFill>
                  <a:srgbClr val="002060"/>
                </a:solidFill>
              </a:rPr>
              <a:t> 5) เจตคติ </a:t>
            </a:r>
            <a:endParaRPr lang="th-TH" sz="4400" dirty="0">
              <a:solidFill>
                <a:srgbClr val="002060"/>
              </a:solidFill>
              <a:cs typeface="+mj-cs"/>
            </a:endParaRPr>
          </a:p>
          <a:p>
            <a:pPr algn="l"/>
            <a:r>
              <a:rPr lang="th-TH" sz="4400" dirty="0">
                <a:solidFill>
                  <a:srgbClr val="002060"/>
                </a:solidFill>
                <a:cs typeface="+mj-cs"/>
              </a:rPr>
              <a:t>	3) สาระสนเทศทางวาจา </a:t>
            </a:r>
          </a:p>
          <a:p>
            <a:pPr algn="l"/>
            <a:r>
              <a:rPr lang="th-TH" sz="4400" dirty="0">
                <a:solidFill>
                  <a:srgbClr val="002060"/>
                </a:solidFill>
                <a:cs typeface="+mj-cs"/>
              </a:rPr>
              <a:t>	</a:t>
            </a:r>
          </a:p>
          <a:p>
            <a:pPr algn="l"/>
            <a:r>
              <a:rPr lang="th-TH" sz="4400" dirty="0">
                <a:solidFill>
                  <a:srgbClr val="002060"/>
                </a:solidFill>
                <a:cs typeface="+mj-cs"/>
              </a:rPr>
              <a:t>	</a:t>
            </a:r>
            <a:endParaRPr lang="th-TH" sz="6600" b="1" dirty="0">
              <a:solidFill>
                <a:srgbClr val="00206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004367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ตัวยึดหมายเลขภาพนิ่ง 3">
            <a:extLst>
              <a:ext uri="{FF2B5EF4-FFF2-40B4-BE49-F238E27FC236}">
                <a16:creationId xmlns:a16="http://schemas.microsoft.com/office/drawing/2014/main" id="{FF91BEF6-B3B7-4BCC-97BC-B00ABA03C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rdiaUPC" panose="020B0304020202020204" pitchFamily="34" charset="-34"/>
                <a:cs typeface="Angsana New" panose="02020603050405020304" pitchFamily="18" charset="-34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rdiaUPC" panose="020B0304020202020204" pitchFamily="34" charset="-34"/>
                <a:cs typeface="Angsana New" panose="02020603050405020304" pitchFamily="18" charset="-34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diaUPC" panose="020B0304020202020204" pitchFamily="34" charset="-34"/>
                <a:cs typeface="Angsana New" panose="02020603050405020304" pitchFamily="18" charset="-34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diaUPC" panose="020B0304020202020204" pitchFamily="34" charset="-34"/>
                <a:cs typeface="Angsana New" panose="02020603050405020304" pitchFamily="18" charset="-34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rdiaUPC" panose="020B0304020202020204" pitchFamily="34" charset="-34"/>
                <a:cs typeface="Angsana New" panose="02020603050405020304" pitchFamily="18" charset="-34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rdiaUPC" panose="020B0304020202020204" pitchFamily="34" charset="-34"/>
                <a:cs typeface="Angsana New" panose="02020603050405020304" pitchFamily="18" charset="-34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rdiaUPC" panose="020B0304020202020204" pitchFamily="34" charset="-34"/>
                <a:cs typeface="Angsana New" panose="02020603050405020304" pitchFamily="18" charset="-34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rdiaUPC" panose="020B0304020202020204" pitchFamily="34" charset="-34"/>
                <a:cs typeface="Angsana New" panose="02020603050405020304" pitchFamily="18" charset="-34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rdiaUPC" panose="020B0304020202020204" pitchFamily="34" charset="-34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CE6E5B-5B08-4CC1-9D86-74E2FA48319D}" type="slidenum">
              <a:rPr lang="en-US" altLang="th-TH" sz="140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th-TH" altLang="th-TH" sz="1400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5D16F2ED-6EF9-405B-8ACC-E2310F649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7038" y="263526"/>
            <a:ext cx="8794750" cy="720839"/>
          </a:xfrm>
          <a:prstGeom prst="rect">
            <a:avLst/>
          </a:prstGeom>
          <a:gradFill rotWithShape="0">
            <a:gsLst>
              <a:gs pos="0">
                <a:srgbClr val="B2B200"/>
              </a:gs>
              <a:gs pos="100000">
                <a:srgbClr val="FFFF00"/>
              </a:gs>
            </a:gsLst>
            <a:lin ang="2700000" scaled="1"/>
          </a:gradFill>
          <a:ln w="47625" cmpd="thickThin">
            <a:solidFill>
              <a:srgbClr val="000099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rdiaUPC" panose="020B0304020202020204" pitchFamily="34" charset="-34"/>
                <a:cs typeface="Angsana New" panose="02020603050405020304" pitchFamily="18" charset="-34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rdiaUPC" panose="020B0304020202020204" pitchFamily="34" charset="-34"/>
                <a:cs typeface="Angsana New" panose="02020603050405020304" pitchFamily="18" charset="-34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diaUPC" panose="020B0304020202020204" pitchFamily="34" charset="-34"/>
                <a:cs typeface="Angsana New" panose="02020603050405020304" pitchFamily="18" charset="-34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diaUPC" panose="020B0304020202020204" pitchFamily="34" charset="-34"/>
                <a:cs typeface="Angsana New" panose="02020603050405020304" pitchFamily="18" charset="-34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rdiaUPC" panose="020B0304020202020204" pitchFamily="34" charset="-34"/>
                <a:cs typeface="Angsana New" panose="02020603050405020304" pitchFamily="18" charset="-34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rdiaUPC" panose="020B0304020202020204" pitchFamily="34" charset="-34"/>
                <a:cs typeface="Angsana New" panose="02020603050405020304" pitchFamily="18" charset="-34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rdiaUPC" panose="020B0304020202020204" pitchFamily="34" charset="-34"/>
                <a:cs typeface="Angsana New" panose="02020603050405020304" pitchFamily="18" charset="-34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rdiaUPC" panose="020B0304020202020204" pitchFamily="34" charset="-34"/>
                <a:cs typeface="Angsana New" panose="02020603050405020304" pitchFamily="18" charset="-34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rdiaUPC" panose="020B0304020202020204" pitchFamily="34" charset="-34"/>
                <a:cs typeface="Angsana New" panose="02020603050405020304" pitchFamily="18" charset="-34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th-TH" altLang="th-TH" sz="4800" b="1">
                <a:solidFill>
                  <a:srgbClr val="6600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ชนิด/แบบการเรียนรู้ของ </a:t>
            </a:r>
            <a:r>
              <a:rPr lang="en-US" altLang="th-TH" sz="4800" b="1">
                <a:solidFill>
                  <a:srgbClr val="6600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Gagne </a:t>
            </a:r>
            <a:r>
              <a:rPr lang="th-TH" altLang="th-TH" sz="4800" b="1">
                <a:solidFill>
                  <a:srgbClr val="6600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ประกอบด้วย </a:t>
            </a:r>
            <a:r>
              <a:rPr lang="en-US" altLang="th-TH" sz="4800" b="1">
                <a:solidFill>
                  <a:srgbClr val="6600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8 </a:t>
            </a:r>
            <a:r>
              <a:rPr lang="th-TH" altLang="th-TH" sz="4800" b="1">
                <a:solidFill>
                  <a:srgbClr val="6600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แบบ</a:t>
            </a:r>
            <a:endParaRPr lang="th-TH" altLang="th-TH" sz="4800">
              <a:solidFill>
                <a:srgbClr val="6600FF"/>
              </a:solidFill>
              <a:latin typeface="AngsanaUPC" panose="02020603050405020304" pitchFamily="18" charset="-34"/>
            </a:endParaRPr>
          </a:p>
        </p:txBody>
      </p:sp>
      <p:sp>
        <p:nvSpPr>
          <p:cNvPr id="604163" name="Rectangle 3">
            <a:extLst>
              <a:ext uri="{FF2B5EF4-FFF2-40B4-BE49-F238E27FC236}">
                <a16:creationId xmlns:a16="http://schemas.microsoft.com/office/drawing/2014/main" id="{815332BF-9E5D-4D17-960F-E1D79013F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000126"/>
            <a:ext cx="9144000" cy="64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>
              <a:spcBef>
                <a:spcPct val="50000"/>
              </a:spcBef>
              <a:defRPr/>
            </a:pPr>
            <a: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UPC" pitchFamily="18" charset="-34"/>
                <a:cs typeface="AngsanaUPC" pitchFamily="18" charset="-34"/>
                <a:sym typeface="Wingdings" pitchFamily="2" charset="2"/>
              </a:rPr>
              <a:t>	</a:t>
            </a:r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UPC" pitchFamily="18" charset="-34"/>
                <a:cs typeface="AngsanaUPC" pitchFamily="18" charset="-34"/>
                <a:sym typeface="Wingdings" pitchFamily="2" charset="2"/>
              </a:rPr>
              <a:t>แบบที่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UPC" pitchFamily="18" charset="-34"/>
                <a:cs typeface="AngsanaUPC" pitchFamily="18" charset="-34"/>
                <a:sym typeface="Wingdings" pitchFamily="2" charset="2"/>
              </a:rPr>
              <a:t>1  </a:t>
            </a:r>
            <a:r>
              <a:rPr lang="th-TH" sz="4000" dirty="0">
                <a:solidFill>
                  <a:schemeClr val="bg1"/>
                </a:solidFill>
              </a:rPr>
              <a:t>การเรียนรู้ด้วยสัญญาณ  (</a:t>
            </a:r>
            <a:r>
              <a:rPr lang="en-US" sz="3200" dirty="0">
                <a:solidFill>
                  <a:schemeClr val="bg1"/>
                </a:solidFill>
              </a:rPr>
              <a:t>Signal  learning</a:t>
            </a:r>
            <a:r>
              <a:rPr lang="en-US" sz="4000" dirty="0">
                <a:solidFill>
                  <a:schemeClr val="bg1"/>
                </a:solidFill>
              </a:rPr>
              <a:t>)  </a:t>
            </a:r>
            <a:r>
              <a:rPr lang="th-TH" sz="4000" dirty="0">
                <a:solidFill>
                  <a:schemeClr val="bg1"/>
                </a:solidFill>
              </a:rPr>
              <a:t>เป็นการเรียนรู้ระดับพื้นฐานมีลักษณะที่ง่าย  โดยผู้เรียนจะมีพฤติกรรมตอบสนองตามเงื่อนไขสัญญาณที่จัดให้  เช่น  ลักษณะอาการหรือพฤติกรรมแสดงออกเมื่อเผชิญสิ่งเร้า  หรือเหตุการณ์ที่มีอารมณ์แบบต่างๆ                                 	</a:t>
            </a:r>
          </a:p>
          <a:p>
            <a:pPr defTabSz="762000">
              <a:spcBef>
                <a:spcPct val="50000"/>
              </a:spcBef>
              <a:defRPr/>
            </a:pPr>
            <a:r>
              <a:rPr lang="th-TH" sz="4000" b="1" dirty="0">
                <a:solidFill>
                  <a:schemeClr val="bg1"/>
                </a:solidFill>
              </a:rPr>
              <a:t>	แบบที่ 2 </a:t>
            </a:r>
            <a:r>
              <a:rPr lang="th-TH" sz="4000" dirty="0">
                <a:solidFill>
                  <a:schemeClr val="bg1"/>
                </a:solidFill>
              </a:rPr>
              <a:t> การตอบสนองสิ่งเร้า </a:t>
            </a:r>
            <a:r>
              <a:rPr lang="th-TH" sz="3200" dirty="0">
                <a:solidFill>
                  <a:schemeClr val="bg1"/>
                </a:solidFill>
              </a:rPr>
              <a:t> (</a:t>
            </a:r>
            <a:r>
              <a:rPr lang="en-US" sz="3200" dirty="0">
                <a:solidFill>
                  <a:schemeClr val="bg1"/>
                </a:solidFill>
              </a:rPr>
              <a:t>Stimulus  response)</a:t>
            </a:r>
            <a:r>
              <a:rPr lang="en-US" sz="4000" dirty="0">
                <a:solidFill>
                  <a:schemeClr val="bg1"/>
                </a:solidFill>
              </a:rPr>
              <a:t>  </a:t>
            </a:r>
            <a:r>
              <a:rPr lang="th-TH" sz="4000" dirty="0">
                <a:solidFill>
                  <a:schemeClr val="bg1"/>
                </a:solidFill>
              </a:rPr>
              <a:t>เป็นพฤติกรรมการแสดงออกของผู้เรียนเมื่อได้ยินหรือรับรู้คำสั่ง  คำขอร้องให้ปฏิบัติในสถานการณ์ต่างๆ </a:t>
            </a:r>
          </a:p>
          <a:p>
            <a:pPr defTabSz="762000">
              <a:spcBef>
                <a:spcPct val="50000"/>
              </a:spcBef>
              <a:defRPr/>
            </a:pP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63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ตัวยึดหมายเลขภาพนิ่ง 3">
            <a:extLst>
              <a:ext uri="{FF2B5EF4-FFF2-40B4-BE49-F238E27FC236}">
                <a16:creationId xmlns:a16="http://schemas.microsoft.com/office/drawing/2014/main" id="{8A724128-68EA-4DCD-8A71-FE196F0F9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rdiaUPC" panose="020B0304020202020204" pitchFamily="34" charset="-34"/>
                <a:cs typeface="Angsana New" panose="02020603050405020304" pitchFamily="18" charset="-34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rdiaUPC" panose="020B0304020202020204" pitchFamily="34" charset="-34"/>
                <a:cs typeface="Angsana New" panose="02020603050405020304" pitchFamily="18" charset="-34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diaUPC" panose="020B0304020202020204" pitchFamily="34" charset="-34"/>
                <a:cs typeface="Angsana New" panose="02020603050405020304" pitchFamily="18" charset="-34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diaUPC" panose="020B0304020202020204" pitchFamily="34" charset="-34"/>
                <a:cs typeface="Angsana New" panose="02020603050405020304" pitchFamily="18" charset="-34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rdiaUPC" panose="020B0304020202020204" pitchFamily="34" charset="-34"/>
                <a:cs typeface="Angsana New" panose="02020603050405020304" pitchFamily="18" charset="-34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rdiaUPC" panose="020B0304020202020204" pitchFamily="34" charset="-34"/>
                <a:cs typeface="Angsana New" panose="02020603050405020304" pitchFamily="18" charset="-34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rdiaUPC" panose="020B0304020202020204" pitchFamily="34" charset="-34"/>
                <a:cs typeface="Angsana New" panose="02020603050405020304" pitchFamily="18" charset="-34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rdiaUPC" panose="020B0304020202020204" pitchFamily="34" charset="-34"/>
                <a:cs typeface="Angsana New" panose="02020603050405020304" pitchFamily="18" charset="-34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rdiaUPC" panose="020B0304020202020204" pitchFamily="34" charset="-34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668A393-EABF-46F0-A845-1E3AF8ED7573}" type="slidenum">
              <a:rPr lang="en-US" altLang="th-TH" sz="1400"/>
              <a:pPr>
                <a:spcBef>
                  <a:spcPct val="0"/>
                </a:spcBef>
                <a:buFontTx/>
                <a:buNone/>
              </a:pPr>
              <a:t>43</a:t>
            </a:fld>
            <a:endParaRPr lang="th-TH" altLang="th-TH" sz="14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2BDE8805-9C46-482C-A63A-EB5F33E38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7037" y="263526"/>
            <a:ext cx="9486777" cy="720839"/>
          </a:xfrm>
          <a:prstGeom prst="rect">
            <a:avLst/>
          </a:prstGeom>
          <a:gradFill rotWithShape="0">
            <a:gsLst>
              <a:gs pos="0">
                <a:srgbClr val="B2B200"/>
              </a:gs>
              <a:gs pos="100000">
                <a:srgbClr val="FFFF00"/>
              </a:gs>
            </a:gsLst>
            <a:lin ang="2700000" scaled="1"/>
          </a:gradFill>
          <a:ln w="47625" cmpd="thickThin">
            <a:solidFill>
              <a:srgbClr val="000099"/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rdiaUPC" panose="020B0304020202020204" pitchFamily="34" charset="-34"/>
                <a:cs typeface="Angsana New" panose="02020603050405020304" pitchFamily="18" charset="-34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rdiaUPC" panose="020B0304020202020204" pitchFamily="34" charset="-34"/>
                <a:cs typeface="Angsana New" panose="02020603050405020304" pitchFamily="18" charset="-34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diaUPC" panose="020B0304020202020204" pitchFamily="34" charset="-34"/>
                <a:cs typeface="Angsana New" panose="02020603050405020304" pitchFamily="18" charset="-34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diaUPC" panose="020B0304020202020204" pitchFamily="34" charset="-34"/>
                <a:cs typeface="Angsana New" panose="02020603050405020304" pitchFamily="18" charset="-34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rdiaUPC" panose="020B0304020202020204" pitchFamily="34" charset="-34"/>
                <a:cs typeface="Angsana New" panose="02020603050405020304" pitchFamily="18" charset="-34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rdiaUPC" panose="020B0304020202020204" pitchFamily="34" charset="-34"/>
                <a:cs typeface="Angsana New" panose="02020603050405020304" pitchFamily="18" charset="-34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rdiaUPC" panose="020B0304020202020204" pitchFamily="34" charset="-34"/>
                <a:cs typeface="Angsana New" panose="02020603050405020304" pitchFamily="18" charset="-34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rdiaUPC" panose="020B0304020202020204" pitchFamily="34" charset="-34"/>
                <a:cs typeface="Angsana New" panose="02020603050405020304" pitchFamily="18" charset="-34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rdiaUPC" panose="020B0304020202020204" pitchFamily="34" charset="-34"/>
                <a:cs typeface="Angsana New" panose="02020603050405020304" pitchFamily="18" charset="-34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th-TH" altLang="th-TH" sz="4800" b="1" dirty="0">
                <a:solidFill>
                  <a:srgbClr val="6600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ชนิด/แบบการเรียนรู้ของ </a:t>
            </a:r>
            <a:r>
              <a:rPr lang="en-US" altLang="th-TH" sz="4800" b="1" dirty="0">
                <a:solidFill>
                  <a:srgbClr val="6600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Gagne </a:t>
            </a:r>
            <a:r>
              <a:rPr lang="th-TH" altLang="th-TH" sz="4800" b="1" dirty="0">
                <a:solidFill>
                  <a:srgbClr val="6600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ประกอบด้วย </a:t>
            </a:r>
            <a:r>
              <a:rPr lang="en-US" altLang="th-TH" sz="4800" b="1" dirty="0">
                <a:solidFill>
                  <a:srgbClr val="6600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8 </a:t>
            </a:r>
            <a:r>
              <a:rPr lang="th-TH" altLang="th-TH" sz="4800" b="1" dirty="0">
                <a:solidFill>
                  <a:srgbClr val="6600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แบบ</a:t>
            </a:r>
            <a:endParaRPr lang="th-TH" altLang="th-TH" sz="4800" dirty="0">
              <a:solidFill>
                <a:srgbClr val="6600FF"/>
              </a:solidFill>
              <a:latin typeface="AngsanaUPC" panose="02020603050405020304" pitchFamily="18" charset="-34"/>
            </a:endParaRPr>
          </a:p>
        </p:txBody>
      </p:sp>
      <p:sp>
        <p:nvSpPr>
          <p:cNvPr id="604163" name="Rectangle 3">
            <a:extLst>
              <a:ext uri="{FF2B5EF4-FFF2-40B4-BE49-F238E27FC236}">
                <a16:creationId xmlns:a16="http://schemas.microsoft.com/office/drawing/2014/main" id="{8E81B1C9-B765-4A3C-B778-0ABCD7866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000125"/>
            <a:ext cx="10067778" cy="4925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defTabSz="762000">
              <a:spcBef>
                <a:spcPct val="50000"/>
              </a:spcBef>
              <a:defRPr/>
            </a:pPr>
            <a: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UPC" pitchFamily="18" charset="-34"/>
                <a:cs typeface="+mj-cs"/>
                <a:sym typeface="Wingdings" pitchFamily="2" charset="2"/>
              </a:rPr>
              <a:t>	</a:t>
            </a:r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UPC" pitchFamily="18" charset="-34"/>
                <a:cs typeface="+mj-cs"/>
                <a:sym typeface="Wingdings" pitchFamily="2" charset="2"/>
              </a:rPr>
              <a:t>แบบที่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UPC" pitchFamily="18" charset="-34"/>
                <a:cs typeface="+mj-cs"/>
                <a:sym typeface="Wingdings" pitchFamily="2" charset="2"/>
              </a:rPr>
              <a:t>3  </a:t>
            </a:r>
            <a:r>
              <a:rPr lang="th-TH" sz="4000" dirty="0">
                <a:solidFill>
                  <a:schemeClr val="bg1"/>
                </a:solidFill>
                <a:cs typeface="+mj-cs"/>
              </a:rPr>
              <a:t>การเคลื่อนไหวทางกายแบบต่อเนื่อง  </a:t>
            </a:r>
            <a:r>
              <a:rPr lang="en-US" sz="3200" dirty="0">
                <a:solidFill>
                  <a:schemeClr val="bg1"/>
                </a:solidFill>
                <a:cs typeface="+mj-cs"/>
              </a:rPr>
              <a:t>(Motor  chains)  </a:t>
            </a:r>
            <a:r>
              <a:rPr lang="th-TH" sz="4000" dirty="0">
                <a:solidFill>
                  <a:schemeClr val="bg1"/>
                </a:solidFill>
                <a:cs typeface="+mj-cs"/>
              </a:rPr>
              <a:t>เป็นการเชื่อมโยงทักษะทางกายที่ซับซ้อนของผลการตอบสนองสิ่งเร้าตั้งแต่  2  ทักษะขึ้นไป  เช่น  การเขียนอักษรหรือพยัญชนะแต่ละตัวหรือเขียนเป็นคำหรือทักษะการเคลื่อนไหวด้านอื่น                                                            </a:t>
            </a:r>
          </a:p>
          <a:p>
            <a:pPr defTabSz="762000">
              <a:spcBef>
                <a:spcPct val="50000"/>
              </a:spcBef>
              <a:defRPr/>
            </a:pPr>
            <a:r>
              <a:rPr lang="th-TH" sz="4000" b="1" dirty="0">
                <a:solidFill>
                  <a:schemeClr val="bg1"/>
                </a:solidFill>
                <a:cs typeface="+mj-cs"/>
              </a:rPr>
              <a:t>	แบบที่ 4 </a:t>
            </a:r>
            <a:r>
              <a:rPr lang="th-TH" sz="4000" dirty="0">
                <a:solidFill>
                  <a:schemeClr val="bg1"/>
                </a:solidFill>
                <a:cs typeface="+mj-cs"/>
              </a:rPr>
              <a:t> ความสัมพันธ์เชื่อมโยงของข้อความ </a:t>
            </a:r>
            <a:r>
              <a:rPr lang="th-TH" sz="3600" dirty="0">
                <a:solidFill>
                  <a:schemeClr val="bg1"/>
                </a:solidFill>
                <a:cs typeface="+mj-cs"/>
              </a:rPr>
              <a:t> (</a:t>
            </a:r>
            <a:r>
              <a:rPr lang="en-US" sz="3600" dirty="0">
                <a:solidFill>
                  <a:schemeClr val="bg1"/>
                </a:solidFill>
                <a:cs typeface="+mj-cs"/>
              </a:rPr>
              <a:t>Verbal  association)</a:t>
            </a:r>
            <a:r>
              <a:rPr lang="en-US" sz="4000" dirty="0">
                <a:solidFill>
                  <a:schemeClr val="bg1"/>
                </a:solidFill>
                <a:cs typeface="+mj-cs"/>
              </a:rPr>
              <a:t>  </a:t>
            </a:r>
            <a:r>
              <a:rPr lang="th-TH" sz="4000" dirty="0">
                <a:solidFill>
                  <a:schemeClr val="bg1"/>
                </a:solidFill>
                <a:cs typeface="+mj-cs"/>
              </a:rPr>
              <a:t>เป็นการเชื่อมโยงคำหรือความคิดตั้งแต่สองส่วนขึ้นไป  เช่น  การแปลความมายหรือคำข้อความสั้นๆ </a:t>
            </a:r>
            <a:endParaRPr lang="en-US" sz="4000" dirty="0">
              <a:solidFill>
                <a:schemeClr val="bg1"/>
              </a:solidFill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63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ตัวยึดหมายเลขภาพนิ่ง 3">
            <a:extLst>
              <a:ext uri="{FF2B5EF4-FFF2-40B4-BE49-F238E27FC236}">
                <a16:creationId xmlns:a16="http://schemas.microsoft.com/office/drawing/2014/main" id="{E4FAC704-41F7-4B24-BDF8-504CA5277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rdiaUPC" panose="020B0304020202020204" pitchFamily="34" charset="-34"/>
                <a:cs typeface="Angsana New" panose="02020603050405020304" pitchFamily="18" charset="-34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rdiaUPC" panose="020B0304020202020204" pitchFamily="34" charset="-34"/>
                <a:cs typeface="Angsana New" panose="02020603050405020304" pitchFamily="18" charset="-34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diaUPC" panose="020B0304020202020204" pitchFamily="34" charset="-34"/>
                <a:cs typeface="Angsana New" panose="02020603050405020304" pitchFamily="18" charset="-34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diaUPC" panose="020B0304020202020204" pitchFamily="34" charset="-34"/>
                <a:cs typeface="Angsana New" panose="02020603050405020304" pitchFamily="18" charset="-34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rdiaUPC" panose="020B0304020202020204" pitchFamily="34" charset="-34"/>
                <a:cs typeface="Angsana New" panose="02020603050405020304" pitchFamily="18" charset="-34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rdiaUPC" panose="020B0304020202020204" pitchFamily="34" charset="-34"/>
                <a:cs typeface="Angsana New" panose="02020603050405020304" pitchFamily="18" charset="-34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rdiaUPC" panose="020B0304020202020204" pitchFamily="34" charset="-34"/>
                <a:cs typeface="Angsana New" panose="02020603050405020304" pitchFamily="18" charset="-34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rdiaUPC" panose="020B0304020202020204" pitchFamily="34" charset="-34"/>
                <a:cs typeface="Angsana New" panose="02020603050405020304" pitchFamily="18" charset="-34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rdiaUPC" panose="020B0304020202020204" pitchFamily="34" charset="-34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A70AD0-2F3E-44E6-9F47-F158A0939FA7}" type="slidenum">
              <a:rPr lang="en-US" altLang="th-TH" sz="1400"/>
              <a:pPr>
                <a:spcBef>
                  <a:spcPct val="0"/>
                </a:spcBef>
                <a:buFontTx/>
                <a:buNone/>
              </a:pPr>
              <a:t>44</a:t>
            </a:fld>
            <a:endParaRPr lang="th-TH" altLang="th-TH" sz="1400" dirty="0"/>
          </a:p>
        </p:txBody>
      </p:sp>
      <p:sp>
        <p:nvSpPr>
          <p:cNvPr id="604163" name="Rectangle 3">
            <a:extLst>
              <a:ext uri="{FF2B5EF4-FFF2-40B4-BE49-F238E27FC236}">
                <a16:creationId xmlns:a16="http://schemas.microsoft.com/office/drawing/2014/main" id="{3C12E05F-E5F0-47DD-B857-4D83515E4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5667" y="1182958"/>
            <a:ext cx="9420665" cy="5355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th-TH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UPC" pitchFamily="18" charset="-34"/>
                <a:cs typeface="AngsanaUPC" pitchFamily="18" charset="-34"/>
                <a:sym typeface="Wingdings" pitchFamily="2" charset="2"/>
              </a:rPr>
              <a:t>	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UPC" pitchFamily="18" charset="-34"/>
                <a:cs typeface="+mj-cs"/>
                <a:sym typeface="Wingdings" pitchFamily="2" charset="2"/>
              </a:rPr>
              <a:t>แบบที่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UPC" pitchFamily="18" charset="-34"/>
                <a:cs typeface="+mj-cs"/>
                <a:sym typeface="Wingdings" pitchFamily="2" charset="2"/>
              </a:rPr>
              <a:t>5  </a:t>
            </a:r>
            <a:r>
              <a:rPr lang="th-TH" sz="3600" dirty="0">
                <a:solidFill>
                  <a:schemeClr val="bg1"/>
                </a:solidFill>
                <a:cs typeface="+mj-cs"/>
              </a:rPr>
              <a:t>การจำแนกแบบหลายระดับ  </a:t>
            </a:r>
            <a:r>
              <a:rPr lang="th-TH" sz="2400" dirty="0">
                <a:solidFill>
                  <a:schemeClr val="bg1"/>
                </a:solidFill>
                <a:cs typeface="+mj-cs"/>
              </a:rPr>
              <a:t>(</a:t>
            </a:r>
            <a:r>
              <a:rPr lang="en-US" sz="2400" dirty="0">
                <a:solidFill>
                  <a:schemeClr val="bg1"/>
                </a:solidFill>
                <a:cs typeface="+mj-cs"/>
              </a:rPr>
              <a:t>Multiple  discriminations)</a:t>
            </a:r>
            <a:r>
              <a:rPr lang="en-US" sz="3600" dirty="0">
                <a:solidFill>
                  <a:schemeClr val="bg1"/>
                </a:solidFill>
                <a:cs typeface="+mj-cs"/>
              </a:rPr>
              <a:t>  </a:t>
            </a:r>
            <a:r>
              <a:rPr lang="th-TH" sz="3600" dirty="0">
                <a:solidFill>
                  <a:schemeClr val="bg1"/>
                </a:solidFill>
                <a:cs typeface="+mj-cs"/>
              </a:rPr>
              <a:t>เป็นการตอบสนองในการนำเสนอแนวทางหรือวิธีการที่แตกต่างกัน  และแจกแจงด้วยประเด็นที่ไม่เหมือนกันในแต่ละแนวทางหรือแต่ละวิธีการ  เช่น  การจำแนกความเหมือนและความต่างระหว่างหญ้ากับต้นไม้</a:t>
            </a:r>
            <a:endParaRPr lang="en-US" sz="3600" dirty="0">
              <a:solidFill>
                <a:schemeClr val="bg1"/>
              </a:solidFill>
              <a:cs typeface="+mj-cs"/>
            </a:endParaRPr>
          </a:p>
          <a:p>
            <a:pPr>
              <a:defRPr/>
            </a:pPr>
            <a:r>
              <a:rPr lang="th-TH" sz="3600" dirty="0">
                <a:solidFill>
                  <a:schemeClr val="bg1"/>
                </a:solidFill>
                <a:cs typeface="+mj-cs"/>
              </a:rPr>
              <a:t>	</a:t>
            </a:r>
            <a:r>
              <a:rPr lang="th-TH" sz="3600" b="1" dirty="0">
                <a:solidFill>
                  <a:schemeClr val="bg1"/>
                </a:solidFill>
                <a:cs typeface="+mj-cs"/>
              </a:rPr>
              <a:t>แบบที่ 6  </a:t>
            </a:r>
            <a:r>
              <a:rPr lang="th-TH" sz="3600" dirty="0">
                <a:solidFill>
                  <a:schemeClr val="bg1"/>
                </a:solidFill>
                <a:cs typeface="+mj-cs"/>
              </a:rPr>
              <a:t>การสร้างความคิดรวบยอด  </a:t>
            </a:r>
            <a:r>
              <a:rPr lang="th-TH" dirty="0">
                <a:solidFill>
                  <a:schemeClr val="bg1"/>
                </a:solidFill>
                <a:cs typeface="+mj-cs"/>
              </a:rPr>
              <a:t>(</a:t>
            </a:r>
            <a:r>
              <a:rPr lang="en-US" dirty="0">
                <a:solidFill>
                  <a:schemeClr val="bg1"/>
                </a:solidFill>
                <a:cs typeface="+mj-cs"/>
              </a:rPr>
              <a:t>Concept  learning)  </a:t>
            </a:r>
            <a:endParaRPr lang="th-TH" dirty="0">
              <a:solidFill>
                <a:schemeClr val="bg1"/>
              </a:solidFill>
              <a:cs typeface="+mj-cs"/>
            </a:endParaRPr>
          </a:p>
          <a:p>
            <a:pPr>
              <a:defRPr/>
            </a:pPr>
            <a:r>
              <a:rPr lang="th-TH" sz="3600" dirty="0">
                <a:solidFill>
                  <a:schemeClr val="bg1"/>
                </a:solidFill>
                <a:cs typeface="+mj-cs"/>
              </a:rPr>
              <a:t>เป็นการนำเสนอผลการตอบสนองสิ่งเร้าตามแบบแผนลักษณะหรือสาระสำคัญของสิ่งของหรือเหตุการณ์ที่เป็นนามธรรม</a:t>
            </a:r>
            <a:endParaRPr lang="en-US" sz="3600" dirty="0">
              <a:solidFill>
                <a:schemeClr val="bg1"/>
              </a:solidFill>
              <a:cs typeface="+mj-cs"/>
            </a:endParaRPr>
          </a:p>
          <a:p>
            <a:pPr>
              <a:spcBef>
                <a:spcPct val="50000"/>
              </a:spcBef>
              <a:defRPr/>
            </a:pP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2B4A82A-B7B8-4F6A-B5A7-113FD87DA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7037" y="263526"/>
            <a:ext cx="9486777" cy="720839"/>
          </a:xfrm>
          <a:prstGeom prst="rect">
            <a:avLst/>
          </a:prstGeom>
          <a:gradFill rotWithShape="0">
            <a:gsLst>
              <a:gs pos="0">
                <a:srgbClr val="B2B200"/>
              </a:gs>
              <a:gs pos="100000">
                <a:srgbClr val="FFFF00"/>
              </a:gs>
            </a:gsLst>
            <a:lin ang="2700000" scaled="1"/>
          </a:gradFill>
          <a:ln w="47625" cmpd="thickThin">
            <a:solidFill>
              <a:srgbClr val="000099"/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rdiaUPC" panose="020B0304020202020204" pitchFamily="34" charset="-34"/>
                <a:cs typeface="Angsana New" panose="02020603050405020304" pitchFamily="18" charset="-34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rdiaUPC" panose="020B0304020202020204" pitchFamily="34" charset="-34"/>
                <a:cs typeface="Angsana New" panose="02020603050405020304" pitchFamily="18" charset="-34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diaUPC" panose="020B0304020202020204" pitchFamily="34" charset="-34"/>
                <a:cs typeface="Angsana New" panose="02020603050405020304" pitchFamily="18" charset="-34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diaUPC" panose="020B0304020202020204" pitchFamily="34" charset="-34"/>
                <a:cs typeface="Angsana New" panose="02020603050405020304" pitchFamily="18" charset="-34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rdiaUPC" panose="020B0304020202020204" pitchFamily="34" charset="-34"/>
                <a:cs typeface="Angsana New" panose="02020603050405020304" pitchFamily="18" charset="-34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rdiaUPC" panose="020B0304020202020204" pitchFamily="34" charset="-34"/>
                <a:cs typeface="Angsana New" panose="02020603050405020304" pitchFamily="18" charset="-34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rdiaUPC" panose="020B0304020202020204" pitchFamily="34" charset="-34"/>
                <a:cs typeface="Angsana New" panose="02020603050405020304" pitchFamily="18" charset="-34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rdiaUPC" panose="020B0304020202020204" pitchFamily="34" charset="-34"/>
                <a:cs typeface="Angsana New" panose="02020603050405020304" pitchFamily="18" charset="-34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rdiaUPC" panose="020B0304020202020204" pitchFamily="34" charset="-34"/>
                <a:cs typeface="Angsana New" panose="02020603050405020304" pitchFamily="18" charset="-34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th-TH" altLang="th-TH" sz="4800" b="1" dirty="0">
                <a:solidFill>
                  <a:srgbClr val="6600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ชนิด/แบบการเรียนรู้ของ </a:t>
            </a:r>
            <a:r>
              <a:rPr lang="en-US" altLang="th-TH" sz="4800" b="1" dirty="0">
                <a:solidFill>
                  <a:srgbClr val="6600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Gagne </a:t>
            </a:r>
            <a:r>
              <a:rPr lang="th-TH" altLang="th-TH" sz="4800" b="1" dirty="0">
                <a:solidFill>
                  <a:srgbClr val="6600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ประกอบด้วย </a:t>
            </a:r>
            <a:r>
              <a:rPr lang="en-US" altLang="th-TH" sz="4800" b="1" dirty="0">
                <a:solidFill>
                  <a:srgbClr val="6600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8 </a:t>
            </a:r>
            <a:r>
              <a:rPr lang="th-TH" altLang="th-TH" sz="4800" b="1" dirty="0">
                <a:solidFill>
                  <a:srgbClr val="6600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แบบ</a:t>
            </a:r>
            <a:endParaRPr lang="th-TH" altLang="th-TH" sz="4800" dirty="0">
              <a:solidFill>
                <a:srgbClr val="6600FF"/>
              </a:solidFill>
              <a:latin typeface="AngsanaUPC" panose="02020603050405020304" pitchFamily="18" charset="-34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63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ตัวยึดหมายเลขภาพนิ่ง 3">
            <a:extLst>
              <a:ext uri="{FF2B5EF4-FFF2-40B4-BE49-F238E27FC236}">
                <a16:creationId xmlns:a16="http://schemas.microsoft.com/office/drawing/2014/main" id="{CE25B342-4E7C-4194-AD76-3F701A57E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rdiaUPC" panose="020B0304020202020204" pitchFamily="34" charset="-34"/>
                <a:cs typeface="Angsana New" panose="02020603050405020304" pitchFamily="18" charset="-34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rdiaUPC" panose="020B0304020202020204" pitchFamily="34" charset="-34"/>
                <a:cs typeface="Angsana New" panose="02020603050405020304" pitchFamily="18" charset="-34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diaUPC" panose="020B0304020202020204" pitchFamily="34" charset="-34"/>
                <a:cs typeface="Angsana New" panose="02020603050405020304" pitchFamily="18" charset="-34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diaUPC" panose="020B0304020202020204" pitchFamily="34" charset="-34"/>
                <a:cs typeface="Angsana New" panose="02020603050405020304" pitchFamily="18" charset="-34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rdiaUPC" panose="020B0304020202020204" pitchFamily="34" charset="-34"/>
                <a:cs typeface="Angsana New" panose="02020603050405020304" pitchFamily="18" charset="-34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rdiaUPC" panose="020B0304020202020204" pitchFamily="34" charset="-34"/>
                <a:cs typeface="Angsana New" panose="02020603050405020304" pitchFamily="18" charset="-34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rdiaUPC" panose="020B0304020202020204" pitchFamily="34" charset="-34"/>
                <a:cs typeface="Angsana New" panose="02020603050405020304" pitchFamily="18" charset="-34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rdiaUPC" panose="020B0304020202020204" pitchFamily="34" charset="-34"/>
                <a:cs typeface="Angsana New" panose="02020603050405020304" pitchFamily="18" charset="-34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rdiaUPC" panose="020B0304020202020204" pitchFamily="34" charset="-34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459BB97-A358-4E70-8E25-68CAA29E714C}" type="slidenum">
              <a:rPr lang="en-US" altLang="th-TH" sz="1400"/>
              <a:pPr>
                <a:spcBef>
                  <a:spcPct val="0"/>
                </a:spcBef>
                <a:buFontTx/>
                <a:buNone/>
              </a:pPr>
              <a:t>45</a:t>
            </a:fld>
            <a:endParaRPr lang="th-TH" altLang="th-TH" sz="1400"/>
          </a:p>
        </p:txBody>
      </p:sp>
      <p:sp>
        <p:nvSpPr>
          <p:cNvPr id="604163" name="Rectangle 3">
            <a:extLst>
              <a:ext uri="{FF2B5EF4-FFF2-40B4-BE49-F238E27FC236}">
                <a16:creationId xmlns:a16="http://schemas.microsoft.com/office/drawing/2014/main" id="{B7592F15-2F76-489F-B732-1064F447F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2293" y="1618273"/>
            <a:ext cx="10011507" cy="415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th-TH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UPC" pitchFamily="18" charset="-34"/>
                <a:cs typeface="+mj-cs"/>
                <a:sym typeface="Wingdings" pitchFamily="2" charset="2"/>
              </a:rPr>
              <a:t>	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UPC" pitchFamily="18" charset="-34"/>
                <a:cs typeface="+mj-cs"/>
                <a:sym typeface="Wingdings" pitchFamily="2" charset="2"/>
              </a:rPr>
              <a:t>แบบที่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UPC" pitchFamily="18" charset="-34"/>
                <a:cs typeface="+mj-cs"/>
                <a:sym typeface="Wingdings" pitchFamily="2" charset="2"/>
              </a:rPr>
              <a:t>7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UPC" pitchFamily="18" charset="-34"/>
                <a:cs typeface="+mj-cs"/>
                <a:sym typeface="Wingdings" pitchFamily="2" charset="2"/>
              </a:rPr>
              <a:t>  </a:t>
            </a:r>
            <a:r>
              <a:rPr lang="th-TH" sz="3600" dirty="0">
                <a:solidFill>
                  <a:schemeClr val="bg1"/>
                </a:solidFill>
                <a:cs typeface="+mj-cs"/>
              </a:rPr>
              <a:t>การเรียนรู้เกี่ยวกับกฎเกณฑ์  </a:t>
            </a:r>
            <a:r>
              <a:rPr lang="th-TH" sz="3200" dirty="0">
                <a:solidFill>
                  <a:schemeClr val="bg1"/>
                </a:solidFill>
                <a:cs typeface="+mj-cs"/>
              </a:rPr>
              <a:t>(</a:t>
            </a:r>
            <a:r>
              <a:rPr lang="en-US" sz="3200" dirty="0">
                <a:solidFill>
                  <a:schemeClr val="bg1"/>
                </a:solidFill>
                <a:cs typeface="+mj-cs"/>
              </a:rPr>
              <a:t>Rules  learning)</a:t>
            </a:r>
            <a:r>
              <a:rPr lang="en-US" sz="3600" dirty="0">
                <a:solidFill>
                  <a:schemeClr val="bg1"/>
                </a:solidFill>
                <a:cs typeface="+mj-cs"/>
              </a:rPr>
              <a:t>  </a:t>
            </a:r>
            <a:endParaRPr lang="th-TH" sz="3600" dirty="0">
              <a:solidFill>
                <a:schemeClr val="bg1"/>
              </a:solidFill>
              <a:cs typeface="+mj-cs"/>
            </a:endParaRPr>
          </a:p>
          <a:p>
            <a:pPr>
              <a:defRPr/>
            </a:pPr>
            <a:r>
              <a:rPr lang="th-TH" sz="3600" dirty="0">
                <a:solidFill>
                  <a:schemeClr val="bg1"/>
                </a:solidFill>
                <a:cs typeface="+mj-cs"/>
              </a:rPr>
              <a:t>เป็นการเชื่อมโยงสถานการณ์ของสิ่งเร้าหรือความคิดรวบยอดตั้งแต่สองประเด็นขึ้นไปเพื่อนำมาใช้อธิบายเหตุการณ์หรือสถานการณ์ที่ต้องการด้วยหลักการเหตุผล</a:t>
            </a:r>
            <a:endParaRPr lang="en-US" sz="3600" dirty="0">
              <a:solidFill>
                <a:schemeClr val="bg1"/>
              </a:solidFill>
              <a:cs typeface="+mj-cs"/>
            </a:endParaRPr>
          </a:p>
          <a:p>
            <a:pPr>
              <a:defRPr/>
            </a:pPr>
            <a:r>
              <a:rPr lang="th-TH" sz="3600" dirty="0">
                <a:solidFill>
                  <a:schemeClr val="bg1"/>
                </a:solidFill>
                <a:cs typeface="+mj-cs"/>
              </a:rPr>
              <a:t>	</a:t>
            </a:r>
            <a:r>
              <a:rPr lang="th-TH" sz="3600" b="1" dirty="0">
                <a:solidFill>
                  <a:schemeClr val="bg1"/>
                </a:solidFill>
                <a:cs typeface="+mj-cs"/>
              </a:rPr>
              <a:t>แบบที่ 8 </a:t>
            </a:r>
            <a:r>
              <a:rPr lang="th-TH" sz="3600" dirty="0">
                <a:solidFill>
                  <a:schemeClr val="bg1"/>
                </a:solidFill>
                <a:cs typeface="+mj-cs"/>
              </a:rPr>
              <a:t> การเรียนรู้ด้านการแก้ปัญหา  </a:t>
            </a:r>
            <a:r>
              <a:rPr lang="th-TH" dirty="0">
                <a:solidFill>
                  <a:schemeClr val="bg1"/>
                </a:solidFill>
                <a:cs typeface="+mj-cs"/>
              </a:rPr>
              <a:t>(</a:t>
            </a:r>
            <a:r>
              <a:rPr lang="en-US" dirty="0">
                <a:solidFill>
                  <a:schemeClr val="bg1"/>
                </a:solidFill>
                <a:cs typeface="+mj-cs"/>
              </a:rPr>
              <a:t>Problem  solving  learning)</a:t>
            </a:r>
            <a:r>
              <a:rPr lang="en-US" sz="3600" dirty="0">
                <a:solidFill>
                  <a:schemeClr val="bg1"/>
                </a:solidFill>
                <a:cs typeface="+mj-cs"/>
              </a:rPr>
              <a:t>  </a:t>
            </a:r>
            <a:r>
              <a:rPr lang="th-TH" sz="3600" dirty="0">
                <a:solidFill>
                  <a:schemeClr val="bg1"/>
                </a:solidFill>
                <a:cs typeface="+mj-cs"/>
              </a:rPr>
              <a:t>เป็นการเชื่อมโยงกฎหรือหลักการที่รู้เข้าใจแล้วมาใช้เป็นองค์ประกอบเพื่อแก้ปัญหาที่เผชิญในสถานการณ์การเรียนรู้</a:t>
            </a:r>
            <a:endParaRPr lang="en-US" sz="3600" dirty="0">
              <a:solidFill>
                <a:schemeClr val="bg1"/>
              </a:solidFill>
              <a:cs typeface="+mj-cs"/>
            </a:endParaRPr>
          </a:p>
          <a:p>
            <a:pPr>
              <a:defRPr/>
            </a:pPr>
            <a:endParaRPr lang="en-US" sz="3600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2B331D0-7CB6-414C-B08A-58C44DAF5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2293" y="587083"/>
            <a:ext cx="9486777" cy="720839"/>
          </a:xfrm>
          <a:prstGeom prst="rect">
            <a:avLst/>
          </a:prstGeom>
          <a:gradFill rotWithShape="0">
            <a:gsLst>
              <a:gs pos="0">
                <a:srgbClr val="B2B200"/>
              </a:gs>
              <a:gs pos="100000">
                <a:srgbClr val="FFFF00"/>
              </a:gs>
            </a:gsLst>
            <a:lin ang="2700000" scaled="1"/>
          </a:gradFill>
          <a:ln w="47625" cmpd="thickThin">
            <a:solidFill>
              <a:srgbClr val="000099"/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rdiaUPC" panose="020B0304020202020204" pitchFamily="34" charset="-34"/>
                <a:cs typeface="Angsana New" panose="02020603050405020304" pitchFamily="18" charset="-34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rdiaUPC" panose="020B0304020202020204" pitchFamily="34" charset="-34"/>
                <a:cs typeface="Angsana New" panose="02020603050405020304" pitchFamily="18" charset="-34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diaUPC" panose="020B0304020202020204" pitchFamily="34" charset="-34"/>
                <a:cs typeface="Angsana New" panose="02020603050405020304" pitchFamily="18" charset="-34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diaUPC" panose="020B0304020202020204" pitchFamily="34" charset="-34"/>
                <a:cs typeface="Angsana New" panose="02020603050405020304" pitchFamily="18" charset="-34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rdiaUPC" panose="020B0304020202020204" pitchFamily="34" charset="-34"/>
                <a:cs typeface="Angsana New" panose="02020603050405020304" pitchFamily="18" charset="-34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rdiaUPC" panose="020B0304020202020204" pitchFamily="34" charset="-34"/>
                <a:cs typeface="Angsana New" panose="02020603050405020304" pitchFamily="18" charset="-34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rdiaUPC" panose="020B0304020202020204" pitchFamily="34" charset="-34"/>
                <a:cs typeface="Angsana New" panose="02020603050405020304" pitchFamily="18" charset="-34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rdiaUPC" panose="020B0304020202020204" pitchFamily="34" charset="-34"/>
                <a:cs typeface="Angsana New" panose="02020603050405020304" pitchFamily="18" charset="-34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rdiaUPC" panose="020B0304020202020204" pitchFamily="34" charset="-34"/>
                <a:cs typeface="Angsana New" panose="02020603050405020304" pitchFamily="18" charset="-34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th-TH" altLang="th-TH" sz="4800" b="1" dirty="0">
                <a:solidFill>
                  <a:srgbClr val="6600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ชนิด/แบบการเรียนรู้ของ </a:t>
            </a:r>
            <a:r>
              <a:rPr lang="en-US" altLang="th-TH" sz="4800" b="1" dirty="0">
                <a:solidFill>
                  <a:srgbClr val="6600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Gagne </a:t>
            </a:r>
            <a:r>
              <a:rPr lang="th-TH" altLang="th-TH" sz="4800" b="1" dirty="0">
                <a:solidFill>
                  <a:srgbClr val="6600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ประกอบด้วย </a:t>
            </a:r>
            <a:r>
              <a:rPr lang="en-US" altLang="th-TH" sz="4800" b="1" dirty="0">
                <a:solidFill>
                  <a:srgbClr val="6600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8 </a:t>
            </a:r>
            <a:r>
              <a:rPr lang="th-TH" altLang="th-TH" sz="4800" b="1" dirty="0">
                <a:solidFill>
                  <a:srgbClr val="6600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แบบ</a:t>
            </a:r>
            <a:endParaRPr lang="th-TH" altLang="th-TH" sz="4800" dirty="0">
              <a:solidFill>
                <a:srgbClr val="6600FF"/>
              </a:solidFill>
              <a:latin typeface="AngsanaUPC" panose="02020603050405020304" pitchFamily="18" charset="-34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63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หมายเลขภาพนิ่ง 3">
            <a:extLst>
              <a:ext uri="{FF2B5EF4-FFF2-40B4-BE49-F238E27FC236}">
                <a16:creationId xmlns:a16="http://schemas.microsoft.com/office/drawing/2014/main" id="{3D0864CF-C6CD-43D7-871F-DD6FDAB1F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rdiaUPC" panose="020B0304020202020204" pitchFamily="34" charset="-34"/>
                <a:cs typeface="Angsana New" panose="02020603050405020304" pitchFamily="18" charset="-34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rdiaUPC" panose="020B0304020202020204" pitchFamily="34" charset="-34"/>
                <a:cs typeface="Angsana New" panose="02020603050405020304" pitchFamily="18" charset="-34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diaUPC" panose="020B0304020202020204" pitchFamily="34" charset="-34"/>
                <a:cs typeface="Angsana New" panose="02020603050405020304" pitchFamily="18" charset="-34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diaUPC" panose="020B0304020202020204" pitchFamily="34" charset="-34"/>
                <a:cs typeface="Angsana New" panose="02020603050405020304" pitchFamily="18" charset="-34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rdiaUPC" panose="020B0304020202020204" pitchFamily="34" charset="-34"/>
                <a:cs typeface="Angsana New" panose="02020603050405020304" pitchFamily="18" charset="-34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rdiaUPC" panose="020B0304020202020204" pitchFamily="34" charset="-34"/>
                <a:cs typeface="Angsana New" panose="02020603050405020304" pitchFamily="18" charset="-34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rdiaUPC" panose="020B0304020202020204" pitchFamily="34" charset="-34"/>
                <a:cs typeface="Angsana New" panose="02020603050405020304" pitchFamily="18" charset="-34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rdiaUPC" panose="020B0304020202020204" pitchFamily="34" charset="-34"/>
                <a:cs typeface="Angsana New" panose="02020603050405020304" pitchFamily="18" charset="-34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rdiaUPC" panose="020B0304020202020204" pitchFamily="34" charset="-34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B50302-DED4-4110-8306-E6F2E95351AE}" type="slidenum">
              <a:rPr lang="en-US" altLang="th-TH" sz="1400"/>
              <a:pPr>
                <a:spcBef>
                  <a:spcPct val="0"/>
                </a:spcBef>
                <a:buFontTx/>
                <a:buNone/>
              </a:pPr>
              <a:t>46</a:t>
            </a:fld>
            <a:endParaRPr lang="th-TH" altLang="th-TH" sz="1400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7CAAEC4D-06B9-4929-8482-34A60152F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7038" y="263525"/>
            <a:ext cx="8794750" cy="725488"/>
          </a:xfrm>
          <a:prstGeom prst="rect">
            <a:avLst/>
          </a:prstGeom>
          <a:gradFill rotWithShape="0">
            <a:gsLst>
              <a:gs pos="0">
                <a:srgbClr val="B2B200"/>
              </a:gs>
              <a:gs pos="100000">
                <a:srgbClr val="FFFF00"/>
              </a:gs>
            </a:gsLst>
            <a:lin ang="2700000" scaled="1"/>
          </a:gradFill>
          <a:ln w="47625" cmpd="thickThin">
            <a:solidFill>
              <a:srgbClr val="000099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rdiaUPC" panose="020B0304020202020204" pitchFamily="34" charset="-34"/>
                <a:cs typeface="Angsana New" panose="02020603050405020304" pitchFamily="18" charset="-34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rdiaUPC" panose="020B0304020202020204" pitchFamily="34" charset="-34"/>
                <a:cs typeface="Angsana New" panose="02020603050405020304" pitchFamily="18" charset="-34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diaUPC" panose="020B0304020202020204" pitchFamily="34" charset="-34"/>
                <a:cs typeface="Angsana New" panose="02020603050405020304" pitchFamily="18" charset="-34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diaUPC" panose="020B0304020202020204" pitchFamily="34" charset="-34"/>
                <a:cs typeface="Angsana New" panose="02020603050405020304" pitchFamily="18" charset="-34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rdiaUPC" panose="020B0304020202020204" pitchFamily="34" charset="-34"/>
                <a:cs typeface="Angsana New" panose="02020603050405020304" pitchFamily="18" charset="-34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rdiaUPC" panose="020B0304020202020204" pitchFamily="34" charset="-34"/>
                <a:cs typeface="Angsana New" panose="02020603050405020304" pitchFamily="18" charset="-34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rdiaUPC" panose="020B0304020202020204" pitchFamily="34" charset="-34"/>
                <a:cs typeface="Angsana New" panose="02020603050405020304" pitchFamily="18" charset="-34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rdiaUPC" panose="020B0304020202020204" pitchFamily="34" charset="-34"/>
                <a:cs typeface="Angsana New" panose="02020603050405020304" pitchFamily="18" charset="-34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rdiaUPC" panose="020B0304020202020204" pitchFamily="34" charset="-34"/>
                <a:cs typeface="Angsana New" panose="02020603050405020304" pitchFamily="18" charset="-34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th-TH" altLang="th-TH" sz="4800" b="1">
                <a:solidFill>
                  <a:srgbClr val="6600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รูปแบบการสอนของ </a:t>
            </a:r>
            <a:r>
              <a:rPr lang="en-US" altLang="th-TH" sz="4800" b="1">
                <a:solidFill>
                  <a:srgbClr val="6600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Gagne </a:t>
            </a:r>
            <a:r>
              <a:rPr lang="th-TH" altLang="th-TH" sz="4800" b="1">
                <a:solidFill>
                  <a:srgbClr val="6600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ประกอบด้วย </a:t>
            </a:r>
            <a:r>
              <a:rPr lang="en-US" altLang="th-TH" sz="4800" b="1">
                <a:solidFill>
                  <a:srgbClr val="6600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9 </a:t>
            </a:r>
            <a:r>
              <a:rPr lang="th-TH" altLang="th-TH" sz="4800" b="1">
                <a:solidFill>
                  <a:srgbClr val="6600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ขั้น</a:t>
            </a:r>
            <a:endParaRPr lang="th-TH" altLang="th-TH" sz="4800">
              <a:solidFill>
                <a:srgbClr val="6600FF"/>
              </a:solidFill>
              <a:latin typeface="AngsanaUPC" panose="02020603050405020304" pitchFamily="18" charset="-34"/>
            </a:endParaRPr>
          </a:p>
        </p:txBody>
      </p:sp>
      <p:sp>
        <p:nvSpPr>
          <p:cNvPr id="604163" name="Rectangle 3">
            <a:extLst>
              <a:ext uri="{FF2B5EF4-FFF2-40B4-BE49-F238E27FC236}">
                <a16:creationId xmlns:a16="http://schemas.microsoft.com/office/drawing/2014/main" id="{FB6163A6-0A15-49E5-B820-BA5A3F7A4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524001"/>
            <a:ext cx="9144000" cy="4401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>
              <a:spcBef>
                <a:spcPct val="50000"/>
              </a:spcBef>
              <a:defRPr/>
            </a:pPr>
            <a:r>
              <a:rPr lang="th-TH"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UPC" pitchFamily="18" charset="-34"/>
                <a:cs typeface="AngsanaUPC" pitchFamily="18" charset="-34"/>
                <a:sym typeface="Wingdings" pitchFamily="2" charset="2"/>
              </a:rPr>
              <a:t>	</a:t>
            </a:r>
            <a:r>
              <a:rPr lang="th-TH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UPC" pitchFamily="18" charset="-34"/>
                <a:cs typeface="AngsanaUPC" pitchFamily="18" charset="-34"/>
                <a:sym typeface="Wingdings" pitchFamily="2" charset="2"/>
              </a:rPr>
              <a:t>ขั้นที่</a:t>
            </a:r>
            <a:r>
              <a:rPr lang="th-TH"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UPC" pitchFamily="18" charset="-34"/>
                <a:cs typeface="AngsanaUPC" pitchFamily="18" charset="-34"/>
                <a:sym typeface="Wingdings" pitchFamily="2" charset="2"/>
              </a:rPr>
              <a:t> </a:t>
            </a:r>
            <a:r>
              <a:rPr 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UPC" pitchFamily="18" charset="-34"/>
                <a:cs typeface="AngsanaUPC" pitchFamily="18" charset="-34"/>
                <a:sym typeface="Wingdings" pitchFamily="2" charset="2"/>
              </a:rPr>
              <a:t>1. </a:t>
            </a:r>
            <a:r>
              <a:rPr lang="th-TH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UPC" pitchFamily="18" charset="-34"/>
                <a:cs typeface="AngsanaUPC" pitchFamily="18" charset="-34"/>
                <a:sym typeface="Wingdings" pitchFamily="2" charset="2"/>
              </a:rPr>
              <a:t> กระตุ้นและเสริมสร้างความสนใจของผู้เรียน	ขั้นที่ </a:t>
            </a:r>
            <a:r>
              <a:rPr 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UPC" pitchFamily="18" charset="-34"/>
                <a:cs typeface="AngsanaUPC" pitchFamily="18" charset="-34"/>
                <a:sym typeface="Wingdings" pitchFamily="2" charset="2"/>
              </a:rPr>
              <a:t>2.  </a:t>
            </a:r>
            <a:r>
              <a:rPr lang="th-TH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UPC" pitchFamily="18" charset="-34"/>
                <a:cs typeface="AngsanaUPC" pitchFamily="18" charset="-34"/>
                <a:sym typeface="Wingdings" pitchFamily="2" charset="2"/>
              </a:rPr>
              <a:t>แจ้งวัตถุประสงค์ของบทเรียนให้ผู้เรียนทราบ	ขั้นที่ </a:t>
            </a:r>
            <a:r>
              <a:rPr 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UPC" pitchFamily="18" charset="-34"/>
                <a:cs typeface="AngsanaUPC" pitchFamily="18" charset="-34"/>
                <a:sym typeface="Wingdings" pitchFamily="2" charset="2"/>
              </a:rPr>
              <a:t>3.  </a:t>
            </a:r>
            <a:r>
              <a:rPr lang="th-TH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UPC" pitchFamily="18" charset="-34"/>
                <a:cs typeface="AngsanaUPC" pitchFamily="18" charset="-34"/>
                <a:sym typeface="Wingdings" pitchFamily="2" charset="2"/>
              </a:rPr>
              <a:t>กระตุ้นให้ระลึกถึงความรู้เดิม                          	ขั้นที่ </a:t>
            </a:r>
            <a:r>
              <a:rPr 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UPC" pitchFamily="18" charset="-34"/>
                <a:cs typeface="AngsanaUPC" pitchFamily="18" charset="-34"/>
                <a:sym typeface="Wingdings" pitchFamily="2" charset="2"/>
              </a:rPr>
              <a:t>4.  </a:t>
            </a:r>
            <a:r>
              <a:rPr lang="th-TH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UPC" pitchFamily="18" charset="-34"/>
                <a:cs typeface="AngsanaUPC" pitchFamily="18" charset="-34"/>
                <a:sym typeface="Wingdings" pitchFamily="2" charset="2"/>
              </a:rPr>
              <a:t>นำเสนอสิ่งเร้าหรือเสนอเนื้อหาใหม่                         	ขั้นที่ </a:t>
            </a:r>
            <a:r>
              <a:rPr 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UPC" pitchFamily="18" charset="-34"/>
                <a:cs typeface="AngsanaUPC" pitchFamily="18" charset="-34"/>
                <a:sym typeface="Wingdings" pitchFamily="2" charset="2"/>
              </a:rPr>
              <a:t>5.  </a:t>
            </a:r>
            <a:r>
              <a:rPr lang="th-TH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UPC" pitchFamily="18" charset="-34"/>
                <a:cs typeface="AngsanaUPC" pitchFamily="18" charset="-34"/>
                <a:sym typeface="Wingdings" pitchFamily="2" charset="2"/>
              </a:rPr>
              <a:t>ให้แนวการเรียนรู้หรือจัดระบบข้อมูลให้มี	  	              ความหมาย</a:t>
            </a:r>
            <a:endParaRPr lang="th-TH" sz="6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ngsanaUPC" pitchFamily="18" charset="-34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63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ตัวยึดหมายเลขภาพนิ่ง 3">
            <a:extLst>
              <a:ext uri="{FF2B5EF4-FFF2-40B4-BE49-F238E27FC236}">
                <a16:creationId xmlns:a16="http://schemas.microsoft.com/office/drawing/2014/main" id="{DC72DF88-1F70-4941-94D1-8B039B924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rdiaUPC" panose="020B0304020202020204" pitchFamily="34" charset="-34"/>
                <a:cs typeface="Angsana New" panose="02020603050405020304" pitchFamily="18" charset="-34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rdiaUPC" panose="020B0304020202020204" pitchFamily="34" charset="-34"/>
                <a:cs typeface="Angsana New" panose="02020603050405020304" pitchFamily="18" charset="-34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diaUPC" panose="020B0304020202020204" pitchFamily="34" charset="-34"/>
                <a:cs typeface="Angsana New" panose="02020603050405020304" pitchFamily="18" charset="-34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diaUPC" panose="020B0304020202020204" pitchFamily="34" charset="-34"/>
                <a:cs typeface="Angsana New" panose="02020603050405020304" pitchFamily="18" charset="-34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rdiaUPC" panose="020B0304020202020204" pitchFamily="34" charset="-34"/>
                <a:cs typeface="Angsana New" panose="02020603050405020304" pitchFamily="18" charset="-34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rdiaUPC" panose="020B0304020202020204" pitchFamily="34" charset="-34"/>
                <a:cs typeface="Angsana New" panose="02020603050405020304" pitchFamily="18" charset="-34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rdiaUPC" panose="020B0304020202020204" pitchFamily="34" charset="-34"/>
                <a:cs typeface="Angsana New" panose="02020603050405020304" pitchFamily="18" charset="-34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rdiaUPC" panose="020B0304020202020204" pitchFamily="34" charset="-34"/>
                <a:cs typeface="Angsana New" panose="02020603050405020304" pitchFamily="18" charset="-34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rdiaUPC" panose="020B0304020202020204" pitchFamily="34" charset="-34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CE42553-2AD2-47E4-9A56-AD2B6C707AE3}" type="slidenum">
              <a:rPr lang="en-US" altLang="th-TH" sz="1400"/>
              <a:pPr>
                <a:spcBef>
                  <a:spcPct val="0"/>
                </a:spcBef>
                <a:buFontTx/>
                <a:buNone/>
              </a:pPr>
              <a:t>47</a:t>
            </a:fld>
            <a:endParaRPr lang="th-TH" altLang="th-TH" sz="1400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F94CAC30-FB94-4615-B7FD-F60FDEB11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7038" y="263525"/>
            <a:ext cx="8794750" cy="725488"/>
          </a:xfrm>
          <a:prstGeom prst="rect">
            <a:avLst/>
          </a:prstGeom>
          <a:gradFill rotWithShape="0">
            <a:gsLst>
              <a:gs pos="0">
                <a:srgbClr val="B2B200"/>
              </a:gs>
              <a:gs pos="100000">
                <a:srgbClr val="FFFF00"/>
              </a:gs>
            </a:gsLst>
            <a:lin ang="2700000" scaled="1"/>
          </a:gradFill>
          <a:ln w="47625" cmpd="thickThin">
            <a:solidFill>
              <a:srgbClr val="000099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rdiaUPC" panose="020B0304020202020204" pitchFamily="34" charset="-34"/>
                <a:cs typeface="Angsana New" panose="02020603050405020304" pitchFamily="18" charset="-34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rdiaUPC" panose="020B0304020202020204" pitchFamily="34" charset="-34"/>
                <a:cs typeface="Angsana New" panose="02020603050405020304" pitchFamily="18" charset="-34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diaUPC" panose="020B0304020202020204" pitchFamily="34" charset="-34"/>
                <a:cs typeface="Angsana New" panose="02020603050405020304" pitchFamily="18" charset="-34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diaUPC" panose="020B0304020202020204" pitchFamily="34" charset="-34"/>
                <a:cs typeface="Angsana New" panose="02020603050405020304" pitchFamily="18" charset="-34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rdiaUPC" panose="020B0304020202020204" pitchFamily="34" charset="-34"/>
                <a:cs typeface="Angsana New" panose="02020603050405020304" pitchFamily="18" charset="-34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rdiaUPC" panose="020B0304020202020204" pitchFamily="34" charset="-34"/>
                <a:cs typeface="Angsana New" panose="02020603050405020304" pitchFamily="18" charset="-34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rdiaUPC" panose="020B0304020202020204" pitchFamily="34" charset="-34"/>
                <a:cs typeface="Angsana New" panose="02020603050405020304" pitchFamily="18" charset="-34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rdiaUPC" panose="020B0304020202020204" pitchFamily="34" charset="-34"/>
                <a:cs typeface="Angsana New" panose="02020603050405020304" pitchFamily="18" charset="-34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rdiaUPC" panose="020B0304020202020204" pitchFamily="34" charset="-34"/>
                <a:cs typeface="Angsana New" panose="02020603050405020304" pitchFamily="18" charset="-34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th-TH" altLang="th-TH" sz="4800" b="1" dirty="0">
                <a:solidFill>
                  <a:srgbClr val="6600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รูปแบบการสอนของ </a:t>
            </a:r>
            <a:r>
              <a:rPr lang="en-US" altLang="th-TH" sz="4800" b="1" dirty="0">
                <a:solidFill>
                  <a:srgbClr val="6600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Gagne </a:t>
            </a:r>
            <a:r>
              <a:rPr lang="th-TH" altLang="th-TH" sz="4800" b="1" dirty="0">
                <a:solidFill>
                  <a:srgbClr val="6600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ประกอบด้วย </a:t>
            </a:r>
            <a:r>
              <a:rPr lang="en-US" altLang="th-TH" sz="4800" b="1" dirty="0">
                <a:solidFill>
                  <a:srgbClr val="6600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9 </a:t>
            </a:r>
            <a:r>
              <a:rPr lang="th-TH" altLang="th-TH" sz="4800" b="1" dirty="0">
                <a:solidFill>
                  <a:srgbClr val="6600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ขั้น</a:t>
            </a:r>
            <a:endParaRPr lang="th-TH" altLang="th-TH" sz="4800" dirty="0">
              <a:solidFill>
                <a:srgbClr val="6600FF"/>
              </a:solidFill>
              <a:latin typeface="AngsanaUPC" panose="02020603050405020304" pitchFamily="18" charset="-34"/>
            </a:endParaRPr>
          </a:p>
        </p:txBody>
      </p:sp>
      <p:sp>
        <p:nvSpPr>
          <p:cNvPr id="605187" name="Rectangle 3">
            <a:extLst>
              <a:ext uri="{FF2B5EF4-FFF2-40B4-BE49-F238E27FC236}">
                <a16:creationId xmlns:a16="http://schemas.microsoft.com/office/drawing/2014/main" id="{60A001E1-0418-4B03-878B-E7E4573C94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2413" y="1277395"/>
            <a:ext cx="9144000" cy="5078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>
              <a:spcBef>
                <a:spcPct val="50000"/>
              </a:spcBef>
              <a:defRPr/>
            </a:pPr>
            <a:r>
              <a:rPr lang="th-TH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UPC" pitchFamily="18" charset="-34"/>
                <a:cs typeface="AngsanaUPC" pitchFamily="18" charset="-34"/>
                <a:sym typeface="Wingdings" pitchFamily="2" charset="2"/>
              </a:rPr>
              <a:t>	</a:t>
            </a:r>
            <a:r>
              <a:rPr lang="th-TH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UPC" pitchFamily="18" charset="-34"/>
                <a:cs typeface="AngsanaUPC" pitchFamily="18" charset="-34"/>
                <a:sym typeface="Wingdings" pitchFamily="2" charset="2"/>
              </a:rPr>
              <a:t>ขั้นที่</a:t>
            </a:r>
            <a:r>
              <a:rPr lang="th-TH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UPC" pitchFamily="18" charset="-34"/>
                <a:cs typeface="AngsanaUPC" pitchFamily="18" charset="-34"/>
                <a:sym typeface="Wingdings" pitchFamily="2" charset="2"/>
              </a:rPr>
              <a:t> 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UPC" pitchFamily="18" charset="-34"/>
                <a:cs typeface="AngsanaUPC" pitchFamily="18" charset="-34"/>
                <a:sym typeface="Wingdings" pitchFamily="2" charset="2"/>
              </a:rPr>
              <a:t>6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UPC" pitchFamily="18" charset="-34"/>
                <a:cs typeface="AngsanaUPC" pitchFamily="18" charset="-34"/>
                <a:sym typeface="Wingdings" pitchFamily="2" charset="2"/>
              </a:rPr>
              <a:t>. </a:t>
            </a:r>
            <a:r>
              <a:rPr lang="th-TH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UPC" pitchFamily="18" charset="-34"/>
                <a:cs typeface="AngsanaUPC" pitchFamily="18" charset="-34"/>
                <a:sym typeface="Wingdings" pitchFamily="2" charset="2"/>
              </a:rPr>
              <a:t> กระตุ้นให้ผู้เรียนแสดงความสามารถ 	   	 	               ตอบสนองต่อสิ่งเร้าที่เรียน	                             	ขั้นที่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UPC" pitchFamily="18" charset="-34"/>
                <a:cs typeface="AngsanaUPC" pitchFamily="18" charset="-34"/>
                <a:sym typeface="Wingdings" pitchFamily="2" charset="2"/>
              </a:rPr>
              <a:t>7.  </a:t>
            </a:r>
            <a:r>
              <a:rPr lang="th-TH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UPC" pitchFamily="18" charset="-34"/>
                <a:cs typeface="AngsanaUPC" pitchFamily="18" charset="-34"/>
                <a:sym typeface="Wingdings" pitchFamily="2" charset="2"/>
              </a:rPr>
              <a:t>ให้ข้อมูลป้อนกลับเพื่อเสริมแรงแก่ผู้เรียน       	ขั้นที่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UPC" pitchFamily="18" charset="-34"/>
                <a:cs typeface="AngsanaUPC" pitchFamily="18" charset="-34"/>
                <a:sym typeface="Wingdings" pitchFamily="2" charset="2"/>
              </a:rPr>
              <a:t>8.  </a:t>
            </a:r>
            <a:r>
              <a:rPr lang="th-TH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UPC" pitchFamily="18" charset="-34"/>
                <a:cs typeface="AngsanaUPC" pitchFamily="18" charset="-34"/>
                <a:sym typeface="Wingdings" pitchFamily="2" charset="2"/>
              </a:rPr>
              <a:t>ประเมินผลการแสดงออกของผู้เรียน                 	              เพื่อให้ทราบถึงการบรรลุจุดประสงค์                                                 	ขั้นที่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UPC" pitchFamily="18" charset="-34"/>
                <a:cs typeface="AngsanaUPC" pitchFamily="18" charset="-34"/>
                <a:sym typeface="Wingdings" pitchFamily="2" charset="2"/>
              </a:rPr>
              <a:t>9.  </a:t>
            </a:r>
            <a:r>
              <a:rPr lang="th-TH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UPC" pitchFamily="18" charset="-34"/>
                <a:cs typeface="AngsanaUPC" pitchFamily="18" charset="-34"/>
                <a:sym typeface="Wingdings" pitchFamily="2" charset="2"/>
              </a:rPr>
              <a:t>เสริมสร้างความคงทนและการถ่ายโอน              		      การเรียนรู้</a:t>
            </a:r>
            <a:endParaRPr lang="th-TH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ngsanaUPC" pitchFamily="18" charset="-34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5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5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5187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2" y="293688"/>
            <a:ext cx="10720388" cy="1352232"/>
          </a:xfrm>
          <a:prstGeom prst="flowChartAlternateProcess">
            <a:avLst/>
          </a:prstGeom>
          <a:solidFill>
            <a:schemeClr val="bg1"/>
          </a:solidFill>
        </p:spPr>
        <p:txBody>
          <a:bodyPr anchor="ctr">
            <a:normAutofit/>
          </a:bodyPr>
          <a:lstStyle/>
          <a:p>
            <a:r>
              <a:rPr lang="th-TH" b="1" dirty="0">
                <a:solidFill>
                  <a:srgbClr val="7030A0"/>
                </a:solidFill>
              </a:rPr>
              <a:t>1. เร่งเร้าความสนใจ (</a:t>
            </a:r>
            <a:r>
              <a:rPr lang="en-US" b="1" dirty="0">
                <a:solidFill>
                  <a:srgbClr val="7030A0"/>
                </a:solidFill>
              </a:rPr>
              <a:t>Gain Attention)</a:t>
            </a:r>
            <a:endParaRPr lang="th-TH" b="1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2" y="1927274"/>
            <a:ext cx="10591800" cy="4759275"/>
          </a:xfrm>
          <a:prstGeom prst="roundRect">
            <a:avLst/>
          </a:prstGeom>
          <a:solidFill>
            <a:schemeClr val="bg1"/>
          </a:solidFill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th-TH" sz="6600" dirty="0">
                <a:solidFill>
                  <a:srgbClr val="002060"/>
                </a:solidFill>
                <a:cs typeface="+mj-cs"/>
              </a:rPr>
              <a:t>	</a:t>
            </a:r>
            <a:r>
              <a:rPr lang="th-TH" sz="4000" dirty="0">
                <a:solidFill>
                  <a:srgbClr val="7030A0"/>
                </a:solidFill>
                <a:cs typeface="+mj-cs"/>
              </a:rPr>
              <a:t>กระตุ้นหรือเร้าให้ผู้เรียนเกิดความสนใจกับบทเรียนและเนื้อหาที่</a:t>
            </a:r>
          </a:p>
          <a:p>
            <a:pPr algn="l">
              <a:lnSpc>
                <a:spcPct val="100000"/>
              </a:lnSpc>
            </a:pPr>
            <a:r>
              <a:rPr lang="th-TH" sz="4000" dirty="0">
                <a:solidFill>
                  <a:srgbClr val="7030A0"/>
                </a:solidFill>
                <a:cs typeface="+mj-cs"/>
              </a:rPr>
              <a:t>จะเรียนการเร้าความสนใจผู้เรียนนี้อาจทำได้โดย การจัดสภาพแวดล้อม</a:t>
            </a:r>
          </a:p>
          <a:p>
            <a:pPr algn="l">
              <a:lnSpc>
                <a:spcPct val="100000"/>
              </a:lnSpc>
            </a:pPr>
            <a:r>
              <a:rPr lang="th-TH" sz="4000" dirty="0">
                <a:solidFill>
                  <a:srgbClr val="7030A0"/>
                </a:solidFill>
                <a:cs typeface="+mj-cs"/>
              </a:rPr>
              <a:t>ให้ดึงดูดความสนใจ  เช่นการใช้ภาพกราฟิก  ภาพเคลื่อนไหว และ/หรือการใช้เสียงประกอบบทเรียนในส่วนบทนำ</a:t>
            </a:r>
            <a:r>
              <a:rPr lang="th-TH" sz="6600" dirty="0">
                <a:solidFill>
                  <a:srgbClr val="7030A0"/>
                </a:solidFill>
                <a:cs typeface="+mj-cs"/>
              </a:rPr>
              <a:t>	</a:t>
            </a:r>
            <a:endParaRPr lang="th-TH" sz="9600" b="1" dirty="0">
              <a:solidFill>
                <a:srgbClr val="7030A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808416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2" y="293688"/>
            <a:ext cx="10720388" cy="1352232"/>
          </a:xfrm>
          <a:prstGeom prst="flowChartAlternateProcess">
            <a:avLst/>
          </a:prstGeom>
          <a:solidFill>
            <a:schemeClr val="bg1"/>
          </a:solidFill>
        </p:spPr>
        <p:txBody>
          <a:bodyPr anchor="ctr">
            <a:normAutofit/>
          </a:bodyPr>
          <a:lstStyle/>
          <a:p>
            <a:r>
              <a:rPr lang="th-TH" b="1" dirty="0">
                <a:solidFill>
                  <a:srgbClr val="7030A0"/>
                </a:solidFill>
              </a:rPr>
              <a:t>2. บอกวัตถุประสงค์ (</a:t>
            </a:r>
            <a:r>
              <a:rPr lang="en-US" b="1" dirty="0">
                <a:solidFill>
                  <a:srgbClr val="7030A0"/>
                </a:solidFill>
              </a:rPr>
              <a:t>Specify Objective)</a:t>
            </a:r>
            <a:endParaRPr lang="th-TH" b="1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2" y="1927274"/>
            <a:ext cx="10591800" cy="4759275"/>
          </a:xfrm>
          <a:prstGeom prst="roundRect">
            <a:avLst/>
          </a:prstGeo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th-TH" sz="3600" dirty="0">
                <a:solidFill>
                  <a:srgbClr val="7030A0"/>
                </a:solidFill>
                <a:cs typeface="+mj-cs"/>
              </a:rPr>
              <a:t>	การบอกให้ผู้เรียนทราบถึงจุดประสงค์ของบทเรียนนี้มีความสำคัญเป็นอย่างยิ่ง โดยเฉพาะการเรียนการสอนที่ผู้เรียนสามารถควบคุมการเรียนของตนเองได้โดย การเลือกศึกษาเนื้อหาที่ต้องการศึกษาได้เอง ดังนั้นการที่ผู้เรียนได้ทราบถึงจุดประสงค์ของบทเรียนล่วงหน้าทำให้ผู้เรียนสามารถมุ่งความสนใจไปที่เนื้อหาบทเรียนที่เกี่ยวข้อง อีกทั้งยังสามารถเลือกศึกษาเนื้อหาเฉพาะที่ตนยังขาดความเข้าใจที่จะช่วยทำให้ผู้เรียนมีความรู้ความสามารถตรงตามจุดประสงค์ของบทเรียนที่ได้กำหนดไว้	</a:t>
            </a:r>
            <a:endParaRPr lang="th-TH" sz="3600" b="1" dirty="0">
              <a:solidFill>
                <a:srgbClr val="7030A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76488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5328EB5-9E50-4593-90E3-182A2F60FD2E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flowChartAlternateProcess">
            <a:avLst/>
          </a:prstGeo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th-TH" sz="8000" b="1" dirty="0">
                <a:solidFill>
                  <a:srgbClr val="002060"/>
                </a:solidFill>
              </a:rPr>
              <a:t>พื้นฐานที่ติดตัวมาแต่เกิด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1BF20F0-6626-436B-8E67-4F12045EA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0860"/>
            <a:ext cx="4788877" cy="4351338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altLang="en-US" sz="5400" b="1" dirty="0">
                <a:solidFill>
                  <a:srgbClr val="FF0000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Organization</a:t>
            </a:r>
            <a:endParaRPr lang="en-US" altLang="en-US" sz="5400" b="1" dirty="0">
              <a:solidFill>
                <a:srgbClr val="FF0000"/>
              </a:solidFill>
            </a:endParaRPr>
          </a:p>
          <a:p>
            <a:r>
              <a:rPr lang="en-US" altLang="en-US" sz="5400" b="1" dirty="0">
                <a:solidFill>
                  <a:srgbClr val="FF0000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Scheme</a:t>
            </a:r>
            <a:endParaRPr lang="en-US" altLang="en-US" sz="5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h-TH" sz="44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5" name="สี่เหลี่ยมผืนผ้า: มุมมน 4">
            <a:extLst>
              <a:ext uri="{FF2B5EF4-FFF2-40B4-BE49-F238E27FC236}">
                <a16:creationId xmlns:a16="http://schemas.microsoft.com/office/drawing/2014/main" id="{B277F679-0973-482B-953E-AD894A2E091C}"/>
              </a:ext>
            </a:extLst>
          </p:cNvPr>
          <p:cNvSpPr/>
          <p:nvPr/>
        </p:nvSpPr>
        <p:spPr>
          <a:xfrm>
            <a:off x="6096001" y="2000860"/>
            <a:ext cx="5257800" cy="435133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6000" b="1" dirty="0">
                <a:solidFill>
                  <a:srgbClr val="FF0000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Adaptation</a:t>
            </a:r>
            <a:endParaRPr lang="en-US" altLang="en-US" sz="6000" b="1" dirty="0">
              <a:solidFill>
                <a:srgbClr val="FF0000"/>
              </a:solidFill>
            </a:endParaRPr>
          </a:p>
          <a:p>
            <a:pPr lvl="1"/>
            <a:r>
              <a:rPr lang="en-US" altLang="en-US" sz="4000" dirty="0">
                <a:solidFill>
                  <a:srgbClr val="002060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Assimilation</a:t>
            </a:r>
            <a:endParaRPr lang="en-US" altLang="en-US" sz="4000" dirty="0">
              <a:solidFill>
                <a:srgbClr val="002060"/>
              </a:solidFill>
            </a:endParaRPr>
          </a:p>
          <a:p>
            <a:pPr lvl="1"/>
            <a:r>
              <a:rPr lang="en-US" altLang="en-US" sz="4000" dirty="0">
                <a:solidFill>
                  <a:srgbClr val="002060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Accommodation</a:t>
            </a:r>
            <a:endParaRPr lang="en-US" altLang="en-US" sz="4000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6000" b="1" dirty="0">
                <a:solidFill>
                  <a:srgbClr val="FF0000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Equilibrium</a:t>
            </a:r>
            <a:endParaRPr lang="en-US" altLang="en-US" sz="6000" b="1" dirty="0">
              <a:solidFill>
                <a:srgbClr val="FF0000"/>
              </a:solidFill>
            </a:endParaRPr>
          </a:p>
          <a:p>
            <a:endParaRPr lang="th-TH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2133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2" y="293688"/>
            <a:ext cx="10720388" cy="1352232"/>
          </a:xfrm>
          <a:prstGeom prst="flowChartAlternateProcess">
            <a:avLst/>
          </a:prstGeom>
          <a:solidFill>
            <a:schemeClr val="bg1"/>
          </a:solidFill>
        </p:spPr>
        <p:txBody>
          <a:bodyPr anchor="ctr">
            <a:noAutofit/>
          </a:bodyPr>
          <a:lstStyle/>
          <a:p>
            <a:r>
              <a:rPr lang="th-TH" sz="4800" b="1" dirty="0">
                <a:solidFill>
                  <a:srgbClr val="7030A0"/>
                </a:solidFill>
              </a:rPr>
              <a:t>3.ทบทวนความรู้เดิม (</a:t>
            </a:r>
            <a:r>
              <a:rPr lang="en-US" sz="4800" b="1" dirty="0">
                <a:solidFill>
                  <a:srgbClr val="7030A0"/>
                </a:solidFill>
              </a:rPr>
              <a:t>Activate Prior Knowledge)</a:t>
            </a:r>
            <a:endParaRPr lang="th-TH" sz="7200" b="1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2" y="1927274"/>
            <a:ext cx="10591800" cy="4759275"/>
          </a:xfrm>
          <a:prstGeom prst="roundRect">
            <a:avLst/>
          </a:prstGeo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th-TH" sz="4000" dirty="0">
                <a:solidFill>
                  <a:srgbClr val="7030A0"/>
                </a:solidFill>
                <a:cs typeface="+mj-cs"/>
              </a:rPr>
              <a:t>	การทบทวนความรู้เดิมช่วยกระตุ้นให้ผู้เรียนสามารถเรียนรู้เนื้อหาใหม่ได้รวดเร็วยิ่งขึ้น รูปแบบการทบทวนความรู้เดิมในบทเรียนทำได้หลายวิธีเช่น กิจกรรมการถาม-ตอบคำถาม หรือการแบ่งกลุ่มให้ผู้เรียนอภิปรายหรือสรุปเนื้อหาที่ได้เคยเรียนมาแล้ว เป็นต้น	</a:t>
            </a:r>
            <a:endParaRPr lang="th-TH" sz="4000" b="1" dirty="0">
              <a:solidFill>
                <a:srgbClr val="7030A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065799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2" y="293688"/>
            <a:ext cx="10720388" cy="1352232"/>
          </a:xfrm>
          <a:prstGeom prst="flowChartAlternateProcess">
            <a:avLst/>
          </a:prstGeom>
          <a:solidFill>
            <a:schemeClr val="bg1"/>
          </a:solidFill>
        </p:spPr>
        <p:txBody>
          <a:bodyPr anchor="ctr">
            <a:noAutofit/>
          </a:bodyPr>
          <a:lstStyle/>
          <a:p>
            <a:r>
              <a:rPr lang="th-TH" sz="4800" b="1" dirty="0">
                <a:solidFill>
                  <a:srgbClr val="7030A0"/>
                </a:solidFill>
              </a:rPr>
              <a:t>4.นำเสนอเนื้อหาใหม่</a:t>
            </a:r>
            <a:r>
              <a:rPr lang="th-TH" sz="4800" dirty="0">
                <a:solidFill>
                  <a:srgbClr val="7030A0"/>
                </a:solidFill>
              </a:rPr>
              <a:t> (</a:t>
            </a:r>
            <a:r>
              <a:rPr lang="en-US" sz="4800" dirty="0">
                <a:solidFill>
                  <a:srgbClr val="7030A0"/>
                </a:solidFill>
              </a:rPr>
              <a:t>Present New Information)</a:t>
            </a:r>
            <a:endParaRPr lang="th-TH" sz="7200" b="1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2" y="1927274"/>
            <a:ext cx="10591800" cy="4759275"/>
          </a:xfrm>
          <a:prstGeom prst="roundRect">
            <a:avLst/>
          </a:prstGeo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th-TH" sz="4000" dirty="0">
                <a:solidFill>
                  <a:srgbClr val="7030A0"/>
                </a:solidFill>
                <a:cs typeface="+mj-cs"/>
              </a:rPr>
              <a:t>	การนำเสนอบทเรียนสามารถทำได้หลายรูปแบบด้วยกันคือ การนำเสนอด้วยข้อความ รูปภาพ  เสียง หรือแม้กระทั่งวีดิทัศน์ อย่างไรก็ตามสิ่งสำคัญที่ผู้สอนควรให้ความสำคัญก็คือผู้เรียน ผู้สอนควรพิจารณาลักษณะของผู้เรียนเป็นสำคัญเพื่อให้การนำเสนอบทเรียนเหมาะสมกับผู้เรียนมากที่สุด	</a:t>
            </a:r>
            <a:endParaRPr lang="th-TH" sz="4000" b="1" dirty="0">
              <a:solidFill>
                <a:srgbClr val="7030A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737867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2" y="293688"/>
            <a:ext cx="10720388" cy="1352232"/>
          </a:xfrm>
          <a:prstGeom prst="flowChartAlternateProcess">
            <a:avLst/>
          </a:prstGeom>
          <a:solidFill>
            <a:schemeClr val="bg1"/>
          </a:solidFill>
        </p:spPr>
        <p:txBody>
          <a:bodyPr anchor="ctr">
            <a:normAutofit fontScale="90000"/>
          </a:bodyPr>
          <a:lstStyle/>
          <a:p>
            <a:r>
              <a:rPr lang="th-TH" b="1" dirty="0">
                <a:solidFill>
                  <a:srgbClr val="7030A0"/>
                </a:solidFill>
              </a:rPr>
              <a:t>5. ชี้แนะแนวทางการเรียนรู้ (</a:t>
            </a:r>
            <a:r>
              <a:rPr lang="en-US" b="1" dirty="0">
                <a:solidFill>
                  <a:srgbClr val="7030A0"/>
                </a:solidFill>
              </a:rPr>
              <a:t>Guide Learning)</a:t>
            </a:r>
            <a:endParaRPr lang="th-TH" sz="8800" b="1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2" y="1927274"/>
            <a:ext cx="10591800" cy="4759275"/>
          </a:xfrm>
          <a:prstGeom prst="roundRect">
            <a:avLst/>
          </a:prstGeo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th-TH" sz="4000" dirty="0">
                <a:solidFill>
                  <a:srgbClr val="7030A0"/>
                </a:solidFill>
                <a:cs typeface="+mj-cs"/>
              </a:rPr>
              <a:t>	การชี้แนวทางการเรียนรู้หมายถึง การชี้แนะให้ผู้เรียนสามารถนำความรู้ที่ได้เรียนใหม่ผสมผสานกับความรู้เก่าที่เคยได้เรียนไปแล้ว เพื่อให้ผู้เรียนเกิดการเรียนรู้ที่รวดเร็วและมีความแม่นยำมากยิ่งขึ้น	</a:t>
            </a:r>
            <a:endParaRPr lang="th-TH" sz="4000" b="1" dirty="0">
              <a:solidFill>
                <a:srgbClr val="7030A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317879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2" y="293688"/>
            <a:ext cx="10720388" cy="1352232"/>
          </a:xfrm>
          <a:prstGeom prst="flowChartAlternateProcess">
            <a:avLst/>
          </a:prstGeom>
          <a:solidFill>
            <a:schemeClr val="bg1"/>
          </a:solidFill>
        </p:spPr>
        <p:txBody>
          <a:bodyPr anchor="ctr">
            <a:noAutofit/>
          </a:bodyPr>
          <a:lstStyle/>
          <a:p>
            <a:r>
              <a:rPr lang="th-TH" sz="4800" b="1" dirty="0">
                <a:solidFill>
                  <a:srgbClr val="7030A0"/>
                </a:solidFill>
              </a:rPr>
              <a:t>6. กระตุ้นการตอบสนองบทเรียน (</a:t>
            </a:r>
            <a:r>
              <a:rPr lang="en-US" sz="4800" b="1" dirty="0">
                <a:solidFill>
                  <a:srgbClr val="7030A0"/>
                </a:solidFill>
              </a:rPr>
              <a:t>Elicit Response)</a:t>
            </a:r>
            <a:endParaRPr lang="th-TH" sz="7200" b="1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2" y="1927274"/>
            <a:ext cx="10591800" cy="4759275"/>
          </a:xfrm>
          <a:prstGeom prst="roundRect">
            <a:avLst/>
          </a:prstGeo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th-TH" sz="3600" dirty="0">
                <a:solidFill>
                  <a:srgbClr val="7030A0"/>
                </a:solidFill>
                <a:cs typeface="+mj-cs"/>
              </a:rPr>
              <a:t>	นักการศึกษาต่างทราบดีว่าการเรียนรู้เกิดขึ้นจากการที่ผู้เรียนได้มีโอกาสมีส่วนร่วมในกระบวนการเรียนการสอนโดยตรง ดังนั้นในการจัดการเรียนการสอนจึงควรเปิดโอกาสให้ผู้เรียนมีส่วนร่วมในกิจกรรมการเรียน 	</a:t>
            </a:r>
            <a:endParaRPr lang="th-TH" sz="3600" b="1" dirty="0">
              <a:solidFill>
                <a:srgbClr val="7030A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7937050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2" y="293688"/>
            <a:ext cx="10720388" cy="1352232"/>
          </a:xfrm>
          <a:prstGeom prst="flowChartAlternateProcess">
            <a:avLst/>
          </a:prstGeom>
          <a:solidFill>
            <a:schemeClr val="bg1"/>
          </a:solidFill>
        </p:spPr>
        <p:txBody>
          <a:bodyPr anchor="ctr">
            <a:normAutofit/>
          </a:bodyPr>
          <a:lstStyle/>
          <a:p>
            <a:r>
              <a:rPr lang="th-TH" b="1" dirty="0">
                <a:solidFill>
                  <a:srgbClr val="7030A0"/>
                </a:solidFill>
              </a:rPr>
              <a:t>7. ให้ข้อมูลย้อนกลับ</a:t>
            </a:r>
            <a:r>
              <a:rPr lang="th-TH" dirty="0">
                <a:solidFill>
                  <a:srgbClr val="7030A0"/>
                </a:solidFill>
              </a:rPr>
              <a:t> (</a:t>
            </a:r>
            <a:r>
              <a:rPr lang="en-US" dirty="0">
                <a:solidFill>
                  <a:srgbClr val="7030A0"/>
                </a:solidFill>
              </a:rPr>
              <a:t>Provide Feedback)</a:t>
            </a:r>
            <a:endParaRPr lang="th-TH" sz="8800" b="1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2" y="1927274"/>
            <a:ext cx="10591800" cy="4759275"/>
          </a:xfrm>
          <a:prstGeom prst="roundRect">
            <a:avLst/>
          </a:prstGeo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th-TH" sz="3600" dirty="0">
                <a:solidFill>
                  <a:srgbClr val="7030A0"/>
                </a:solidFill>
                <a:cs typeface="+mj-cs"/>
              </a:rPr>
              <a:t>	ลักษณะเด่นประการหนึ่งของการเรียนการสอนก็คือการที่ผู้สอนสามารถติดต่อสื่อสารกับผู้เรียนได้โดยตรงอย่างใกล้ชิด เนื่องจากบทบาทของผู้สอนนั้นเปลี่ยนจากการเป็นผู้ถ่ายทอดความรู้แต่เพียงผู้เดียวมาเป็นผู้ให้คำแนะนำและช่วยกำกับการเรียนของผู้เรียนรายบุคคล และด้วยความสามารถของอินเทอร์เน็ตที่ทำให้ผู้เรียนและผู้สอนสามารถติดต่อกันได้ตลอดเวลา ทำให้ผู้สอนสามารถติดตามก้าวหน้าและสามารถให้ผลย้อนกลับแก่ผู้เรียนแต่ละคนได้ด้วยความสะดวก		</a:t>
            </a:r>
            <a:endParaRPr lang="th-TH" sz="3600" b="1" dirty="0">
              <a:solidFill>
                <a:srgbClr val="7030A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333624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2" y="293688"/>
            <a:ext cx="10720388" cy="1352232"/>
          </a:xfrm>
          <a:prstGeom prst="flowChartAlternateProcess">
            <a:avLst/>
          </a:prstGeom>
          <a:solidFill>
            <a:schemeClr val="bg1"/>
          </a:solidFill>
        </p:spPr>
        <p:txBody>
          <a:bodyPr anchor="ctr">
            <a:normAutofit fontScale="90000"/>
          </a:bodyPr>
          <a:lstStyle/>
          <a:p>
            <a:r>
              <a:rPr lang="th-TH" b="1" dirty="0">
                <a:solidFill>
                  <a:srgbClr val="7030A0"/>
                </a:solidFill>
              </a:rPr>
              <a:t>8. ทดสอบความรู้ใหม่ (</a:t>
            </a:r>
            <a:r>
              <a:rPr lang="en-US" b="1" dirty="0">
                <a:solidFill>
                  <a:srgbClr val="7030A0"/>
                </a:solidFill>
              </a:rPr>
              <a:t>Assess</a:t>
            </a:r>
            <a:r>
              <a:rPr lang="en-US" dirty="0">
                <a:solidFill>
                  <a:srgbClr val="7030A0"/>
                </a:solidFill>
              </a:rPr>
              <a:t> Performance)</a:t>
            </a:r>
            <a:endParaRPr lang="th-TH" sz="8800" b="1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2" y="1927274"/>
            <a:ext cx="10591800" cy="4759275"/>
          </a:xfrm>
          <a:prstGeom prst="roundRect">
            <a:avLst/>
          </a:prstGeo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th-TH" sz="3600" dirty="0">
                <a:solidFill>
                  <a:srgbClr val="7030A0"/>
                </a:solidFill>
                <a:cs typeface="+mj-cs"/>
              </a:rPr>
              <a:t>	การทดสอบความรู้ความสามารถผู้เรียนเป็นขั้นตอนที่สำคัญอีกขั้นตอนหนึ่ง เพราะทำให้ทั้งผู้เรียนและผู้สอนได้ทราบถึงระดับความรู้ความเข้าใจที่ผู้เรียนมีต่อเนื้อหาในบทเรียนนั้น ๆ การทดสอบความรู้ในบทเรียนสามารถทำได้หลายรูปแบบ ไม่ว่าจะเป็นข้อสอบแบบปรนัยหรืออัตนัย การจัดทำกิจกรรมการอภิปรายกลุ่มใหญ่หรือกลุ่มย่อยเป็นต้น</a:t>
            </a:r>
            <a:endParaRPr lang="th-TH" sz="3600" b="1" dirty="0">
              <a:solidFill>
                <a:srgbClr val="7030A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7930946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2" y="293688"/>
            <a:ext cx="10720388" cy="1352232"/>
          </a:xfrm>
          <a:prstGeom prst="flowChartAlternateProcess">
            <a:avLst/>
          </a:prstGeom>
          <a:solidFill>
            <a:schemeClr val="bg1"/>
          </a:solidFill>
        </p:spPr>
        <p:txBody>
          <a:bodyPr anchor="ctr">
            <a:normAutofit fontScale="90000"/>
          </a:bodyPr>
          <a:lstStyle/>
          <a:p>
            <a:r>
              <a:rPr lang="th-TH" b="1" dirty="0">
                <a:solidFill>
                  <a:srgbClr val="7030A0"/>
                </a:solidFill>
              </a:rPr>
              <a:t>9. สรุปและนำไปใช้ (</a:t>
            </a:r>
            <a:r>
              <a:rPr lang="en-US" b="1" dirty="0">
                <a:solidFill>
                  <a:srgbClr val="7030A0"/>
                </a:solidFill>
              </a:rPr>
              <a:t>Review and</a:t>
            </a:r>
            <a:r>
              <a:rPr lang="en-US" dirty="0">
                <a:solidFill>
                  <a:srgbClr val="7030A0"/>
                </a:solidFill>
              </a:rPr>
              <a:t> Transfer)</a:t>
            </a:r>
            <a:endParaRPr lang="th-TH" sz="8800" b="1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2" y="1927274"/>
            <a:ext cx="10591800" cy="4759275"/>
          </a:xfrm>
          <a:prstGeom prst="roundRect">
            <a:avLst/>
          </a:prstGeo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th-TH" sz="3600" dirty="0">
                <a:solidFill>
                  <a:srgbClr val="7030A0"/>
                </a:solidFill>
                <a:cs typeface="+mj-cs"/>
              </a:rPr>
              <a:t>	การสรุปและนำไปใช้ จัดว่าเป็นส่วนสำคัญในขั้นตอนสุดท้ายที่บทเรียนจะต้องสรุปมโนคติของเนื้อหาเฉพาะประเด็นสำคัญ ๆ รวมทั้งข้อเสนอแนะต่าง ๆ เพื่อเปิดโอกาสให้ผู้เรียนได้มีโอกาสทบทวนความรู้ของตนเองหลังจากศึกษาเนื้อหาผ่านมาแล้ว ในขณะเดียวกันบทเรียนต้องชี้แนะเนื้อหาที่เกี่ยวข้องหรือให้ข้อมูลอ้างอิงเพิ่มเติม เพื่อแนะแนวทางให้ผู้เรียนได้ศึกษาต่อในบทเรียนถัดไปหรือนำไปประยุกต์ใช้กับงานอื่นต่อไป		</a:t>
            </a:r>
            <a:endParaRPr lang="th-TH" sz="3600" b="1" dirty="0">
              <a:solidFill>
                <a:srgbClr val="7030A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259017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2.bp.blogspot.com/-usi3Tqy9RTs/T3FuZM5KMBI/AAAAAAAAAF4/GlPZ-vTWg5A/s1600/jko.JPG">
            <a:extLst>
              <a:ext uri="{FF2B5EF4-FFF2-40B4-BE49-F238E27FC236}">
                <a16:creationId xmlns:a16="http://schemas.microsoft.com/office/drawing/2014/main" id="{70C45AFE-9B59-49AD-BA4D-583E66A7773C}"/>
              </a:ext>
            </a:extLst>
          </p:cNvPr>
          <p:cNvPicPr/>
          <p:nvPr/>
        </p:nvPicPr>
        <p:blipFill>
          <a:blip r:embed="rId2"/>
          <a:srcRect l="1133" t="21837" r="1454" b="590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54132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32" y="739676"/>
            <a:ext cx="2817831" cy="4003382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925492" y="4989917"/>
            <a:ext cx="2969109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algn="ctr"/>
            <a:r>
              <a:rPr lang="en-US" sz="4000" dirty="0" err="1"/>
              <a:t>Dienes</a:t>
            </a:r>
            <a:r>
              <a:rPr lang="en-US" sz="4000" dirty="0"/>
              <a:t>          </a:t>
            </a: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5002304" y="3415554"/>
            <a:ext cx="6422317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4. The </a:t>
            </a:r>
            <a:r>
              <a:rPr lang="en-US" dirty="0" err="1"/>
              <a:t>Constructivity</a:t>
            </a:r>
            <a:r>
              <a:rPr lang="en-US" dirty="0"/>
              <a:t> Principle</a:t>
            </a:r>
            <a:endParaRPr lang="th-TH" dirty="0"/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5002305" y="1862866"/>
            <a:ext cx="6422316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2. The Perceptual Principle</a:t>
            </a:r>
            <a:endParaRPr lang="th-TH" dirty="0"/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5002305" y="2639210"/>
            <a:ext cx="6422316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3. The Mathematical Variability  Principle</a:t>
            </a:r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5002303" y="1213084"/>
            <a:ext cx="6422318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1. The Dynamic Principle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070998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2" y="293688"/>
            <a:ext cx="10720388" cy="1352232"/>
          </a:xfrm>
          <a:prstGeom prst="flowChartAlternateProcess">
            <a:avLst/>
          </a:prstGeom>
          <a:solidFill>
            <a:schemeClr val="bg1"/>
          </a:solidFill>
        </p:spPr>
        <p:txBody>
          <a:bodyPr anchor="ctr">
            <a:normAutofit/>
          </a:bodyPr>
          <a:lstStyle/>
          <a:p>
            <a:r>
              <a:rPr lang="en-US" sz="7200" b="1" dirty="0">
                <a:solidFill>
                  <a:srgbClr val="7030A0"/>
                </a:solidFill>
              </a:rPr>
              <a:t>1. The Dynamic Principle</a:t>
            </a:r>
            <a:endParaRPr lang="th-TH" sz="7200" b="1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2" y="1927274"/>
            <a:ext cx="10720388" cy="4759275"/>
          </a:xfrm>
          <a:prstGeom prst="roundRect">
            <a:avLst/>
          </a:prstGeo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th-TH" sz="3600" dirty="0">
                <a:solidFill>
                  <a:srgbClr val="7030A0"/>
                </a:solidFill>
                <a:cs typeface="+mj-cs"/>
              </a:rPr>
              <a:t>	</a:t>
            </a:r>
            <a:r>
              <a:rPr lang="th-TH" sz="3600" dirty="0">
                <a:solidFill>
                  <a:srgbClr val="7030A0"/>
                </a:solidFill>
              </a:rPr>
              <a:t>หลักการข้อนี้กล่าวถึงความเข้าใจในมโนทัศน์ใหม่ว่าเป็นกระบวนการพัฒนาเด็กตามลำดับขั้นตอน ซึ่งประกอบไปด้วย 3 ขั้น </a:t>
            </a:r>
          </a:p>
          <a:p>
            <a:pPr algn="l"/>
            <a:r>
              <a:rPr lang="th-TH" sz="3600" dirty="0">
                <a:solidFill>
                  <a:srgbClr val="7030A0"/>
                </a:solidFill>
              </a:rPr>
              <a:t>	</a:t>
            </a:r>
            <a:r>
              <a:rPr lang="th-TH" sz="3600" dirty="0">
                <a:solidFill>
                  <a:srgbClr val="FF0000"/>
                </a:solidFill>
              </a:rPr>
              <a:t>ขั้นที่ 1 ขั้นเบื้องต้นหรือขั้นเล่น </a:t>
            </a:r>
            <a:endParaRPr lang="en-US" sz="3600" dirty="0">
              <a:solidFill>
                <a:srgbClr val="FF0000"/>
              </a:solidFill>
            </a:endParaRPr>
          </a:p>
          <a:p>
            <a:pPr algn="l"/>
            <a:r>
              <a:rPr lang="th-TH" sz="3600" dirty="0"/>
              <a:t>	</a:t>
            </a:r>
            <a:r>
              <a:rPr lang="th-TH" sz="3600" dirty="0">
                <a:solidFill>
                  <a:srgbClr val="002060"/>
                </a:solidFill>
              </a:rPr>
              <a:t>ขั้นที่ 2 เป็นขั้นการเล่นที่มีโครงสร้างมากขึ้น </a:t>
            </a:r>
          </a:p>
          <a:p>
            <a:pPr algn="l"/>
            <a:r>
              <a:rPr lang="th-TH" sz="3600" dirty="0">
                <a:solidFill>
                  <a:srgbClr val="7030A0"/>
                </a:solidFill>
                <a:cs typeface="+mj-cs"/>
              </a:rPr>
              <a:t>	</a:t>
            </a:r>
            <a:r>
              <a:rPr lang="th-TH" sz="3600" dirty="0">
                <a:solidFill>
                  <a:schemeClr val="accent6">
                    <a:lumMod val="50000"/>
                  </a:schemeClr>
                </a:solidFill>
              </a:rPr>
              <a:t>ขั้นที่ 3 เป็นขั้นที่เด็กจะได้เชื่อมโยงมโนทัศน์ที่ได้เรียนรู้ไปประยุกต์</a:t>
            </a:r>
          </a:p>
          <a:p>
            <a:pPr algn="l"/>
            <a:r>
              <a:rPr lang="th-TH" sz="3600" dirty="0">
                <a:solidFill>
                  <a:schemeClr val="accent6">
                    <a:lumMod val="50000"/>
                  </a:schemeClr>
                </a:solidFill>
              </a:rPr>
              <a:t>		ใช้ในชีวิตจริง</a:t>
            </a:r>
          </a:p>
          <a:p>
            <a:pPr algn="l"/>
            <a:r>
              <a:rPr lang="th-TH" sz="3600" dirty="0"/>
              <a:t>	    </a:t>
            </a:r>
            <a:r>
              <a:rPr lang="th-TH" sz="4800" b="1" dirty="0">
                <a:solidFill>
                  <a:srgbClr val="FF0000"/>
                </a:solidFill>
              </a:rPr>
              <a:t>กระบวนการ 3 ขึ้นนี้ คือ </a:t>
            </a:r>
            <a:r>
              <a:rPr lang="en-US" sz="4800" b="1" dirty="0">
                <a:solidFill>
                  <a:srgbClr val="FF0000"/>
                </a:solidFill>
              </a:rPr>
              <a:t>“</a:t>
            </a:r>
            <a:r>
              <a:rPr lang="th-TH" sz="4800" b="1" dirty="0">
                <a:solidFill>
                  <a:srgbClr val="FF0000"/>
                </a:solidFill>
              </a:rPr>
              <a:t>วัฏจักรการเรียนรู้</a:t>
            </a:r>
            <a:r>
              <a:rPr lang="en-US" sz="4800" b="1" dirty="0">
                <a:solidFill>
                  <a:srgbClr val="FF0000"/>
                </a:solidFill>
              </a:rPr>
              <a:t>”</a:t>
            </a:r>
          </a:p>
          <a:p>
            <a:pPr algn="l"/>
            <a:endParaRPr lang="th-TH" sz="3600" dirty="0">
              <a:solidFill>
                <a:srgbClr val="7030A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87436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5328EB5-9E50-4593-90E3-182A2F60FD2E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flowChartAlternateProcess">
            <a:avLst/>
          </a:prstGeo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th-TH" sz="8000" b="1" dirty="0">
                <a:solidFill>
                  <a:srgbClr val="002060"/>
                </a:solidFill>
              </a:rPr>
              <a:t>การจัดระบบภายใน </a:t>
            </a:r>
            <a:r>
              <a:rPr lang="en-US" sz="8000" b="1" dirty="0">
                <a:solidFill>
                  <a:srgbClr val="002060"/>
                </a:solidFill>
              </a:rPr>
              <a:t>(Organization)</a:t>
            </a:r>
            <a:endParaRPr lang="th-TH" sz="8000" b="1" dirty="0">
              <a:solidFill>
                <a:srgbClr val="002060"/>
              </a:solidFill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1BF20F0-6626-436B-8E67-4F12045EA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0860"/>
            <a:ext cx="10515600" cy="4351338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th-TH" sz="44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4" name="Rectangle 1027">
            <a:extLst>
              <a:ext uri="{FF2B5EF4-FFF2-40B4-BE49-F238E27FC236}">
                <a16:creationId xmlns:a16="http://schemas.microsoft.com/office/drawing/2014/main" id="{649E4240-0182-426D-9719-3B3B82A7324E}"/>
              </a:ext>
            </a:extLst>
          </p:cNvPr>
          <p:cNvSpPr txBox="1">
            <a:spLocks noChangeArrowheads="1"/>
          </p:cNvSpPr>
          <p:nvPr/>
        </p:nvSpPr>
        <p:spPr>
          <a:xfrm>
            <a:off x="4351037" y="2457870"/>
            <a:ext cx="5995427" cy="29578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th-TH" altLang="en-US" sz="4400" b="1" dirty="0">
                <a:solidFill>
                  <a:srgbClr val="002060"/>
                </a:solidFill>
              </a:rPr>
              <a:t>“เพ</a:t>
            </a:r>
            <a:r>
              <a:rPr lang="th-TH" altLang="en-US" sz="4400" b="1" dirty="0" err="1">
                <a:solidFill>
                  <a:srgbClr val="002060"/>
                </a:solidFill>
              </a:rPr>
              <a:t>ีย</a:t>
            </a:r>
            <a:r>
              <a:rPr lang="th-TH" altLang="en-US" sz="4400" b="1" dirty="0">
                <a:solidFill>
                  <a:srgbClr val="002060"/>
                </a:solidFill>
              </a:rPr>
              <a:t>เจต</a:t>
            </a:r>
            <a:r>
              <a:rPr lang="th-TH" altLang="en-US" sz="4400" b="1" dirty="0" err="1">
                <a:solidFill>
                  <a:srgbClr val="002060"/>
                </a:solidFill>
              </a:rPr>
              <a:t>์เ</a:t>
            </a:r>
            <a:r>
              <a:rPr lang="th-TH" altLang="en-US" sz="4400" b="1" dirty="0">
                <a:solidFill>
                  <a:srgbClr val="002060"/>
                </a:solidFill>
              </a:rPr>
              <a:t>ชื่อว่ามนุษย์มีการสืบทอด</a:t>
            </a:r>
          </a:p>
          <a:p>
            <a:pPr>
              <a:buFont typeface="Wingdings" panose="05000000000000000000" pitchFamily="2" charset="2"/>
              <a:buNone/>
            </a:pPr>
            <a:r>
              <a:rPr lang="th-TH" altLang="en-US" sz="4400" b="1" dirty="0">
                <a:solidFill>
                  <a:srgbClr val="002060"/>
                </a:solidFill>
              </a:rPr>
              <a:t>วิธีการบริหารจัดการระบบติดตัวมา</a:t>
            </a:r>
          </a:p>
          <a:p>
            <a:pPr>
              <a:buFont typeface="Wingdings" panose="05000000000000000000" pitchFamily="2" charset="2"/>
              <a:buNone/>
            </a:pPr>
            <a:r>
              <a:rPr lang="th-TH" altLang="en-US" sz="4400" b="1" dirty="0">
                <a:solidFill>
                  <a:srgbClr val="002060"/>
                </a:solidFill>
              </a:rPr>
              <a:t>ตั้งแต่เกิด”</a:t>
            </a:r>
            <a:endParaRPr lang="en-US" altLang="en-US" sz="4400" b="1" dirty="0">
              <a:solidFill>
                <a:srgbClr val="002060"/>
              </a:solidFill>
            </a:endParaRPr>
          </a:p>
        </p:txBody>
      </p:sp>
      <p:pic>
        <p:nvPicPr>
          <p:cNvPr id="5" name="Picture 1028" descr="C:\WINNT\Desktop\Piaget1.GIF">
            <a:extLst>
              <a:ext uri="{FF2B5EF4-FFF2-40B4-BE49-F238E27FC236}">
                <a16:creationId xmlns:a16="http://schemas.microsoft.com/office/drawing/2014/main" id="{D3207850-A0B6-4367-BCD5-815D7B264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99546" y="2341138"/>
            <a:ext cx="2098288" cy="3510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111792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2" y="293688"/>
            <a:ext cx="10720388" cy="1352232"/>
          </a:xfrm>
          <a:prstGeom prst="flowChartAlternateProcess">
            <a:avLst/>
          </a:prstGeom>
          <a:solidFill>
            <a:schemeClr val="bg1"/>
          </a:solidFill>
        </p:spPr>
        <p:txBody>
          <a:bodyPr anchor="ctr">
            <a:normAutofit/>
          </a:bodyPr>
          <a:lstStyle/>
          <a:p>
            <a:r>
              <a:rPr lang="en-US" sz="7200" b="1" dirty="0">
                <a:solidFill>
                  <a:srgbClr val="7030A0"/>
                </a:solidFill>
              </a:rPr>
              <a:t>2. The Perceptual Principle</a:t>
            </a:r>
            <a:endParaRPr lang="th-TH" sz="7200" b="1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2" y="1927274"/>
            <a:ext cx="10720388" cy="4759275"/>
          </a:xfrm>
          <a:prstGeom prst="roundRect">
            <a:avLst/>
          </a:prstGeo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th-TH" sz="4000" dirty="0">
                <a:solidFill>
                  <a:srgbClr val="7030A0"/>
                </a:solidFill>
                <a:cs typeface="+mj-cs"/>
              </a:rPr>
              <a:t>	</a:t>
            </a:r>
            <a:r>
              <a:rPr lang="th-TH" sz="4000" dirty="0">
                <a:solidFill>
                  <a:srgbClr val="7030A0"/>
                </a:solidFill>
              </a:rPr>
              <a:t>การเรียนรู้มโนทัศน์ของเด็กจะเกิดขึ้นสูงสุดเมื่อเด็กได้รับการจัดประสบการณ์โดยใช้กิจกรรมที่หลากหลาย และควรเป็นประสบการณ์ที่แตกต่างจากสิ่งที่เด็กได้เคยพบเห็นมา นักเรียนจะ</a:t>
            </a:r>
            <a:r>
              <a:rPr lang="th-TH" sz="4000" dirty="0">
                <a:solidFill>
                  <a:srgbClr val="FF0000"/>
                </a:solidFill>
              </a:rPr>
              <a:t>เกิดการรับรู้มโนทัศน์</a:t>
            </a:r>
            <a:r>
              <a:rPr lang="th-TH" sz="4000" dirty="0">
                <a:solidFill>
                  <a:srgbClr val="7030A0"/>
                </a:solidFill>
              </a:rPr>
              <a:t>เกี่ยวกับสิ่งที่เป็นนามธรรมเหล่านั้นได้ดียิ่งขึ้น</a:t>
            </a:r>
            <a:endParaRPr lang="th-TH" sz="4000" dirty="0">
              <a:solidFill>
                <a:srgbClr val="7030A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342343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2" y="293688"/>
            <a:ext cx="10720388" cy="1352232"/>
          </a:xfrm>
          <a:prstGeom prst="flowChartAlternateProcess">
            <a:avLst/>
          </a:prstGeom>
          <a:solidFill>
            <a:schemeClr val="bg1"/>
          </a:solidFill>
        </p:spPr>
        <p:txBody>
          <a:bodyPr anchor="ctr">
            <a:noAutofit/>
          </a:bodyPr>
          <a:lstStyle/>
          <a:p>
            <a:r>
              <a:rPr lang="en-US" sz="4800" b="1" dirty="0">
                <a:solidFill>
                  <a:srgbClr val="7030A0"/>
                </a:solidFill>
              </a:rPr>
              <a:t>3. The Mathematical Variability  Principle</a:t>
            </a:r>
            <a:endParaRPr lang="th-TH" sz="4800" b="1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2" y="1927274"/>
            <a:ext cx="10720388" cy="4759275"/>
          </a:xfrm>
          <a:prstGeom prst="roundRect">
            <a:avLst/>
          </a:prstGeo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th-TH" sz="4000" dirty="0">
                <a:solidFill>
                  <a:srgbClr val="7030A0"/>
                </a:solidFill>
              </a:rPr>
              <a:t>	การเรียนรู้ความคิดรวบยอดจะเกิดขึ้นเมื่อเด็กได้ทำกิจกรรมและสรุปข้อตกลงร่วมกับเพื่อน เป็นวิธีการที่จะทำให้เด็กสามารถพัฒนากระบวนการเรียนรู้ไปสู่ความคิดรวบยอดที่เป็นนามธรรมและสามารถสรุปเป็น กฎทั่วไปได้ในที่สุด </a:t>
            </a:r>
            <a:endParaRPr lang="th-TH" sz="4000" dirty="0">
              <a:solidFill>
                <a:srgbClr val="7030A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0985177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2" y="293688"/>
            <a:ext cx="10720388" cy="1352232"/>
          </a:xfrm>
          <a:prstGeom prst="flowChartAlternateProcess">
            <a:avLst/>
          </a:prstGeom>
          <a:solidFill>
            <a:schemeClr val="bg1"/>
          </a:solidFill>
        </p:spPr>
        <p:txBody>
          <a:bodyPr anchor="ctr">
            <a:noAutofit/>
          </a:bodyPr>
          <a:lstStyle/>
          <a:p>
            <a:r>
              <a:rPr lang="en-US" sz="6600" b="1" dirty="0">
                <a:solidFill>
                  <a:srgbClr val="7030A0"/>
                </a:solidFill>
              </a:rPr>
              <a:t>4. The </a:t>
            </a:r>
            <a:r>
              <a:rPr lang="en-US" sz="6600" b="1" dirty="0" err="1">
                <a:solidFill>
                  <a:srgbClr val="7030A0"/>
                </a:solidFill>
              </a:rPr>
              <a:t>Constructivity</a:t>
            </a:r>
            <a:r>
              <a:rPr lang="en-US" sz="6600" b="1" dirty="0">
                <a:solidFill>
                  <a:srgbClr val="7030A0"/>
                </a:solidFill>
              </a:rPr>
              <a:t> Principle</a:t>
            </a:r>
            <a:endParaRPr lang="th-TH" sz="6600" b="1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2" y="1927274"/>
            <a:ext cx="10720388" cy="4759275"/>
          </a:xfrm>
          <a:prstGeom prst="roundRect">
            <a:avLst/>
          </a:prstGeo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th-TH" sz="4000" dirty="0">
                <a:solidFill>
                  <a:srgbClr val="7030A0"/>
                </a:solidFill>
              </a:rPr>
              <a:t>- หลักการการสร้างนี้ ดีนส์ได้แยกแนวคิดออกเป็น 2 ชนิด คือ </a:t>
            </a:r>
          </a:p>
          <a:p>
            <a:pPr algn="l"/>
            <a:r>
              <a:rPr lang="th-TH" sz="4000" dirty="0">
                <a:solidFill>
                  <a:srgbClr val="7030A0"/>
                </a:solidFill>
              </a:rPr>
              <a:t>	1. ขั้นการคิดจากโครงสร้าง และ </a:t>
            </a:r>
          </a:p>
          <a:p>
            <a:pPr algn="l"/>
            <a:r>
              <a:rPr lang="th-TH" sz="4000" dirty="0">
                <a:solidFill>
                  <a:srgbClr val="7030A0"/>
                </a:solidFill>
              </a:rPr>
              <a:t>	2. ขั้นการคิดวิเคราะห์</a:t>
            </a:r>
          </a:p>
          <a:p>
            <a:pPr algn="l"/>
            <a:r>
              <a:rPr lang="th-TH" sz="4000" dirty="0">
                <a:solidFill>
                  <a:srgbClr val="7030A0"/>
                </a:solidFill>
                <a:cs typeface="+mj-cs"/>
              </a:rPr>
              <a:t>- </a:t>
            </a:r>
            <a:r>
              <a:rPr lang="th-TH" sz="4000" dirty="0">
                <a:solidFill>
                  <a:srgbClr val="7030A0"/>
                </a:solidFill>
              </a:rPr>
              <a:t>เด็กควรได้รับการจัดประสบการณ์พัฒนาความคิดรวบยอดโดยเด็กได้รับประสบการณ์ตรงด้วยการลงมือปฏิบัติจริง </a:t>
            </a:r>
            <a:r>
              <a:rPr lang="th-TH" sz="4000" u="sng" dirty="0">
                <a:solidFill>
                  <a:srgbClr val="FF0000"/>
                </a:solidFill>
              </a:rPr>
              <a:t>เด็กจะไม่สามารถคิดวิเคราะห์</a:t>
            </a:r>
            <a:r>
              <a:rPr lang="th-TH" sz="4000" dirty="0">
                <a:solidFill>
                  <a:srgbClr val="7030A0"/>
                </a:solidFill>
              </a:rPr>
              <a:t>ได้เลยหากเด็กไม่ได้ผ่านประสบการณ์ที่เป็นรูปธรรมจากการสร้างมาก่อน </a:t>
            </a:r>
            <a:endParaRPr lang="th-TH" sz="4000" dirty="0">
              <a:solidFill>
                <a:srgbClr val="7030A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2166138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2" y="293688"/>
            <a:ext cx="10720388" cy="1352232"/>
          </a:xfrm>
          <a:prstGeom prst="flowChartAlternateProcess">
            <a:avLst/>
          </a:prstGeom>
          <a:solidFill>
            <a:schemeClr val="bg1"/>
          </a:solidFill>
        </p:spPr>
        <p:txBody>
          <a:bodyPr anchor="ctr">
            <a:noAutofit/>
          </a:bodyPr>
          <a:lstStyle/>
          <a:p>
            <a:r>
              <a:rPr lang="th-TH" sz="6600" b="1" dirty="0">
                <a:solidFill>
                  <a:srgbClr val="7030A0"/>
                </a:solidFill>
              </a:rPr>
              <a:t>ขั้นการเรียนรู้วิชาคณิตศาสตร์เป็น 6 ขั้น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2" y="1927274"/>
            <a:ext cx="10720388" cy="4759275"/>
          </a:xfrm>
          <a:prstGeom prst="roundRect">
            <a:avLst/>
          </a:prstGeo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th-TH" sz="4000" b="1" dirty="0">
                <a:solidFill>
                  <a:srgbClr val="7030A0"/>
                </a:solidFill>
              </a:rPr>
              <a:t>ขั้นที่ 1 ขั้นเล่นอิสระ </a:t>
            </a:r>
            <a:r>
              <a:rPr lang="en-US" sz="4000" b="1" dirty="0">
                <a:solidFill>
                  <a:srgbClr val="7030A0"/>
                </a:solidFill>
              </a:rPr>
              <a:t>(The Free Play) </a:t>
            </a:r>
          </a:p>
          <a:p>
            <a:pPr algn="l"/>
            <a:r>
              <a:rPr lang="th-TH" sz="4000" b="1" dirty="0">
                <a:solidFill>
                  <a:srgbClr val="7030A0"/>
                </a:solidFill>
              </a:rPr>
              <a:t>ขั้นที่ 2 ขั้นเล่นตามกฎ </a:t>
            </a:r>
            <a:r>
              <a:rPr lang="en-US" sz="4000" b="1" dirty="0">
                <a:solidFill>
                  <a:srgbClr val="7030A0"/>
                </a:solidFill>
              </a:rPr>
              <a:t>(Playing by the Rules) </a:t>
            </a:r>
          </a:p>
          <a:p>
            <a:pPr algn="l"/>
            <a:r>
              <a:rPr lang="th-TH" sz="4000" b="1" dirty="0">
                <a:solidFill>
                  <a:srgbClr val="7030A0"/>
                </a:solidFill>
              </a:rPr>
              <a:t>ขั้นที่ 3 ขั้นเปรียบเทียบ </a:t>
            </a:r>
            <a:r>
              <a:rPr lang="en-US" sz="4000" b="1" dirty="0">
                <a:solidFill>
                  <a:srgbClr val="7030A0"/>
                </a:solidFill>
              </a:rPr>
              <a:t>(The Comparison Stage) </a:t>
            </a:r>
          </a:p>
          <a:p>
            <a:pPr algn="l"/>
            <a:r>
              <a:rPr lang="th-TH" sz="4000" b="1" dirty="0">
                <a:solidFill>
                  <a:srgbClr val="7030A0"/>
                </a:solidFill>
              </a:rPr>
              <a:t>ขั้นที่ 4 ขั้นการใช้ตัวแทน </a:t>
            </a:r>
            <a:r>
              <a:rPr lang="en-US" sz="4000" b="1" dirty="0">
                <a:solidFill>
                  <a:srgbClr val="7030A0"/>
                </a:solidFill>
              </a:rPr>
              <a:t>(Representation Stage) </a:t>
            </a:r>
          </a:p>
          <a:p>
            <a:pPr algn="l"/>
            <a:r>
              <a:rPr lang="th-TH" sz="4000" b="1" dirty="0">
                <a:solidFill>
                  <a:srgbClr val="7030A0"/>
                </a:solidFill>
              </a:rPr>
              <a:t>ขั้นที่ 5 ขั้นการใช้สัญลักษณ์ </a:t>
            </a:r>
            <a:r>
              <a:rPr lang="en-US" sz="4000" b="1" dirty="0">
                <a:solidFill>
                  <a:srgbClr val="7030A0"/>
                </a:solidFill>
              </a:rPr>
              <a:t>(The Symbolization Stage)</a:t>
            </a:r>
          </a:p>
          <a:p>
            <a:pPr algn="l"/>
            <a:r>
              <a:rPr lang="th-TH" sz="4000" b="1" dirty="0">
                <a:solidFill>
                  <a:srgbClr val="7030A0"/>
                </a:solidFill>
              </a:rPr>
              <a:t>ขั้นที่ 6 ขั้นแบบแผน </a:t>
            </a:r>
            <a:r>
              <a:rPr lang="en-US" sz="4000" b="1" dirty="0">
                <a:solidFill>
                  <a:srgbClr val="7030A0"/>
                </a:solidFill>
              </a:rPr>
              <a:t>(The Formalization Stage)</a:t>
            </a:r>
          </a:p>
          <a:p>
            <a:pPr algn="l"/>
            <a:endParaRPr lang="th-TH" sz="4000" b="1" dirty="0">
              <a:solidFill>
                <a:srgbClr val="7030A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3409517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502036" y="2569883"/>
            <a:ext cx="9423699" cy="8283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400" dirty="0">
                <a:cs typeface="+mj-cs"/>
              </a:rPr>
              <a:t>คำถาม</a:t>
            </a:r>
          </a:p>
        </p:txBody>
      </p:sp>
    </p:spTree>
    <p:extLst>
      <p:ext uri="{BB962C8B-B14F-4D97-AF65-F5344CB8AC3E}">
        <p14:creationId xmlns:p14="http://schemas.microsoft.com/office/powerpoint/2010/main" val="32300421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5328EB5-9E50-4593-90E3-182A2F60FD2E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flowChartAlternateProcess">
            <a:avLst/>
          </a:prstGeo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th-TH" altLang="en-US" sz="8000" b="1" dirty="0">
                <a:solidFill>
                  <a:srgbClr val="002060"/>
                </a:solidFill>
              </a:rPr>
              <a:t>การวางแผน/แบบแผน (</a:t>
            </a:r>
            <a:r>
              <a:rPr lang="en-US" altLang="en-US" sz="8000" b="1" dirty="0">
                <a:solidFill>
                  <a:srgbClr val="002060"/>
                </a:solidFill>
              </a:rPr>
              <a:t>Scheme</a:t>
            </a:r>
            <a:r>
              <a:rPr lang="th-TH" altLang="en-US" sz="8000" b="1" dirty="0">
                <a:solidFill>
                  <a:srgbClr val="002060"/>
                </a:solidFill>
              </a:rPr>
              <a:t>)</a:t>
            </a:r>
            <a:endParaRPr lang="th-TH" sz="8000" b="1" dirty="0">
              <a:solidFill>
                <a:srgbClr val="002060"/>
              </a:solidFill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1BF20F0-6626-436B-8E67-4F12045EA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0860"/>
            <a:ext cx="10515600" cy="4351338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4400" b="1" dirty="0">
                <a:solidFill>
                  <a:srgbClr val="002060"/>
                </a:solidFill>
                <a:cs typeface="+mj-cs"/>
              </a:rPr>
              <a:t>- โครงสร้าง</a:t>
            </a:r>
            <a:r>
              <a:rPr lang="th-TH" sz="4400" b="1" dirty="0">
                <a:solidFill>
                  <a:srgbClr val="FF0000"/>
                </a:solidFill>
                <a:cs typeface="+mj-cs"/>
              </a:rPr>
              <a:t>ทางความคิดหรือจิตใจ </a:t>
            </a:r>
            <a:r>
              <a:rPr lang="th-TH" sz="4400" b="1" dirty="0">
                <a:solidFill>
                  <a:srgbClr val="002060"/>
                </a:solidFill>
                <a:cs typeface="+mj-cs"/>
              </a:rPr>
              <a:t>โดยที่แต่ละคน</a:t>
            </a:r>
            <a:r>
              <a:rPr lang="th-TH" sz="4400" b="1" dirty="0">
                <a:solidFill>
                  <a:srgbClr val="FF0000"/>
                </a:solidFill>
                <a:cs typeface="+mj-cs"/>
              </a:rPr>
              <a:t>สามารถปรับตัว</a:t>
            </a:r>
            <a:r>
              <a:rPr lang="th-TH" sz="4400" b="1" dirty="0">
                <a:solidFill>
                  <a:srgbClr val="002060"/>
                </a:solidFill>
                <a:cs typeface="+mj-cs"/>
              </a:rPr>
              <a:t>และปรับสภาพแวดล้อมได้</a:t>
            </a:r>
          </a:p>
          <a:p>
            <a:pPr>
              <a:buFontTx/>
              <a:buChar char="-"/>
            </a:pPr>
            <a:r>
              <a:rPr lang="th-TH" sz="4400" b="1" dirty="0">
                <a:solidFill>
                  <a:srgbClr val="002060"/>
                </a:solidFill>
                <a:cs typeface="+mj-cs"/>
              </a:rPr>
              <a:t>รูปแบบของการ</a:t>
            </a:r>
            <a:r>
              <a:rPr lang="th-TH" sz="4400" b="1" dirty="0">
                <a:solidFill>
                  <a:srgbClr val="FF0000"/>
                </a:solidFill>
                <a:cs typeface="+mj-cs"/>
              </a:rPr>
              <a:t>ปฏิบัติซ้ำ ๆ </a:t>
            </a:r>
            <a:r>
              <a:rPr lang="th-TH" sz="4400" b="1" dirty="0">
                <a:solidFill>
                  <a:srgbClr val="002060"/>
                </a:solidFill>
                <a:cs typeface="+mj-cs"/>
              </a:rPr>
              <a:t>ของพฤติกรรมที่เกิดจากการ</a:t>
            </a:r>
            <a:r>
              <a:rPr lang="th-TH" sz="4400" b="1" dirty="0">
                <a:solidFill>
                  <a:srgbClr val="FF0000"/>
                </a:solidFill>
                <a:cs typeface="+mj-cs"/>
              </a:rPr>
              <a:t>ทดลอง</a:t>
            </a:r>
            <a:r>
              <a:rPr lang="th-TH" sz="4400" b="1" dirty="0">
                <a:solidFill>
                  <a:srgbClr val="002060"/>
                </a:solidFill>
                <a:cs typeface="+mj-cs"/>
              </a:rPr>
              <a:t>และ</a:t>
            </a:r>
            <a:r>
              <a:rPr lang="th-TH" sz="4400" b="1" dirty="0">
                <a:solidFill>
                  <a:srgbClr val="FF0000"/>
                </a:solidFill>
                <a:cs typeface="+mj-cs"/>
              </a:rPr>
              <a:t>ข้อผิดพลาด</a:t>
            </a:r>
          </a:p>
          <a:p>
            <a:pPr marL="0" indent="0">
              <a:buNone/>
            </a:pPr>
            <a:r>
              <a:rPr lang="th-TH" sz="4400" b="1" dirty="0">
                <a:solidFill>
                  <a:srgbClr val="002060"/>
                </a:solidFill>
                <a:cs typeface="+mj-cs"/>
              </a:rPr>
              <a:t>- ไม่เคยหยุดการเปลี่ยนแปลง กลั่นกรองอย่างต่อเนื่อง</a:t>
            </a:r>
          </a:p>
        </p:txBody>
      </p:sp>
    </p:spTree>
    <p:extLst>
      <p:ext uri="{BB962C8B-B14F-4D97-AF65-F5344CB8AC3E}">
        <p14:creationId xmlns:p14="http://schemas.microsoft.com/office/powerpoint/2010/main" val="184045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5328EB5-9E50-4593-90E3-182A2F60FD2E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flowChartAlternateProcess">
            <a:avLst/>
          </a:prstGeo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th-TH" sz="8000" b="1" dirty="0">
                <a:solidFill>
                  <a:srgbClr val="002060"/>
                </a:solidFill>
              </a:rPr>
              <a:t>การจัดระบบภายใน </a:t>
            </a:r>
            <a:r>
              <a:rPr lang="en-US" sz="8000" b="1" dirty="0">
                <a:solidFill>
                  <a:srgbClr val="002060"/>
                </a:solidFill>
              </a:rPr>
              <a:t>(Organization)</a:t>
            </a:r>
            <a:endParaRPr lang="th-TH" sz="8000" b="1" dirty="0">
              <a:solidFill>
                <a:srgbClr val="002060"/>
              </a:solidFill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1BF20F0-6626-436B-8E67-4F12045EA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0860"/>
            <a:ext cx="10515600" cy="4351338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h-TH" sz="4400" b="1" dirty="0">
                <a:solidFill>
                  <a:srgbClr val="002060"/>
                </a:solidFill>
                <a:cs typeface="+mj-cs"/>
              </a:rPr>
              <a:t>-   การพัฒนาจากสิ่งที่ไม่เป็นแบบแผนยังเปลี่ยนผ่านขั้นตอนที่สองที่เรียกว่า “การจัดระบบภายใน” </a:t>
            </a:r>
          </a:p>
          <a:p>
            <a:pPr>
              <a:buFontTx/>
              <a:buChar char="-"/>
            </a:pPr>
            <a:r>
              <a:rPr lang="th-TH" sz="4400" b="1" dirty="0">
                <a:solidFill>
                  <a:srgbClr val="002060"/>
                </a:solidFill>
                <a:cs typeface="+mj-cs"/>
              </a:rPr>
              <a:t>  เป็นกระบวนการที่เกิดขึ้นภายใน นอกเหนือจากการสัมผัสโดยตรงกับ</a:t>
            </a:r>
          </a:p>
          <a:p>
            <a:pPr marL="0" indent="0">
              <a:buNone/>
            </a:pPr>
            <a:r>
              <a:rPr lang="th-TH" sz="4400" b="1" dirty="0">
                <a:solidFill>
                  <a:srgbClr val="002060"/>
                </a:solidFill>
                <a:cs typeface="+mj-cs"/>
              </a:rPr>
              <a:t>    สิ่งแวดล้อม</a:t>
            </a:r>
          </a:p>
          <a:p>
            <a:pPr marL="0" indent="0">
              <a:buNone/>
            </a:pPr>
            <a:r>
              <a:rPr lang="th-TH" sz="4400" b="1" dirty="0">
                <a:solidFill>
                  <a:srgbClr val="002060"/>
                </a:solidFill>
                <a:cs typeface="+mj-cs"/>
              </a:rPr>
              <a:t>-   เมื่อเด็กสร้างโครงสร้างใหม่แล้วพวกเขาก็จะเริ่มจัดเรียงใหม่โดย  </a:t>
            </a:r>
          </a:p>
          <a:p>
            <a:pPr marL="0" indent="0">
              <a:buNone/>
            </a:pPr>
            <a:r>
              <a:rPr lang="th-TH" sz="4400" b="1" dirty="0">
                <a:solidFill>
                  <a:srgbClr val="002060"/>
                </a:solidFill>
                <a:cs typeface="+mj-cs"/>
              </a:rPr>
              <a:t>    เชื่อมโยงพวกเขากับโครงร่างอื่น ๆ เพื่อสร้างระบบองค์ความรู้ที่</a:t>
            </a:r>
          </a:p>
          <a:p>
            <a:pPr marL="0" indent="0">
              <a:buNone/>
            </a:pPr>
            <a:r>
              <a:rPr lang="th-TH" sz="4400" b="1" dirty="0">
                <a:solidFill>
                  <a:srgbClr val="002060"/>
                </a:solidFill>
                <a:cs typeface="+mj-cs"/>
              </a:rPr>
              <a:t>    เชื่อมต่อกันมากขึ้น</a:t>
            </a:r>
          </a:p>
        </p:txBody>
      </p:sp>
    </p:spTree>
    <p:extLst>
      <p:ext uri="{BB962C8B-B14F-4D97-AF65-F5344CB8AC3E}">
        <p14:creationId xmlns:p14="http://schemas.microsoft.com/office/powerpoint/2010/main" val="649116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5328EB5-9E50-4593-90E3-182A2F60FD2E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flowChartAlternateProcess">
            <a:avLst/>
          </a:prstGeo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th-TH" sz="5400" b="1" dirty="0">
                <a:solidFill>
                  <a:srgbClr val="002060"/>
                </a:solidFill>
              </a:rPr>
              <a:t>การปรับตัวเข้ากับสภาพแวดล้อม (</a:t>
            </a:r>
            <a:r>
              <a:rPr lang="en-US" sz="5400" b="1" dirty="0">
                <a:solidFill>
                  <a:srgbClr val="002060"/>
                </a:solidFill>
              </a:rPr>
              <a:t>Adaptation) </a:t>
            </a:r>
            <a:endParaRPr lang="th-TH" sz="5400" b="1" dirty="0">
              <a:solidFill>
                <a:srgbClr val="002060"/>
              </a:solidFill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1BF20F0-6626-436B-8E67-4F12045EA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0860"/>
            <a:ext cx="10515600" cy="4351338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h-TH" sz="3200" b="1" dirty="0">
                <a:solidFill>
                  <a:srgbClr val="002060"/>
                </a:solidFill>
                <a:cs typeface="+mj-cs"/>
              </a:rPr>
              <a:t>การปรับตัวเข้ากับสิ่งแวดล้อมเป็นแนวโน้มที่มีแต่กำเนิด การที่มนุษย์มีการปรับตัว เนื่องจากการที่มีปฏิสัมพันธ์กับสิ่งแวดล้อม ซึ่งการปรับตัวนี้ประกอบด้วย 2 กระบวนการ คือ </a:t>
            </a:r>
            <a:endParaRPr lang="en-US" sz="3200" b="1" dirty="0">
              <a:solidFill>
                <a:srgbClr val="002060"/>
              </a:solidFill>
              <a:cs typeface="+mj-cs"/>
            </a:endParaRPr>
          </a:p>
          <a:p>
            <a:pPr marL="0" indent="0">
              <a:buNone/>
            </a:pPr>
            <a:r>
              <a:rPr lang="th-TH" sz="3200" b="1" dirty="0">
                <a:solidFill>
                  <a:srgbClr val="002060"/>
                </a:solidFill>
                <a:cs typeface="+mj-cs"/>
              </a:rPr>
              <a:t>	1. การดูดซับ </a:t>
            </a:r>
            <a:r>
              <a:rPr lang="en-US" sz="3200" b="1" dirty="0">
                <a:solidFill>
                  <a:srgbClr val="002060"/>
                </a:solidFill>
                <a:cs typeface="+mj-cs"/>
              </a:rPr>
              <a:t>(assimilation) </a:t>
            </a:r>
            <a:r>
              <a:rPr lang="th-TH" sz="3200" b="1" dirty="0">
                <a:solidFill>
                  <a:srgbClr val="002060"/>
                </a:solidFill>
                <a:cs typeface="+mj-cs"/>
              </a:rPr>
              <a:t>และ</a:t>
            </a:r>
          </a:p>
          <a:p>
            <a:pPr marL="0" indent="0">
              <a:buNone/>
            </a:pPr>
            <a:r>
              <a:rPr lang="th-TH" sz="3200" b="1" dirty="0">
                <a:solidFill>
                  <a:srgbClr val="002060"/>
                </a:solidFill>
                <a:cs typeface="+mj-cs"/>
              </a:rPr>
              <a:t>	2. การปรับให้เหมาะ </a:t>
            </a:r>
            <a:r>
              <a:rPr lang="en-US" sz="3200" b="1" dirty="0">
                <a:solidFill>
                  <a:srgbClr val="002060"/>
                </a:solidFill>
                <a:cs typeface="+mj-cs"/>
              </a:rPr>
              <a:t>(accommodation) </a:t>
            </a:r>
            <a:endParaRPr lang="th-TH" sz="3200" b="1" dirty="0">
              <a:solidFill>
                <a:srgbClr val="002060"/>
              </a:solidFill>
              <a:cs typeface="+mj-cs"/>
            </a:endParaRPr>
          </a:p>
          <a:p>
            <a:pPr marL="0" indent="0">
              <a:buNone/>
            </a:pPr>
            <a:r>
              <a:rPr lang="th-TH" sz="3200" b="1" dirty="0">
                <a:solidFill>
                  <a:srgbClr val="002060"/>
                </a:solidFill>
                <a:cs typeface="+mj-cs"/>
              </a:rPr>
              <a:t>	ผลจากการเปลี่ยนแปลงปรับปรุงจะก่อให้เกิดพัฒนาการทางสติปัญญาจากขั้นหนึ่งไปสู่อีกขั้นหนึ่ง จนในที่สุดถึงขั้นที่เรียกว่า </a:t>
            </a:r>
            <a:r>
              <a:rPr lang="en-US" sz="3200" b="1" dirty="0">
                <a:solidFill>
                  <a:srgbClr val="002060"/>
                </a:solidFill>
                <a:cs typeface="+mj-cs"/>
              </a:rPr>
              <a:t> </a:t>
            </a:r>
            <a:r>
              <a:rPr lang="th-TH" sz="3200" b="1" dirty="0">
                <a:solidFill>
                  <a:srgbClr val="002060"/>
                </a:solidFill>
                <a:cs typeface="+mj-cs"/>
              </a:rPr>
              <a:t>“การดำเนินการ” </a:t>
            </a:r>
            <a:r>
              <a:rPr lang="en-US" sz="3200" b="1" dirty="0">
                <a:solidFill>
                  <a:srgbClr val="002060"/>
                </a:solidFill>
                <a:cs typeface="+mj-cs"/>
              </a:rPr>
              <a:t>(Operation)</a:t>
            </a:r>
            <a:endParaRPr lang="th-TH" sz="4800" b="1" dirty="0">
              <a:solidFill>
                <a:srgbClr val="00206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09436148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1351</Words>
  <Application>Microsoft Office PowerPoint</Application>
  <PresentationFormat>แบบจอกว้าง</PresentationFormat>
  <Paragraphs>234</Paragraphs>
  <Slides>64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64</vt:i4>
      </vt:variant>
    </vt:vector>
  </HeadingPairs>
  <TitlesOfParts>
    <vt:vector size="73" baseType="lpstr">
      <vt:lpstr>Angsana New</vt:lpstr>
      <vt:lpstr>AngsanaUPC</vt:lpstr>
      <vt:lpstr>Arial</vt:lpstr>
      <vt:lpstr>Calibri</vt:lpstr>
      <vt:lpstr>Calibri Light</vt:lpstr>
      <vt:lpstr>Cordia New</vt:lpstr>
      <vt:lpstr>CordiaUPC</vt:lpstr>
      <vt:lpstr>Wingdings</vt:lpstr>
      <vt:lpstr>ธีมของ Office</vt:lpstr>
      <vt:lpstr>Jean Piaget</vt:lpstr>
      <vt:lpstr>ประวัติย่อ</vt:lpstr>
      <vt:lpstr>งานนำเสนอ PowerPoint</vt:lpstr>
      <vt:lpstr>งานนำเสนอ PowerPoint</vt:lpstr>
      <vt:lpstr>พื้นฐานที่ติดตัวมาแต่เกิด</vt:lpstr>
      <vt:lpstr>การจัดระบบภายใน (Organization)</vt:lpstr>
      <vt:lpstr>การวางแผน/แบบแผน (Scheme)</vt:lpstr>
      <vt:lpstr>การจัดระบบภายใน (Organization)</vt:lpstr>
      <vt:lpstr>การปรับตัวเข้ากับสภาพแวดล้อม (Adaptation) </vt:lpstr>
      <vt:lpstr>งานนำเสนอ PowerPoint</vt:lpstr>
      <vt:lpstr>งานนำเสนอ PowerPoint</vt:lpstr>
      <vt:lpstr>ความสมดุล (equilibration) </vt:lpstr>
      <vt:lpstr>การปฏิบัติการ (operation) </vt:lpstr>
      <vt:lpstr>พัฒนาการทางสติปัญญาทั้ง 4 ขั้นของเพียเจต์</vt:lpstr>
      <vt:lpstr>ขั้นประสาทสัมผัสและการเคลื่อนไหว  (Sensorimotor) </vt:lpstr>
      <vt:lpstr>ขั้นประสาทสัมผัสและการเคลื่อนไหว  (Sensorimotor) </vt:lpstr>
      <vt:lpstr>ขั้นก่อนปฏิบัติการรูปธรรม (Pre-operational) </vt:lpstr>
      <vt:lpstr>ขั้นก่อนปฏิบัติการรูปธรรม (Pre-operational) </vt:lpstr>
      <vt:lpstr>ขั้นก่อนปฏิบัติการรูปธรรม (Pre-operational) </vt:lpstr>
      <vt:lpstr>ขั้นก่อนปฏิบัติการรูปธรรม (Pre-operational) </vt:lpstr>
      <vt:lpstr>ขั้นปฏิบัติการรูปธรรม (Concrete operational)</vt:lpstr>
      <vt:lpstr>ขั้นปฏิบัติการรูปธรรม (Concrete operational)</vt:lpstr>
      <vt:lpstr>ขั้นปฏิบัติการรูปธรรม (Concrete operational)</vt:lpstr>
      <vt:lpstr>ขั้นปฏิบัติการนามธรรม  (Formal operational)</vt:lpstr>
      <vt:lpstr>ขั้นปฏิบัติการนามธรรม  (Formal operational)</vt:lpstr>
      <vt:lpstr>ขั้นปฏิบัติการนามธรรม  (Formal operational)</vt:lpstr>
      <vt:lpstr>งานนำเสนอ PowerPoint</vt:lpstr>
      <vt:lpstr>ทฤษฎีการเรียนรู้ของบรูเนอร์</vt:lpstr>
      <vt:lpstr>ทฤษฎีการเรียนรู้ของบรูเนอร์</vt:lpstr>
      <vt:lpstr>ทฤษฎีการเรียนรู้ของบรูเนอร์</vt:lpstr>
      <vt:lpstr>ทฤษฎีการเรียนรู้ของบรูเนอร์</vt:lpstr>
      <vt:lpstr>Spiral Curriculums</vt:lpstr>
      <vt:lpstr>ขั้นตอนการพัฒนาการสติปัญญา</vt:lpstr>
      <vt:lpstr>Enactive representation</vt:lpstr>
      <vt:lpstr>Enactive representation</vt:lpstr>
      <vt:lpstr>Iconic representation</vt:lpstr>
      <vt:lpstr>Iconic representation</vt:lpstr>
      <vt:lpstr>Symbolic representation</vt:lpstr>
      <vt:lpstr>Symbolic representation</vt:lpstr>
      <vt:lpstr>งานนำเสนอ PowerPoint</vt:lpstr>
      <vt:lpstr>Robert Gagne’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1. เร่งเร้าความสนใจ (Gain Attention)</vt:lpstr>
      <vt:lpstr>2. บอกวัตถุประสงค์ (Specify Objective)</vt:lpstr>
      <vt:lpstr>3.ทบทวนความรู้เดิม (Activate Prior Knowledge)</vt:lpstr>
      <vt:lpstr>4.นำเสนอเนื้อหาใหม่ (Present New Information)</vt:lpstr>
      <vt:lpstr>5. ชี้แนะแนวทางการเรียนรู้ (Guide Learning)</vt:lpstr>
      <vt:lpstr>6. กระตุ้นการตอบสนองบทเรียน (Elicit Response)</vt:lpstr>
      <vt:lpstr>7. ให้ข้อมูลย้อนกลับ (Provide Feedback)</vt:lpstr>
      <vt:lpstr>8. ทดสอบความรู้ใหม่ (Assess Performance)</vt:lpstr>
      <vt:lpstr>9. สรุปและนำไปใช้ (Review and Transfer)</vt:lpstr>
      <vt:lpstr>งานนำเสนอ PowerPoint</vt:lpstr>
      <vt:lpstr>งานนำเสนอ PowerPoint</vt:lpstr>
      <vt:lpstr>1. The Dynamic Principle</vt:lpstr>
      <vt:lpstr>2. The Perceptual Principle</vt:lpstr>
      <vt:lpstr>3. The Mathematical Variability  Principle</vt:lpstr>
      <vt:lpstr>4. The Constructivity Principle</vt:lpstr>
      <vt:lpstr>ขั้นการเรียนรู้วิชาคณิตศาสตร์เป็น 6 ขั้น 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Jean Piaget</dc:title>
  <dc:creator>User</dc:creator>
  <cp:lastModifiedBy>User</cp:lastModifiedBy>
  <cp:revision>40</cp:revision>
  <dcterms:created xsi:type="dcterms:W3CDTF">2018-09-09T12:56:44Z</dcterms:created>
  <dcterms:modified xsi:type="dcterms:W3CDTF">2024-11-22T13:41:58Z</dcterms:modified>
</cp:coreProperties>
</file>