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3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E574BD-1C48-84CA-3196-90D096B7173F}"/>
              </a:ext>
            </a:extLst>
          </p:cNvPr>
          <p:cNvSpPr txBox="1"/>
          <p:nvPr/>
        </p:nvSpPr>
        <p:spPr>
          <a:xfrm>
            <a:off x="518160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3DE834-33D7-586B-A24B-F77264E030D7}"/>
              </a:ext>
            </a:extLst>
          </p:cNvPr>
          <p:cNvSpPr txBox="1"/>
          <p:nvPr/>
        </p:nvSpPr>
        <p:spPr>
          <a:xfrm>
            <a:off x="256675" y="196516"/>
            <a:ext cx="108685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5400" dirty="0">
                <a:solidFill>
                  <a:srgbClr val="FF0000"/>
                </a:solidFill>
              </a:rPr>
              <a:t>6. Consider your own needs as a teacher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A1DF21-BD11-763C-E6C8-8B238BF5E70F}"/>
              </a:ext>
            </a:extLst>
          </p:cNvPr>
          <p:cNvSpPr txBox="1"/>
          <p:nvPr/>
        </p:nvSpPr>
        <p:spPr>
          <a:xfrm>
            <a:off x="344905" y="2137169"/>
            <a:ext cx="119112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/>
              <a:t>Course books are accompanied by teacher’s guide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/>
              <a:t>Ask yourself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/>
              <a:t>whether you can empathise with the advice given in the teacher’s guide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/>
              <a:t>what you can learn from it?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/>
              <a:t>Will you feel comfortable adopting the roles the teacher’s guide suggests?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7883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6E8EE3-17B0-FA57-B9C5-BA9D53D691CE}"/>
              </a:ext>
            </a:extLst>
          </p:cNvPr>
          <p:cNvSpPr txBox="1"/>
          <p:nvPr/>
        </p:nvSpPr>
        <p:spPr>
          <a:xfrm>
            <a:off x="1138988" y="1644318"/>
            <a:ext cx="101466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/>
              <a:t>Course book come as part of a package</a:t>
            </a:r>
          </a:p>
          <a:p>
            <a:pPr algn="l"/>
            <a:r>
              <a:rPr lang="en-GB" sz="3600" dirty="0"/>
              <a:t>1. Course book (Student’s book)</a:t>
            </a:r>
          </a:p>
          <a:p>
            <a:pPr algn="l"/>
            <a:r>
              <a:rPr lang="en-GB" sz="3600" dirty="0"/>
              <a:t>2. Workbook</a:t>
            </a:r>
          </a:p>
          <a:p>
            <a:pPr algn="l"/>
            <a:r>
              <a:rPr lang="en-GB" sz="3600" dirty="0"/>
              <a:t>3. Teacher’s guide</a:t>
            </a:r>
          </a:p>
          <a:p>
            <a:pPr algn="l"/>
            <a:r>
              <a:rPr lang="en-GB" sz="3600" dirty="0"/>
              <a:t>4. Audio (CDs)</a:t>
            </a:r>
          </a:p>
          <a:p>
            <a:pPr algn="l"/>
            <a:r>
              <a:rPr lang="en-GB" sz="3600" dirty="0"/>
              <a:t>5. Video (DVDs) may be more</a:t>
            </a:r>
          </a:p>
          <a:p>
            <a:pPr algn="l"/>
            <a:endParaRPr lang="en-GB" sz="3600" dirty="0"/>
          </a:p>
          <a:p>
            <a:pPr algn="l"/>
            <a:r>
              <a:rPr lang="en-GB" sz="3600" dirty="0"/>
              <a:t>Is the institution able to purchase all of these ?</a:t>
            </a:r>
          </a:p>
          <a:p>
            <a:pPr algn="l"/>
            <a:r>
              <a:rPr lang="en-GB" sz="3600" dirty="0"/>
              <a:t>If not,........?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81C2E1-B191-B18D-DC42-AC9F8CF310A7}"/>
              </a:ext>
            </a:extLst>
          </p:cNvPr>
          <p:cNvSpPr txBox="1"/>
          <p:nvPr/>
        </p:nvSpPr>
        <p:spPr>
          <a:xfrm>
            <a:off x="-144379" y="260684"/>
            <a:ext cx="127133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5400" dirty="0">
                <a:solidFill>
                  <a:srgbClr val="FF0000"/>
                </a:solidFill>
              </a:rPr>
              <a:t>7. Consider the needs of your institution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528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9DFE0E-18FE-9921-C678-1BAE17D5138E}"/>
              </a:ext>
            </a:extLst>
          </p:cNvPr>
          <p:cNvSpPr txBox="1"/>
          <p:nvPr/>
        </p:nvSpPr>
        <p:spPr>
          <a:xfrm>
            <a:off x="1179095" y="645474"/>
            <a:ext cx="1012256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GB" sz="4000" dirty="0"/>
          </a:p>
          <a:p>
            <a:pPr algn="l"/>
            <a:endParaRPr lang="en-GB" sz="4000" dirty="0"/>
          </a:p>
          <a:p>
            <a:pPr algn="l"/>
            <a:r>
              <a:rPr lang="en-GB" sz="4000" dirty="0"/>
              <a:t>If not,........?</a:t>
            </a:r>
          </a:p>
          <a:p>
            <a:pPr algn="l"/>
            <a:endParaRPr lang="en-GB" sz="4000" dirty="0"/>
          </a:p>
          <a:p>
            <a:pPr algn="l"/>
            <a:r>
              <a:rPr lang="en-GB" sz="4000" dirty="0"/>
              <a:t>How you can access </a:t>
            </a:r>
          </a:p>
          <a:p>
            <a:pPr algn="l"/>
            <a:r>
              <a:rPr lang="en-GB" sz="4000" dirty="0"/>
              <a:t>Whether the course book is usable without all the other elements of the package.</a:t>
            </a:r>
          </a:p>
          <a:p>
            <a:pPr algn="l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93204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2D37CD-37CD-60D7-F8C3-EAD0170CD300}"/>
              </a:ext>
            </a:extLst>
          </p:cNvPr>
          <p:cNvSpPr txBox="1"/>
          <p:nvPr/>
        </p:nvSpPr>
        <p:spPr>
          <a:xfrm>
            <a:off x="1130967" y="204536"/>
            <a:ext cx="99300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5400" dirty="0"/>
              <a:t>8. Work with your colleagues to choose your course book</a:t>
            </a:r>
            <a:endParaRPr lang="en-US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71D034-7D0F-7623-1854-27AD0CD53B7B}"/>
              </a:ext>
            </a:extLst>
          </p:cNvPr>
          <p:cNvSpPr txBox="1"/>
          <p:nvPr/>
        </p:nvSpPr>
        <p:spPr>
          <a:xfrm>
            <a:off x="936456" y="1789838"/>
            <a:ext cx="103190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/>
              <a:t>When a book is being chosen for whole teaching team, all colleagues should be involved </a:t>
            </a:r>
          </a:p>
          <a:p>
            <a:pPr algn="l"/>
            <a:r>
              <a:rPr lang="en-GB" sz="3600" dirty="0"/>
              <a:t>Everyone’s needs can be considered, </a:t>
            </a:r>
          </a:p>
          <a:p>
            <a:pPr algn="l"/>
            <a:r>
              <a:rPr lang="en-GB" sz="3600" dirty="0"/>
              <a:t>The whole team has ownership of the final decision</a:t>
            </a: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49173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18D86E-E183-76FA-5C3C-46078CDA390A}"/>
              </a:ext>
            </a:extLst>
          </p:cNvPr>
          <p:cNvSpPr txBox="1"/>
          <p:nvPr/>
        </p:nvSpPr>
        <p:spPr>
          <a:xfrm>
            <a:off x="1082843" y="1730822"/>
            <a:ext cx="1036721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/>
              <a:t>But </a:t>
            </a:r>
          </a:p>
          <a:p>
            <a:pPr algn="l"/>
            <a:r>
              <a:rPr lang="en-GB" sz="3600" dirty="0"/>
              <a:t>If you are choosing for your own class, discussion with colleagues is beneficial</a:t>
            </a:r>
          </a:p>
          <a:p>
            <a:pPr algn="l"/>
            <a:r>
              <a:rPr lang="en-GB" sz="3600" dirty="0"/>
              <a:t>It forces to B explicit about your own criteria, </a:t>
            </a:r>
          </a:p>
          <a:p>
            <a:pPr algn="l"/>
            <a:r>
              <a:rPr lang="en-GB" sz="3600" dirty="0"/>
              <a:t>Provide perspectives you haven’t yet considered.</a:t>
            </a:r>
          </a:p>
          <a:p>
            <a:pPr algn="l"/>
            <a:endParaRPr lang="en-GB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4572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2B7556-678B-FBF3-544B-370910FC0977}"/>
              </a:ext>
            </a:extLst>
          </p:cNvPr>
          <p:cNvSpPr txBox="1"/>
          <p:nvPr/>
        </p:nvSpPr>
        <p:spPr>
          <a:xfrm>
            <a:off x="922421" y="284747"/>
            <a:ext cx="107161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5400" dirty="0"/>
              <a:t>9. Ask your learners about their criteria for a good course book</a:t>
            </a:r>
            <a:endParaRPr lang="en-US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5D3FB5-9E25-35AB-F207-15AFA2B9772F}"/>
              </a:ext>
            </a:extLst>
          </p:cNvPr>
          <p:cNvSpPr txBox="1"/>
          <p:nvPr/>
        </p:nvSpPr>
        <p:spPr>
          <a:xfrm>
            <a:off x="518160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23F102-56A4-76E4-6FC3-278FE0FF4E46}"/>
              </a:ext>
            </a:extLst>
          </p:cNvPr>
          <p:cNvSpPr txBox="1"/>
          <p:nvPr/>
        </p:nvSpPr>
        <p:spPr>
          <a:xfrm>
            <a:off x="1251284" y="2450432"/>
            <a:ext cx="96894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>
                <a:solidFill>
                  <a:srgbClr val="00B0F0"/>
                </a:solidFill>
              </a:rPr>
              <a:t>Give you a useful picture of their priorities</a:t>
            </a:r>
          </a:p>
          <a:p>
            <a:pPr algn="l"/>
            <a:r>
              <a:rPr lang="en-GB" sz="3600" dirty="0">
                <a:solidFill>
                  <a:srgbClr val="00B0F0"/>
                </a:solidFill>
              </a:rPr>
              <a:t>It will benefit to the learners </a:t>
            </a:r>
          </a:p>
          <a:p>
            <a:pPr algn="l"/>
            <a:r>
              <a:rPr lang="en-GB" sz="3600" dirty="0">
                <a:solidFill>
                  <a:srgbClr val="00B0F0"/>
                </a:solidFill>
              </a:rPr>
              <a:t>Because </a:t>
            </a:r>
          </a:p>
          <a:p>
            <a:pPr algn="l"/>
            <a:r>
              <a:rPr lang="en-GB" sz="3600" dirty="0">
                <a:solidFill>
                  <a:srgbClr val="00B0F0"/>
                </a:solidFill>
              </a:rPr>
              <a:t>It will reflect them with their learning</a:t>
            </a:r>
          </a:p>
          <a:p>
            <a:pPr algn="l"/>
            <a:endParaRPr lang="en-GB" sz="3600" dirty="0">
              <a:solidFill>
                <a:srgbClr val="00B0F0"/>
              </a:solidFill>
            </a:endParaRPr>
          </a:p>
          <a:p>
            <a:pPr algn="l"/>
            <a:r>
              <a:rPr lang="en-GB" sz="3600" dirty="0">
                <a:solidFill>
                  <a:srgbClr val="00B0F0"/>
                </a:solidFill>
              </a:rPr>
              <a:t>Collet more useful feedback by asking </a:t>
            </a:r>
          </a:p>
          <a:p>
            <a:pPr algn="l"/>
            <a:r>
              <a:rPr lang="en-GB" sz="3600" dirty="0">
                <a:solidFill>
                  <a:srgbClr val="00B0F0"/>
                </a:solidFill>
              </a:rPr>
              <a:t>A reasonable structured series of questions.</a:t>
            </a:r>
          </a:p>
        </p:txBody>
      </p:sp>
    </p:spTree>
    <p:extLst>
      <p:ext uri="{BB962C8B-B14F-4D97-AF65-F5344CB8AC3E}">
        <p14:creationId xmlns:p14="http://schemas.microsoft.com/office/powerpoint/2010/main" val="2171470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B6D0BE-130C-CD6A-C82A-B752A512A992}"/>
              </a:ext>
            </a:extLst>
          </p:cNvPr>
          <p:cNvSpPr txBox="1"/>
          <p:nvPr/>
        </p:nvSpPr>
        <p:spPr>
          <a:xfrm>
            <a:off x="248653" y="188495"/>
            <a:ext cx="119433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5400" dirty="0"/>
              <a:t>10. Whatever evaluation techniques you use, keep your own situation firmly in mind</a:t>
            </a:r>
            <a:endParaRPr lang="en-US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9A2A6C-B349-C53A-A5D7-212B14425F3F}"/>
              </a:ext>
            </a:extLst>
          </p:cNvPr>
          <p:cNvSpPr txBox="1"/>
          <p:nvPr/>
        </p:nvSpPr>
        <p:spPr>
          <a:xfrm>
            <a:off x="1179095" y="3139878"/>
            <a:ext cx="106278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dirty="0"/>
              <a:t>No inherently good or inherently bad course books </a:t>
            </a:r>
          </a:p>
          <a:p>
            <a:pPr algn="l"/>
            <a:r>
              <a:rPr lang="en-GB" sz="3200" dirty="0"/>
              <a:t>only which course book is better or worse in particular situations</a:t>
            </a:r>
          </a:p>
          <a:p>
            <a:pPr algn="l"/>
            <a:endParaRPr lang="en-GB" sz="3200" dirty="0"/>
          </a:p>
          <a:p>
            <a:pPr algn="l"/>
            <a:r>
              <a:rPr lang="en-GB" sz="3200" dirty="0"/>
              <a:t>Make sure any evaluation you undertake reflects your own priorities.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06978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Madison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teacheryu.1501@gmail.com</dc:creator>
  <cp:lastModifiedBy>teacheryu.1501@gmail.com</cp:lastModifiedBy>
  <cp:revision>1</cp:revision>
  <dcterms:created xsi:type="dcterms:W3CDTF">2025-01-09T17:30:55Z</dcterms:created>
  <dcterms:modified xsi:type="dcterms:W3CDTF">2025-01-09T18:09:36Z</dcterms:modified>
</cp:coreProperties>
</file>