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6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2B00C-6539-4507-84FE-673996443D62}" type="datetimeFigureOut">
              <a:rPr lang="th-TH" smtClean="0"/>
              <a:pPr/>
              <a:t>04/08/64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1C8BB-D274-4E7F-9566-D8F556FD07A8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4032448"/>
          </a:xfrm>
        </p:spPr>
        <p:txBody>
          <a:bodyPr>
            <a:noAutofit/>
          </a:bodyPr>
          <a:lstStyle/>
          <a:p>
            <a:r>
              <a:rPr lang="en-US" sz="9600" dirty="0">
                <a:latin typeface="Haettenschweiler" pitchFamily="34" charset="0"/>
              </a:rPr>
              <a:t>What is </a:t>
            </a:r>
            <a:br>
              <a:rPr lang="en-US" sz="9600" dirty="0">
                <a:latin typeface="Haettenschweiler" pitchFamily="34" charset="0"/>
              </a:rPr>
            </a:br>
            <a:r>
              <a:rPr lang="en-US" sz="9600" dirty="0">
                <a:solidFill>
                  <a:srgbClr val="FF0000"/>
                </a:solidFill>
                <a:latin typeface="Haettenschweiler" pitchFamily="34" charset="0"/>
              </a:rPr>
              <a:t>Graphic  Design </a:t>
            </a:r>
            <a:r>
              <a:rPr lang="en-US" sz="9600" dirty="0">
                <a:latin typeface="Haettenschweiler" pitchFamily="34" charset="0"/>
              </a:rPr>
              <a:t>?</a:t>
            </a:r>
            <a:endParaRPr lang="th-TH" sz="9600" dirty="0">
              <a:latin typeface="Haettenschweiler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600" y="4005064"/>
            <a:ext cx="72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http://www.teacher.ssru.ac.th/marut_pi/</a:t>
            </a:r>
            <a:endParaRPr lang="th-TH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  <a:r>
              <a:rPr lang="th-TH" sz="3200" b="1" dirty="0">
                <a:solidFill>
                  <a:srgbClr val="0070C0"/>
                </a:solidFill>
              </a:rPr>
              <a:t>งานออกแบบเพื่อการเผยแพร่ คืองานออกแบบที่มุ่งชักชวนเรียกร้อง   หรือเผยแพร่ผลิตภัณฑ์ บริการและความคิดต่างๆ ซึ่งเป็นงานลักษณะสิ่งพิมพ์ งานออกแบบหีบห่อ งานโฆษณา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endParaRPr lang="th-TH" sz="3200" b="1" dirty="0">
              <a:solidFill>
                <a:schemeClr val="bg1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r>
              <a:rPr lang="en-US" sz="6600" dirty="0">
                <a:latin typeface="Haettenschweiler" pitchFamily="34" charset="0"/>
              </a:rPr>
              <a:t> 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  <a:r>
              <a:rPr lang="th-TH" sz="3200" b="1" dirty="0">
                <a:solidFill>
                  <a:srgbClr val="0070C0"/>
                </a:solidFill>
              </a:rPr>
              <a:t>ผลงานออกแบบลักษณะต่างๆ เพื่อให้ผู้คนได้อ่าน เช่น หนังสือ นิตยสาร การโฆษณา ภาพยนตร์ โทรทัศน์ นิทรรศการ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endParaRPr lang="th-TH" sz="3200" b="1" dirty="0">
              <a:solidFill>
                <a:schemeClr val="bg1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r>
              <a:rPr lang="en-US" sz="6600" dirty="0">
                <a:latin typeface="Haettenschweiler" pitchFamily="34" charset="0"/>
              </a:rPr>
              <a:t> 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  <a:r>
              <a:rPr lang="th-TH" sz="3200" b="1" dirty="0">
                <a:solidFill>
                  <a:srgbClr val="0070C0"/>
                </a:solidFill>
              </a:rPr>
              <a:t>งานออกแบบที่เกี่ยวข้องกับการออกแบบเครื่องหมาย และการออกแบบเกี่ยวกับการพิมพ์ต่างๆ ที่ใช้ในวงการอุตสาหกรรม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r>
              <a:rPr lang="en-US" sz="6600" dirty="0">
                <a:latin typeface="Haettenschweiler" pitchFamily="34" charset="0"/>
              </a:rPr>
              <a:t> 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	ตรงกับคำภาษาไทย คือ 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4000" b="1" dirty="0">
                <a:solidFill>
                  <a:srgbClr val="FF0000"/>
                </a:solidFill>
              </a:rPr>
              <a:t>เลขนศิลป์,เรขศิลป์ </a:t>
            </a:r>
            <a:r>
              <a:rPr lang="th-TH" sz="3200" b="1" dirty="0">
                <a:solidFill>
                  <a:srgbClr val="0070C0"/>
                </a:solidFill>
              </a:rPr>
              <a:t>หมายถึง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1"/>
                </a:solidFill>
              </a:rPr>
              <a:t>รอยขีดเขียน ตัวอักษร ตัวเลขหรือ ลวดลาย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r>
              <a:rPr lang="en-US" sz="6600" dirty="0">
                <a:latin typeface="Haettenschweiler" pitchFamily="34" charset="0"/>
              </a:rPr>
              <a:t> 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  <a:r>
              <a:rPr lang="th-TH" sz="3200" b="1" dirty="0">
                <a:solidFill>
                  <a:schemeClr val="tx1"/>
                </a:solidFill>
              </a:rPr>
              <a:t>ตรงกับคำภาษาไทยคือ 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1"/>
                </a:solidFill>
              </a:rPr>
              <a:t>การออกแบบ</a:t>
            </a:r>
            <a:r>
              <a:rPr lang="th-TH" sz="3200" b="1" dirty="0">
                <a:solidFill>
                  <a:srgbClr val="0070C0"/>
                </a:solidFill>
              </a:rPr>
              <a:t>นิเทศศิลป์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2060"/>
                </a:solidFill>
              </a:rPr>
              <a:t>หมายถึง ศิลปะ</a:t>
            </a:r>
            <a:r>
              <a:rPr lang="th-TH" sz="3200" b="1" dirty="0">
                <a:solidFill>
                  <a:srgbClr val="FF0000"/>
                </a:solidFill>
              </a:rPr>
              <a:t>ที่สื่อสารความหมาย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FF0000"/>
                </a:solidFill>
              </a:rPr>
              <a:t>อันมองเห็นและเข้าใจ</a:t>
            </a:r>
            <a:r>
              <a:rPr lang="th-TH" sz="3200" b="1" dirty="0">
                <a:solidFill>
                  <a:srgbClr val="0070C0"/>
                </a:solidFill>
              </a:rPr>
              <a:t>ได้ด้วยตา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 </a:t>
            </a:r>
            <a:r>
              <a:rPr lang="en-US" sz="6000" dirty="0">
                <a:solidFill>
                  <a:srgbClr val="0070C0"/>
                </a:solidFill>
                <a:latin typeface="Haettenschweiler" pitchFamily="34" charset="0"/>
              </a:rPr>
              <a:t>Visual</a:t>
            </a:r>
            <a:r>
              <a:rPr lang="en-US" sz="6000" dirty="0">
                <a:solidFill>
                  <a:srgbClr val="FF0000"/>
                </a:solidFill>
                <a:latin typeface="Haettenschweiler" pitchFamily="34" charset="0"/>
              </a:rPr>
              <a:t> Communication</a:t>
            </a:r>
            <a:r>
              <a:rPr lang="en-US" sz="6000" dirty="0">
                <a:latin typeface="Haettenschweiler" pitchFamily="34" charset="0"/>
              </a:rPr>
              <a:t> Design</a:t>
            </a:r>
            <a:endParaRPr lang="th-TH" sz="6000" dirty="0"/>
          </a:p>
        </p:txBody>
      </p:sp>
    </p:spTree>
  </p:cSld>
  <p:clrMapOvr>
    <a:masterClrMapping/>
  </p:clrMapOvr>
  <p:transition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	ตรงกับคำภาษาไทย คือ 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4000" b="1" dirty="0">
                <a:solidFill>
                  <a:srgbClr val="FF0000"/>
                </a:solidFill>
              </a:rPr>
              <a:t>เลขนศิลป์,เรขศิลป์ </a:t>
            </a:r>
            <a:r>
              <a:rPr lang="th-TH" sz="3200" b="1" dirty="0">
                <a:solidFill>
                  <a:srgbClr val="0070C0"/>
                </a:solidFill>
              </a:rPr>
              <a:t>หมายถึง </a:t>
            </a:r>
            <a:r>
              <a:rPr lang="th-TH" sz="3200" b="1" dirty="0">
                <a:solidFill>
                  <a:schemeClr val="tx1"/>
                </a:solidFill>
              </a:rPr>
              <a:t>รอยขีดเขียน ตัวอักษร ตัวเลขหรือ ลวดลาย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r>
              <a:rPr lang="en-US" sz="6600" dirty="0">
                <a:latin typeface="Haettenschweiler" pitchFamily="34" charset="0"/>
              </a:rPr>
              <a:t> 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  <a:r>
              <a:rPr lang="en-US" sz="3200" b="1" dirty="0">
                <a:solidFill>
                  <a:srgbClr val="0070C0"/>
                </a:solidFill>
              </a:rPr>
              <a:t>1.</a:t>
            </a:r>
            <a:r>
              <a:rPr lang="th-TH" sz="3200" b="1" dirty="0">
                <a:solidFill>
                  <a:srgbClr val="0070C0"/>
                </a:solidFill>
              </a:rPr>
              <a:t>เลขนศิลป์ด้านการพิมพ์ </a:t>
            </a: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Printing Graphics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sz="3200" b="1" dirty="0">
                <a:solidFill>
                  <a:srgbClr val="0070C0"/>
                </a:solidFill>
              </a:rPr>
              <a:t>2.</a:t>
            </a:r>
            <a:r>
              <a:rPr lang="th-TH" sz="3200" b="1" dirty="0">
                <a:solidFill>
                  <a:srgbClr val="0070C0"/>
                </a:solidFill>
              </a:rPr>
              <a:t>เลขนศิลป์ด้านสิ่งแวดล้อม </a:t>
            </a:r>
          </a:p>
          <a:p>
            <a:pPr>
              <a:buNone/>
            </a:pP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Environmental Graphics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sz="3200" b="1" dirty="0">
                <a:solidFill>
                  <a:srgbClr val="0070C0"/>
                </a:solidFill>
              </a:rPr>
              <a:t>3.</a:t>
            </a:r>
            <a:r>
              <a:rPr lang="th-TH" sz="3200" b="1" dirty="0">
                <a:solidFill>
                  <a:srgbClr val="0070C0"/>
                </a:solidFill>
              </a:rPr>
              <a:t>เลขนศิลป์ด้านสื่อแพร่ภาพกระจายเสียง</a:t>
            </a:r>
          </a:p>
          <a:p>
            <a:pPr>
              <a:buNone/>
            </a:pPr>
            <a:r>
              <a:rPr lang="en-US" sz="2400" b="1" dirty="0">
                <a:solidFill>
                  <a:srgbClr val="FF0000"/>
                </a:solidFill>
              </a:rPr>
              <a:t>(Media Graphics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/>
              <a:t>ประเภทของการออกแบบกราฟิก</a:t>
            </a:r>
            <a:br>
              <a:rPr lang="th-TH" sz="6600" b="1" dirty="0"/>
            </a:br>
            <a:r>
              <a:rPr lang="th-TH" sz="3200" dirty="0">
                <a:latin typeface="Haettenschweiler" pitchFamily="34" charset="0"/>
              </a:rPr>
              <a:t> (</a:t>
            </a:r>
            <a:r>
              <a:rPr lang="en-US" sz="5400" dirty="0">
                <a:latin typeface="Haettenschweiler" pitchFamily="34" charset="0"/>
              </a:rPr>
              <a:t>Classification of </a:t>
            </a:r>
            <a:r>
              <a:rPr lang="en-US" sz="5400" dirty="0">
                <a:solidFill>
                  <a:srgbClr val="FF0000"/>
                </a:solidFill>
                <a:latin typeface="Haettenschweiler" pitchFamily="34" charset="0"/>
              </a:rPr>
              <a:t>Graphic Design</a:t>
            </a:r>
            <a:r>
              <a:rPr lang="th-TH" sz="3200" dirty="0">
                <a:latin typeface="Haettenschweiler" pitchFamily="34" charset="0"/>
              </a:rPr>
              <a:t>) </a:t>
            </a:r>
            <a:br>
              <a:rPr lang="th-TH" sz="3200" b="1" dirty="0"/>
            </a:br>
            <a:endParaRPr lang="th-TH" sz="3200" dirty="0"/>
          </a:p>
        </p:txBody>
      </p:sp>
    </p:spTree>
  </p:cSld>
  <p:clrMapOvr>
    <a:masterClrMapping/>
  </p:clrMapOvr>
  <p:transition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หนังสือพิมพ์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Newspaper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นิตยสาร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Magazine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วารสาร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Periodical / Journal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หนังสือ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Book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002060"/>
                </a:solidFill>
              </a:rPr>
              <a:t>1.</a:t>
            </a:r>
            <a:r>
              <a:rPr lang="th-TH" sz="4000" b="1" dirty="0">
                <a:solidFill>
                  <a:srgbClr val="002060"/>
                </a:solidFill>
              </a:rPr>
              <a:t>เลขนศิลป์ด้านการพิมพ์ </a:t>
            </a:r>
          </a:p>
          <a:p>
            <a:pPr>
              <a:buNone/>
            </a:pPr>
            <a:r>
              <a:rPr lang="th-TH" sz="4000" b="1" dirty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th-TH" sz="4000" b="1" dirty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Printing Graphics</a:t>
            </a:r>
            <a:r>
              <a:rPr lang="th-TH" sz="4000" b="1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ransition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ภาพพิมพ์และโฆษณา </a:t>
            </a:r>
          </a:p>
          <a:p>
            <a:r>
              <a:rPr lang="th-TH" sz="3200" b="1" dirty="0">
                <a:solidFill>
                  <a:srgbClr val="FF0000"/>
                </a:solidFill>
              </a:rPr>
              <a:t> (</a:t>
            </a:r>
            <a:r>
              <a:rPr lang="en-US" sz="2400" b="1" dirty="0">
                <a:solidFill>
                  <a:srgbClr val="FF0000"/>
                </a:solidFill>
              </a:rPr>
              <a:t>Poster and Poster </a:t>
            </a:r>
            <a:r>
              <a:rPr lang="en-US" sz="2400" b="1" dirty="0" err="1">
                <a:solidFill>
                  <a:srgbClr val="FF0000"/>
                </a:solidFill>
              </a:rPr>
              <a:t>Ad.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เครื่องหมายการค้า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Trademark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บรรจุภัณฑ์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600" b="1" dirty="0">
                <a:solidFill>
                  <a:srgbClr val="FF0000"/>
                </a:solidFill>
              </a:rPr>
              <a:t>Packaging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สิ่งพิมพ์ทั่วไป </a:t>
            </a:r>
          </a:p>
          <a:p>
            <a:r>
              <a:rPr lang="th-TH" sz="3200" b="1" dirty="0">
                <a:solidFill>
                  <a:srgbClr val="FF0000"/>
                </a:solidFill>
              </a:rPr>
              <a:t> (</a:t>
            </a:r>
            <a:r>
              <a:rPr lang="en-US" sz="2600" b="1" dirty="0">
                <a:solidFill>
                  <a:srgbClr val="FF0000"/>
                </a:solidFill>
              </a:rPr>
              <a:t>General </a:t>
            </a:r>
            <a:r>
              <a:rPr lang="en-US" sz="2600" b="1" dirty="0" err="1">
                <a:solidFill>
                  <a:srgbClr val="FF0000"/>
                </a:solidFill>
              </a:rPr>
              <a:t>Printedmatter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002060"/>
                </a:solidFill>
              </a:rPr>
              <a:t>1.</a:t>
            </a:r>
            <a:r>
              <a:rPr lang="th-TH" sz="4000" b="1" dirty="0">
                <a:solidFill>
                  <a:srgbClr val="002060"/>
                </a:solidFill>
              </a:rPr>
              <a:t>เลขนศิลป์ด้านการพิมพ์ </a:t>
            </a:r>
          </a:p>
          <a:p>
            <a:pPr>
              <a:buNone/>
            </a:pPr>
            <a:r>
              <a:rPr lang="th-TH" sz="4000" b="1" dirty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th-TH" sz="4000" b="1" dirty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Printing Graphics</a:t>
            </a:r>
            <a:r>
              <a:rPr lang="th-TH" sz="4000" b="1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ransition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การจัดแสดงสินค้า และหน้าร้าน </a:t>
            </a: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 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Display and Shop front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นิทรรศการ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Exhibition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ตัวอักษรและสัญลักษณ์ตามอาคาร</a:t>
            </a: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 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Lettering and</a:t>
            </a:r>
            <a:r>
              <a:rPr lang="th-TH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Sign on building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002060"/>
                </a:solidFill>
              </a:rPr>
              <a:t>2.</a:t>
            </a:r>
            <a:r>
              <a:rPr lang="th-TH" sz="4000" b="1" dirty="0">
                <a:solidFill>
                  <a:srgbClr val="002060"/>
                </a:solidFill>
              </a:rPr>
              <a:t>เลขนศิลป์ด้านสิ่งแวดล้อม</a:t>
            </a:r>
          </a:p>
          <a:p>
            <a:pPr>
              <a:buNone/>
            </a:pP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3200" b="1" dirty="0" err="1">
                <a:solidFill>
                  <a:srgbClr val="FF0000"/>
                </a:solidFill>
              </a:rPr>
              <a:t>Evironmental</a:t>
            </a:r>
            <a:r>
              <a:rPr lang="en-US" sz="3200" b="1" dirty="0">
                <a:solidFill>
                  <a:srgbClr val="FF0000"/>
                </a:solidFill>
              </a:rPr>
              <a:t> Graphics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4032448"/>
          </a:xfrm>
        </p:spPr>
        <p:txBody>
          <a:bodyPr>
            <a:noAutofit/>
          </a:bodyPr>
          <a:lstStyle/>
          <a:p>
            <a:r>
              <a:rPr lang="en-US" sz="9600" dirty="0">
                <a:latin typeface="Haettenschweiler" pitchFamily="34" charset="0"/>
              </a:rPr>
              <a:t>Graphic</a:t>
            </a:r>
            <a:r>
              <a:rPr lang="en-US" sz="9600" dirty="0">
                <a:solidFill>
                  <a:srgbClr val="FF0000"/>
                </a:solidFill>
                <a:latin typeface="Haettenschweiler" pitchFamily="34" charset="0"/>
              </a:rPr>
              <a:t> + Design</a:t>
            </a:r>
            <a:br>
              <a:rPr lang="en-US" sz="9600" dirty="0">
                <a:solidFill>
                  <a:srgbClr val="FF0000"/>
                </a:solidFill>
                <a:latin typeface="Haettenschweiler" pitchFamily="34" charset="0"/>
              </a:rPr>
            </a:br>
            <a:r>
              <a:rPr lang="th-TH" sz="8800" b="1" dirty="0">
                <a:solidFill>
                  <a:srgbClr val="FF0000"/>
                </a:solidFill>
                <a:latin typeface="Haettenschweiler" pitchFamily="34" charset="0"/>
                <a:cs typeface="+mn-cs"/>
              </a:rPr>
              <a:t>ออกแบบ</a:t>
            </a:r>
            <a:r>
              <a:rPr lang="en-US" sz="9600" dirty="0">
                <a:solidFill>
                  <a:srgbClr val="FF0000"/>
                </a:solidFill>
                <a:latin typeface="Haettenschweiler" pitchFamily="34" charset="0"/>
              </a:rPr>
              <a:t> + </a:t>
            </a:r>
            <a:r>
              <a:rPr lang="en-US" sz="9600" b="1" dirty="0">
                <a:solidFill>
                  <a:srgbClr val="FF0000"/>
                </a:solidFill>
                <a:latin typeface="Haettenschweiler" pitchFamily="34" charset="0"/>
                <a:cs typeface="+mn-cs"/>
              </a:rPr>
              <a:t> </a:t>
            </a:r>
            <a:r>
              <a:rPr lang="th-TH" sz="8800" b="1" dirty="0">
                <a:latin typeface="Haettenschweiler" pitchFamily="34" charset="0"/>
                <a:cs typeface="+mn-cs"/>
              </a:rPr>
              <a:t>กราฟิก</a:t>
            </a:r>
          </a:p>
        </p:txBody>
      </p:sp>
    </p:spTree>
  </p:cSld>
  <p:clrMapOvr>
    <a:masterClrMapping/>
  </p:clrMapOvr>
  <p:transition>
    <p:randomBa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เครื่องหมายจราจรและเครื่องหมายบน</a:t>
            </a:r>
          </a:p>
          <a:p>
            <a:r>
              <a:rPr lang="th-TH" sz="3200" b="1" dirty="0">
                <a:solidFill>
                  <a:srgbClr val="0070C0"/>
                </a:solidFill>
              </a:rPr>
              <a:t>  ถนน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Traffic and Street signs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แผ่นป้ายโฆษณา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Sign board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เครื่องหมายและสัญลักษณ์ในที่     </a:t>
            </a:r>
          </a:p>
          <a:p>
            <a:r>
              <a:rPr lang="th-TH" sz="3200" b="1" dirty="0">
                <a:solidFill>
                  <a:srgbClr val="0070C0"/>
                </a:solidFill>
              </a:rPr>
              <a:t>  สาธารณะ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Sign and Symbol in the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    Public place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>
                <a:solidFill>
                  <a:srgbClr val="002060"/>
                </a:solidFill>
              </a:rPr>
              <a:t>2.</a:t>
            </a:r>
            <a:r>
              <a:rPr lang="th-TH" sz="4000" b="1" dirty="0">
                <a:solidFill>
                  <a:srgbClr val="002060"/>
                </a:solidFill>
              </a:rPr>
              <a:t>เลขนศิลป์ด้านสิ่งแวดล้อม</a:t>
            </a:r>
          </a:p>
          <a:p>
            <a:pPr>
              <a:buNone/>
            </a:pP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3200" b="1" dirty="0" err="1">
                <a:solidFill>
                  <a:srgbClr val="FF0000"/>
                </a:solidFill>
              </a:rPr>
              <a:t>Evironmental</a:t>
            </a:r>
            <a:r>
              <a:rPr lang="en-US" sz="3200" b="1" dirty="0">
                <a:solidFill>
                  <a:srgbClr val="FF0000"/>
                </a:solidFill>
              </a:rPr>
              <a:t> Graphics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ransition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หัวเรื่องภาพยนตร์ วิดีโอ และโทรทัศน์</a:t>
            </a: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 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 err="1">
                <a:solidFill>
                  <a:srgbClr val="FF0000"/>
                </a:solidFill>
              </a:rPr>
              <a:t>Film,Video</a:t>
            </a:r>
            <a:r>
              <a:rPr lang="en-US" sz="2400" b="1" dirty="0">
                <a:solidFill>
                  <a:srgbClr val="FF0000"/>
                </a:solidFill>
              </a:rPr>
              <a:t> and T.V. Title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ภาพนิ่งโฆษณา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Advertising slide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th-TH" sz="3200" b="1" dirty="0">
                <a:solidFill>
                  <a:srgbClr val="0070C0"/>
                </a:solidFill>
              </a:rPr>
              <a:t>ภาพยนตร์โฆษณา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Advertising Film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r>
              <a:rPr lang="th-TH" sz="3200" b="1" dirty="0">
                <a:solidFill>
                  <a:srgbClr val="0070C0"/>
                </a:solidFill>
              </a:rPr>
              <a:t>และสื่อแพร่ภาพและเสียงอื่นๆ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dirty="0"/>
              <a:t>3.</a:t>
            </a:r>
            <a:r>
              <a:rPr lang="th-TH" sz="3600" b="1" dirty="0"/>
              <a:t>เลขนศิลป์ด้านสื่อแพร่ภาพกระจายเสียง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Media Graphics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ransition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1.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 มีส่วน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สร้างสรรค์สัญลักษณ์และข้อตกลง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ร่วมกันของคนในสังคม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2.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 เป็นสื่อแสดง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แห่งพลังการสร้างสรรค์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th-TH" sz="4000" b="1" dirty="0"/>
              <a:t>ความสำคัญของการออกแบบกราฟิก</a:t>
            </a:r>
            <a:br>
              <a:rPr lang="th-TH" sz="4000" b="1" dirty="0"/>
            </a:br>
            <a:endParaRPr lang="th-TH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endParaRPr lang="en-US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3.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 เป็นการเสริม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แต่งข่าวสาร ให้ดึงดูดสายตาให้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น่าสนใจขึ้น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4.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 ช่วยส่งเสริม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ความเจริญก้าวหน้าทางธุรกิจการค้าและ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วงการอุตสาหกรรม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th-TH" sz="4000" b="1" dirty="0"/>
              <a:t>ความสำคัญของการออกแบบกราฟิก</a:t>
            </a:r>
            <a:br>
              <a:rPr lang="th-TH" sz="4000" b="1" dirty="0"/>
            </a:br>
            <a:endParaRPr lang="th-TH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endParaRPr lang="en-US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1.</a:t>
            </a:r>
            <a:r>
              <a:rPr lang="th-TH" sz="3200" b="1" dirty="0">
                <a:solidFill>
                  <a:srgbClr val="0070C0"/>
                </a:solidFill>
              </a:rPr>
              <a:t>เป้าหมายของการออกแบบคืออะไร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   (</a:t>
            </a:r>
            <a:r>
              <a:rPr lang="en-US" sz="2400" b="1" dirty="0">
                <a:solidFill>
                  <a:srgbClr val="FF0000"/>
                </a:solidFill>
              </a:rPr>
              <a:t>What is your objective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2.</a:t>
            </a:r>
            <a:r>
              <a:rPr lang="th-TH" sz="3200" b="1" dirty="0">
                <a:solidFill>
                  <a:srgbClr val="0070C0"/>
                </a:solidFill>
              </a:rPr>
              <a:t>กลุ่มเป้าหมายที่รับข่าวสารเป็นใคร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   (</a:t>
            </a:r>
            <a:r>
              <a:rPr lang="en-US" sz="2400" b="1" dirty="0">
                <a:solidFill>
                  <a:srgbClr val="FF0000"/>
                </a:solidFill>
              </a:rPr>
              <a:t>Who is the massage aimed at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th-TH" sz="4000" b="1" dirty="0"/>
              <a:t>หลักการออกแบบกราฟิก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The principle of</a:t>
            </a:r>
            <a:r>
              <a:rPr lang="th-TH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Graphic Design</a:t>
            </a:r>
            <a:r>
              <a:rPr lang="th-TH" sz="3200" b="1" dirty="0">
                <a:solidFill>
                  <a:srgbClr val="FF0000"/>
                </a:solidFill>
              </a:rPr>
              <a:t> )</a:t>
            </a:r>
            <a:br>
              <a:rPr lang="th-TH" sz="3200" b="1" dirty="0"/>
            </a:br>
            <a:endParaRPr lang="th-TH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endParaRPr lang="en-US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3.</a:t>
            </a:r>
            <a:r>
              <a:rPr lang="th-TH" sz="3200" b="1" dirty="0">
                <a:solidFill>
                  <a:srgbClr val="0070C0"/>
                </a:solidFill>
              </a:rPr>
              <a:t>สิ่งที่ต้องการจะพูดคืออะไร 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   (</a:t>
            </a:r>
            <a:r>
              <a:rPr lang="en-US" sz="2400" b="1" dirty="0">
                <a:solidFill>
                  <a:srgbClr val="FF0000"/>
                </a:solidFill>
              </a:rPr>
              <a:t>What needs to be said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4.</a:t>
            </a:r>
            <a:r>
              <a:rPr lang="th-TH" sz="3200" b="1" dirty="0">
                <a:solidFill>
                  <a:srgbClr val="0070C0"/>
                </a:solidFill>
              </a:rPr>
              <a:t>จะใช้สื่อนำพาข่าวสารผ่านรูปแบบ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   และกรรมวิธีใด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   (</a:t>
            </a:r>
            <a:r>
              <a:rPr lang="en-US" sz="2400" b="1" dirty="0">
                <a:solidFill>
                  <a:srgbClr val="FF0000"/>
                </a:solidFill>
              </a:rPr>
              <a:t>How are you going to convey the massage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th-TH" sz="4000" b="1" dirty="0"/>
              <a:t>หลักการออกแบบกราฟิก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The principle of</a:t>
            </a:r>
            <a:r>
              <a:rPr lang="th-TH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Graphic Design</a:t>
            </a:r>
            <a:r>
              <a:rPr lang="th-TH" sz="3200" b="1" dirty="0">
                <a:solidFill>
                  <a:srgbClr val="FF0000"/>
                </a:solidFill>
              </a:rPr>
              <a:t> )</a:t>
            </a:r>
            <a:br>
              <a:rPr lang="th-TH" sz="3200" b="1" dirty="0"/>
            </a:br>
            <a:endParaRPr lang="th-TH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endParaRPr lang="en-US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1.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การออกแบบกราฟิกที่เกี่ยวข้องกับ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    งานบันทึกภาพ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   (</a:t>
            </a:r>
            <a:r>
              <a:rPr lang="en-US" sz="2400" b="1" dirty="0">
                <a:solidFill>
                  <a:srgbClr val="FF0000"/>
                </a:solidFill>
              </a:rPr>
              <a:t>Photography and Film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0070C0"/>
                </a:solidFill>
              </a:rPr>
              <a:t>2.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การออกแบบกราฟิกที่เกี่ยวข้องกับ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   สัญลักษณ์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Symbolism</a:t>
            </a:r>
            <a:r>
              <a:rPr lang="th-TH" sz="2400" b="1" dirty="0">
                <a:solidFill>
                  <a:srgbClr val="FF0000"/>
                </a:solidFill>
              </a:rPr>
              <a:t> 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th-TH" sz="3600" b="1" dirty="0"/>
              <a:t>ความสัมพันธ์ของงานกราฟิกกับงานประเภทต่าง ๆ</a:t>
            </a:r>
            <a:br>
              <a:rPr lang="th-TH" sz="3600" b="1" dirty="0"/>
            </a:br>
            <a:endParaRPr lang="th-TH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endParaRPr lang="en-US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3.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การออกแบบกราฟิกที่เกี่ยวข้องกับ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   การสร้างภาพประกอบ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FF0000"/>
                </a:solidFill>
              </a:rPr>
              <a:t>   (</a:t>
            </a:r>
            <a:r>
              <a:rPr lang="en-US" sz="2400" b="1" dirty="0">
                <a:solidFill>
                  <a:srgbClr val="FF0000"/>
                </a:solidFill>
              </a:rPr>
              <a:t>Illustration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4.</a:t>
            </a:r>
            <a:r>
              <a:rPr lang="th-TH" sz="3200" b="1" dirty="0">
                <a:solidFill>
                  <a:srgbClr val="0070C0"/>
                </a:solidFill>
              </a:rPr>
              <a:t>การออกแบบกราฟิกที่เกี่ยวข้องกับ</a:t>
            </a:r>
          </a:p>
          <a:p>
            <a:pPr marL="582930" indent="-514350">
              <a:buNone/>
            </a:pPr>
            <a:r>
              <a:rPr lang="th-TH" sz="3200" b="1" dirty="0">
                <a:solidFill>
                  <a:srgbClr val="0070C0"/>
                </a:solidFill>
              </a:rPr>
              <a:t>   การพิมพ์ </a:t>
            </a:r>
            <a:r>
              <a:rPr lang="th-TH" sz="3200" b="1" dirty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Typography</a:t>
            </a:r>
            <a:r>
              <a:rPr lang="th-TH" sz="3200" b="1" dirty="0">
                <a:solidFill>
                  <a:srgbClr val="FF0000"/>
                </a:solidFill>
              </a:rPr>
              <a:t>)</a:t>
            </a:r>
          </a:p>
          <a:p>
            <a:pPr marL="582930" indent="-514350">
              <a:buNone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581129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th-TH" sz="3600" b="1" dirty="0"/>
              <a:t>ความสัมพันธ์ของงานกราฟิกกับงานประเภทต่าง ๆ</a:t>
            </a:r>
            <a:br>
              <a:rPr lang="th-TH" sz="3600" b="1" dirty="0"/>
            </a:br>
            <a:endParaRPr lang="th-TH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endParaRPr lang="en-US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1.</a:t>
            </a:r>
            <a:r>
              <a:rPr lang="th-TH" sz="3200" b="1" dirty="0">
                <a:solidFill>
                  <a:srgbClr val="0070C0"/>
                </a:solidFill>
              </a:rPr>
              <a:t>แบบจิ๋ว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Thumbnail  sketches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2.</a:t>
            </a:r>
            <a:r>
              <a:rPr lang="th-TH" sz="3200" b="1" dirty="0">
                <a:solidFill>
                  <a:srgbClr val="0070C0"/>
                </a:solidFill>
              </a:rPr>
              <a:t>แบบหยาบ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Rough  sketches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FF0000"/>
                </a:solidFill>
              </a:rPr>
              <a:t>3.</a:t>
            </a:r>
            <a:r>
              <a:rPr lang="th-TH" sz="3200" b="1" dirty="0">
                <a:solidFill>
                  <a:srgbClr val="0070C0"/>
                </a:solidFill>
              </a:rPr>
              <a:t>แบบรวบยอด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</a:p>
          <a:p>
            <a:pPr marL="582930" indent="-514350">
              <a:buNone/>
            </a:pPr>
            <a:r>
              <a:rPr lang="en-US" sz="3200" b="1" dirty="0">
                <a:solidFill>
                  <a:srgbClr val="0070C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Comprehensive  lay-out</a:t>
            </a:r>
            <a:endParaRPr lang="th-TH" b="1" dirty="0">
              <a:solidFill>
                <a:srgbClr val="FF000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7251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th-TH" sz="3600" b="1" dirty="0"/>
              <a:t>ขั้นตอนการทำ </a:t>
            </a:r>
            <a:r>
              <a:rPr lang="en-US" sz="3200" b="1" dirty="0">
                <a:solidFill>
                  <a:srgbClr val="FF0000"/>
                </a:solidFill>
              </a:rPr>
              <a:t>Sketch design</a:t>
            </a:r>
            <a:endParaRPr lang="th-TH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 marL="582930" indent="-514350">
              <a:buNone/>
            </a:pPr>
            <a:r>
              <a:rPr lang="th-TH" b="1" dirty="0">
                <a:solidFill>
                  <a:srgbClr val="FF0000"/>
                </a:solidFill>
              </a:rPr>
              <a:t>งานชิ้นที่ </a:t>
            </a:r>
            <a:r>
              <a:rPr lang="en-US" b="1" dirty="0">
                <a:solidFill>
                  <a:srgbClr val="FF0000"/>
                </a:solidFill>
              </a:rPr>
              <a:t>1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th-TH" b="1" dirty="0">
                <a:solidFill>
                  <a:schemeClr val="tx1"/>
                </a:solidFill>
              </a:rPr>
              <a:t>ให้นักศึกษาออกแบบสัญลักษณ์โดย นำ</a:t>
            </a:r>
          </a:p>
          <a:p>
            <a:pPr marL="582930" indent="-514350">
              <a:buNone/>
            </a:pPr>
            <a:r>
              <a:rPr lang="th-TH" b="1" dirty="0">
                <a:solidFill>
                  <a:schemeClr val="tx1"/>
                </a:solidFill>
              </a:rPr>
              <a:t>ภาพถ่ายของตนเองมาตัดทอนทำเป็น</a:t>
            </a:r>
          </a:p>
          <a:p>
            <a:pPr marL="582930" indent="-514350">
              <a:buNone/>
            </a:pPr>
            <a:r>
              <a:rPr lang="th-TH" b="1" dirty="0">
                <a:solidFill>
                  <a:schemeClr val="tx1"/>
                </a:solidFill>
              </a:rPr>
              <a:t>สัญลักษณ์ประจำตัว </a:t>
            </a:r>
            <a:r>
              <a:rPr lang="en-US" b="1" dirty="0">
                <a:solidFill>
                  <a:schemeClr val="tx1"/>
                </a:solidFill>
              </a:rPr>
              <a:t>1</a:t>
            </a:r>
            <a:r>
              <a:rPr lang="th-TH" b="1" dirty="0">
                <a:solidFill>
                  <a:schemeClr val="tx1"/>
                </a:solidFill>
              </a:rPr>
              <a:t>ชิ้น  สิ่งที่ต้องการ</a:t>
            </a:r>
            <a:br>
              <a:rPr lang="th-TH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1.Sketch design </a:t>
            </a:r>
            <a:r>
              <a:rPr lang="th-TH" b="1" dirty="0">
                <a:solidFill>
                  <a:schemeClr val="tx1"/>
                </a:solidFill>
              </a:rPr>
              <a:t>จำนวนไม่ต่ำกว่า</a:t>
            </a:r>
          </a:p>
          <a:p>
            <a:pPr marL="582930" indent="-514350">
              <a:buNone/>
            </a:pPr>
            <a:r>
              <a:rPr lang="th-TH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3 </a:t>
            </a:r>
            <a:r>
              <a:rPr lang="th-TH" b="1" dirty="0">
                <a:solidFill>
                  <a:schemeClr val="tx1"/>
                </a:solidFill>
              </a:rPr>
              <a:t>แบบ ลงในกระดาษ </a:t>
            </a:r>
            <a:r>
              <a:rPr lang="en-US" b="1" dirty="0">
                <a:solidFill>
                  <a:schemeClr val="tx1"/>
                </a:solidFill>
              </a:rPr>
              <a:t>A4</a:t>
            </a:r>
            <a:r>
              <a:rPr lang="th-TH" b="1" dirty="0">
                <a:solidFill>
                  <a:schemeClr val="tx1"/>
                </a:solidFill>
              </a:rPr>
              <a:t>  ส่งสัปดาห์หน้า</a:t>
            </a:r>
            <a:endParaRPr lang="th-TH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7251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en-US" sz="3600" b="1" dirty="0"/>
              <a:t>Project 1</a:t>
            </a:r>
            <a:endParaRPr lang="th-TH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en-US" sz="3200" b="1" dirty="0">
                <a:solidFill>
                  <a:srgbClr val="FF0000"/>
                </a:solidFill>
                <a:cs typeface="+mn-cs"/>
              </a:rPr>
              <a:t>1.</a:t>
            </a:r>
            <a:r>
              <a:rPr lang="th-TH" sz="3200" b="1" dirty="0">
                <a:solidFill>
                  <a:srgbClr val="0070C0"/>
                </a:solidFill>
                <a:cs typeface="+mn-cs"/>
              </a:rPr>
              <a:t>เกี่ยวกับศิลปะ (ศิลปะภาพพิมพ์)     การวาด, การระบาย, การแกะสลัก และศิลปะรูปแบบอื่น  ๆ      ที่เกี่ยวกับการแสดงออกทางความคิด โดยแสดงนัยแห่งเส้น ร่องรอยประทับลงบนพื้นระนาบ</a:t>
            </a:r>
            <a:br>
              <a:rPr lang="th-TH" b="1" dirty="0">
                <a:solidFill>
                  <a:srgbClr val="0070C0"/>
                </a:solidFill>
                <a:cs typeface="+mn-cs"/>
              </a:rPr>
            </a:b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endParaRPr lang="th-TH" sz="6600" dirty="0"/>
          </a:p>
        </p:txBody>
      </p:sp>
    </p:spTree>
  </p:cSld>
  <p:clrMapOvr>
    <a:masterClrMapping/>
  </p:clrMapOvr>
  <p:transition>
    <p:randomBa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7251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en-US" sz="3600" b="1" dirty="0"/>
              <a:t>Project 1</a:t>
            </a:r>
            <a:endParaRPr lang="th-TH" sz="3200" b="1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face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3675" y="1268760"/>
            <a:ext cx="4226557" cy="2592288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h-TH" sz="3200" b="1" dirty="0">
                <a:solidFill>
                  <a:srgbClr val="0070C0"/>
                </a:solidFill>
              </a:rPr>
              <a:t>	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0" y="47251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2930" indent="-514350">
              <a:buNone/>
            </a:pPr>
            <a:r>
              <a:rPr lang="en-US" sz="3600" b="1" dirty="0"/>
              <a:t>Project 1</a:t>
            </a:r>
            <a:endParaRPr lang="th-TH" sz="3200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fac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1196752"/>
            <a:ext cx="2304256" cy="2286531"/>
          </a:xfrm>
          <a:prstGeom prst="rect">
            <a:avLst/>
          </a:prstGeom>
        </p:spPr>
      </p:pic>
      <p:pic>
        <p:nvPicPr>
          <p:cNvPr id="7" name="Picture 6" descr="fac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4008" y="980728"/>
            <a:ext cx="1894656" cy="2679311"/>
          </a:xfrm>
          <a:prstGeom prst="rect">
            <a:avLst/>
          </a:prstGeom>
        </p:spPr>
      </p:pic>
    </p:spTree>
  </p:cSld>
  <p:clrMapOvr>
    <a:masterClrMapping/>
  </p:clrMapOvr>
  <p:transition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en-US" sz="3200" b="1" dirty="0">
                <a:solidFill>
                  <a:srgbClr val="FF0000"/>
                </a:solidFill>
              </a:rPr>
              <a:t>2.</a:t>
            </a:r>
            <a:r>
              <a:rPr lang="th-TH" sz="3200" b="1" dirty="0">
                <a:solidFill>
                  <a:srgbClr val="0070C0"/>
                </a:solidFill>
              </a:rPr>
              <a:t>เกี่ยวกับการขีดเขียน หรือสิ่งที่แสดงด้วยตารางหรือแผนภาพลายเส้น</a:t>
            </a: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endParaRPr lang="th-TH" sz="6600" dirty="0"/>
          </a:p>
        </p:txBody>
      </p:sp>
    </p:spTree>
  </p:cSld>
  <p:clrMapOvr>
    <a:masterClrMapping/>
  </p:clrMapOvr>
  <p:transition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</a:t>
            </a:r>
            <a:r>
              <a:rPr lang="th-TH" sz="3200" b="1" dirty="0">
                <a:solidFill>
                  <a:srgbClr val="0070C0"/>
                </a:solidFill>
              </a:rPr>
              <a:t>การจัดการ การเตรียม การนำส่วนประกอบย่อยต่างๆ    เพื่อมาสร้าง สรรค์     ขึ้นเป็นรูปแบบใหม่ หรือเป็นหน่วยความงามที่สมบูรณ์ </a:t>
            </a:r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latin typeface="Haettenschweiler" pitchFamily="34" charset="0"/>
              </a:rPr>
              <a:t>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  <a:r>
              <a:rPr lang="th-TH" sz="3200" b="1" dirty="0">
                <a:solidFill>
                  <a:srgbClr val="0070C0"/>
                </a:solidFill>
              </a:rPr>
              <a:t>การสร้างสรรค์ผลงานขึ้นโดยไม่ลอกเลียนแบบของเดิม หรือความคิดที่มีมาก่อน เพื่อสนองความต้องการด้านประโยชน์ใช้สอย หรือความต้องการด้านอื่นๆ </a:t>
            </a:r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latin typeface="Haettenschweiler" pitchFamily="34" charset="0"/>
              </a:rPr>
              <a:t>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  <a:r>
              <a:rPr lang="th-TH" sz="3200" b="1" dirty="0">
                <a:solidFill>
                  <a:srgbClr val="0070C0"/>
                </a:solidFill>
              </a:rPr>
              <a:t>การรู้จักวางแผน เพื่อจะได้ลงมือกระทำตามที่ต้องการ และการรู้จักเลือกวัสดุ วิธีการ เพื่อทำตามที่ต้องการนั้น โดยให้สอดคล้องกับลักษณะรูปแบบ และคุณสมบัติของวัสดุแต่ละชนิดตามความคิดสร้างสรรค์</a:t>
            </a: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latin typeface="Haettenschweiler" pitchFamily="34" charset="0"/>
              </a:rPr>
              <a:t>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  <a:r>
              <a:rPr lang="th-TH" sz="3200" b="1" dirty="0">
                <a:solidFill>
                  <a:srgbClr val="0070C0"/>
                </a:solidFill>
              </a:rPr>
              <a:t>การสร้างสรรค์ผลงานในรูปแบบ </a:t>
            </a:r>
            <a:r>
              <a:rPr lang="en-US" sz="3200" b="1" dirty="0">
                <a:solidFill>
                  <a:srgbClr val="0070C0"/>
                </a:solidFill>
              </a:rPr>
              <a:t>2 </a:t>
            </a:r>
            <a:r>
              <a:rPr lang="th-TH" sz="3200" b="1" dirty="0">
                <a:solidFill>
                  <a:srgbClr val="0070C0"/>
                </a:solidFill>
              </a:rPr>
              <a:t>มิติ และ </a:t>
            </a:r>
            <a:r>
              <a:rPr lang="en-US" sz="3200" b="1" dirty="0">
                <a:solidFill>
                  <a:srgbClr val="0070C0"/>
                </a:solidFill>
              </a:rPr>
              <a:t>3 </a:t>
            </a:r>
            <a:r>
              <a:rPr lang="th-TH" sz="3200" b="1" dirty="0">
                <a:solidFill>
                  <a:srgbClr val="0070C0"/>
                </a:solidFill>
              </a:rPr>
              <a:t>มิติ ให้เกิดความสวยงามและสามารถนำมาใช้ให้เกิดประโยชน์ตามความเหมาะสมกับสภาพต่างๆ</a:t>
            </a: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latin typeface="Haettenschweiler" pitchFamily="34" charset="0"/>
              </a:rPr>
              <a:t>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Callout 1"/>
          <p:cNvSpPr/>
          <p:nvPr/>
        </p:nvSpPr>
        <p:spPr>
          <a:xfrm>
            <a:off x="971600" y="548680"/>
            <a:ext cx="7200800" cy="3744416"/>
          </a:xfrm>
          <a:prstGeom prst="wedgeEllipseCallout">
            <a:avLst>
              <a:gd name="adj1" fmla="val -47745"/>
              <a:gd name="adj2" fmla="val 60528"/>
            </a:avLst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b="1" dirty="0">
              <a:solidFill>
                <a:schemeClr val="tx2">
                  <a:lumMod val="25000"/>
                </a:schemeClr>
              </a:solidFill>
              <a:cs typeface="+mn-cs"/>
            </a:endParaRPr>
          </a:p>
          <a:p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 	 </a:t>
            </a: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endParaRPr lang="th-TH" sz="3200" b="1" dirty="0">
              <a:solidFill>
                <a:schemeClr val="tx2">
                  <a:lumMod val="25000"/>
                </a:schemeClr>
              </a:solidFill>
            </a:endParaRP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chemeClr val="tx2">
                    <a:lumMod val="25000"/>
                  </a:schemeClr>
                </a:solidFill>
              </a:rPr>
              <a:t>	</a:t>
            </a:r>
            <a:r>
              <a:rPr lang="th-TH" sz="3200" b="1" dirty="0">
                <a:solidFill>
                  <a:srgbClr val="0070C0"/>
                </a:solidFill>
              </a:rPr>
              <a:t>การถ่ายทอดความคิด และ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มโนทัศน์ ออกมาเป็นโครงสร้างระเบียบแบบแผนต่าง ๆ    ทาง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r>
              <a:rPr lang="th-TH" sz="3200" b="1" dirty="0">
                <a:solidFill>
                  <a:srgbClr val="0070C0"/>
                </a:solidFill>
              </a:rPr>
              <a:t>ทัศนสัญลักษณ์</a:t>
            </a:r>
          </a:p>
          <a:p>
            <a:pPr marL="411480" fontAlgn="auto">
              <a:spcAft>
                <a:spcPts val="0"/>
              </a:spcAft>
              <a:buFont typeface="Wingdings"/>
              <a:buNone/>
              <a:defRPr/>
            </a:pPr>
            <a:endParaRPr lang="th-TH" sz="3200" b="1" dirty="0">
              <a:solidFill>
                <a:schemeClr val="bg1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endParaRPr lang="th-TH" sz="3200" b="1" dirty="0">
              <a:solidFill>
                <a:srgbClr val="0070C0"/>
              </a:solidFill>
            </a:endParaRPr>
          </a:p>
          <a:p>
            <a:br>
              <a:rPr lang="th-TH" sz="3200" b="1" dirty="0">
                <a:solidFill>
                  <a:srgbClr val="0070C0"/>
                </a:solidFill>
              </a:rPr>
            </a:br>
            <a:br>
              <a:rPr lang="th-TH" sz="3200" b="1" dirty="0">
                <a:solidFill>
                  <a:srgbClr val="0070C0"/>
                </a:solidFill>
              </a:rPr>
            </a:br>
            <a:r>
              <a:rPr lang="th-TH" sz="3200" b="1" dirty="0">
                <a:solidFill>
                  <a:srgbClr val="0070C0"/>
                </a:solidFill>
              </a:rPr>
              <a:t>	 </a:t>
            </a:r>
            <a:r>
              <a:rPr lang="th-TH" b="1" dirty="0">
                <a:solidFill>
                  <a:srgbClr val="0070C0"/>
                </a:solidFill>
                <a:cs typeface="+mn-cs"/>
              </a:rPr>
              <a:t>	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4581128"/>
            <a:ext cx="7200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>
                <a:solidFill>
                  <a:srgbClr val="FF0000"/>
                </a:solidFill>
                <a:latin typeface="Haettenschweiler" pitchFamily="34" charset="0"/>
              </a:rPr>
              <a:t>Graphic</a:t>
            </a:r>
            <a:r>
              <a:rPr lang="en-US" sz="6600" dirty="0">
                <a:latin typeface="Haettenschweiler" pitchFamily="34" charset="0"/>
              </a:rPr>
              <a:t> Design</a:t>
            </a:r>
            <a:endParaRPr lang="th-TH" sz="6600" dirty="0"/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1050</Words>
  <Application>Microsoft Office PowerPoint</Application>
  <PresentationFormat>นำเสนอทางหน้าจอ (4:3)</PresentationFormat>
  <Paragraphs>296</Paragraphs>
  <Slides>31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31</vt:i4>
      </vt:variant>
    </vt:vector>
  </HeadingPairs>
  <TitlesOfParts>
    <vt:vector size="36" baseType="lpstr">
      <vt:lpstr>Arial</vt:lpstr>
      <vt:lpstr>Calibri</vt:lpstr>
      <vt:lpstr>Haettenschweiler</vt:lpstr>
      <vt:lpstr>Wingdings</vt:lpstr>
      <vt:lpstr>Office Theme</vt:lpstr>
      <vt:lpstr>What is  Graphic  Design ?</vt:lpstr>
      <vt:lpstr>Graphic + Design ออกแบบ +  กราฟิก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</dc:creator>
  <cp:lastModifiedBy>chamapichet01@gmail.com</cp:lastModifiedBy>
  <cp:revision>45</cp:revision>
  <dcterms:created xsi:type="dcterms:W3CDTF">2012-06-14T06:57:26Z</dcterms:created>
  <dcterms:modified xsi:type="dcterms:W3CDTF">2021-08-04T11:10:44Z</dcterms:modified>
</cp:coreProperties>
</file>