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E8095-1DC3-B09C-8C5E-3252CF7F6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443" y="581009"/>
            <a:ext cx="5491113" cy="114300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rgbClr val="323232"/>
                </a:solidFill>
                <a:ea typeface="+mn-ea"/>
                <a:cs typeface="+mn-cs"/>
              </a:rPr>
              <a:t>Course</a:t>
            </a:r>
            <a:r>
              <a:rPr lang="en-US" dirty="0">
                <a:solidFill>
                  <a:srgbClr val="323232"/>
                </a:solidFill>
                <a:ea typeface="+mn-ea"/>
                <a:cs typeface="Cordia New" panose="020B0304020202020204" pitchFamily="34" charset="-34"/>
              </a:rPr>
              <a:t> 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0AE34-8A78-68B4-45F3-7B44FEE3C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85" y="3315879"/>
            <a:ext cx="8130619" cy="831915"/>
          </a:xfrm>
          <a:solidFill>
            <a:srgbClr val="00B0F0"/>
          </a:solidFill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  <a:defRPr/>
            </a:pPr>
            <a:r>
              <a:rPr lang="en-US" sz="2800" dirty="0"/>
              <a:t>EEI 3320</a:t>
            </a:r>
          </a:p>
          <a:p>
            <a:pPr marL="0" lvl="0" indent="0" algn="ctr"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Learning Design of English Language Learning Area at Secondary Level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  <a:p>
            <a:pPr marL="0" indent="0">
              <a:buNone/>
            </a:pPr>
            <a:endParaRPr lang="th-TH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C357A03B-BA1B-02B0-ACFF-F678E6CEF52A}"/>
              </a:ext>
            </a:extLst>
          </p:cNvPr>
          <p:cNvSpPr/>
          <p:nvPr/>
        </p:nvSpPr>
        <p:spPr>
          <a:xfrm>
            <a:off x="4178428" y="1911915"/>
            <a:ext cx="876693" cy="121605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0888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055" y="457200"/>
            <a:ext cx="5019773" cy="1143000"/>
          </a:xfrm>
          <a:solidFill>
            <a:schemeClr val="accent5"/>
          </a:solidFill>
        </p:spPr>
        <p:txBody>
          <a:bodyPr>
            <a:normAutofit/>
          </a:bodyPr>
          <a:lstStyle/>
          <a:p>
            <a:r>
              <a:rPr sz="3600" b="1" dirty="0">
                <a:solidFill>
                  <a:srgbClr val="003366"/>
                </a:solidFill>
              </a:rPr>
              <a:t>Language Content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796" y="2056221"/>
            <a:ext cx="7197365" cy="274555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Grammar (tenses, conditionals, passive voice)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Vocabulary (academic &amp; daily life)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Pronunciation practice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Functional language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Example: Second Conditional structure.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015"/>
            <a:ext cx="8229600" cy="1143000"/>
          </a:xfrm>
          <a:solidFill>
            <a:schemeClr val="accent5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English as a Foreign Language (EFL) in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596" y="2149313"/>
            <a:ext cx="7814820" cy="242268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800" dirty="0">
                <a:solidFill>
                  <a:srgbClr val="323232"/>
                </a:solidFill>
              </a:rPr>
              <a:t>• English not used in daily life</a:t>
            </a:r>
          </a:p>
          <a:p>
            <a:pPr marL="0" indent="0">
              <a:buNone/>
            </a:pPr>
            <a:r>
              <a:rPr sz="2800" dirty="0">
                <a:solidFill>
                  <a:srgbClr val="323232"/>
                </a:solidFill>
              </a:rPr>
              <a:t>• Limited exposure outside classroom</a:t>
            </a:r>
          </a:p>
          <a:p>
            <a:endParaRPr sz="28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800" dirty="0">
                <a:solidFill>
                  <a:srgbClr val="323232"/>
                </a:solidFill>
              </a:rPr>
              <a:t>Teachers must create communicative opportunities.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080" y="584461"/>
            <a:ext cx="7715839" cy="94629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English Proficiency Standards in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5612" y="1919533"/>
            <a:ext cx="6546916" cy="248278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2400" dirty="0">
                <a:solidFill>
                  <a:srgbClr val="323232"/>
                </a:solidFill>
              </a:rPr>
              <a:t>Uses CEFR as benchmark</a:t>
            </a:r>
          </a:p>
          <a:p>
            <a:r>
              <a:rPr sz="2400" dirty="0">
                <a:solidFill>
                  <a:srgbClr val="323232"/>
                </a:solidFill>
              </a:rPr>
              <a:t>A1–A2: Basic </a:t>
            </a:r>
            <a:r>
              <a:rPr sz="2800" dirty="0">
                <a:solidFill>
                  <a:srgbClr val="323232"/>
                </a:solidFill>
              </a:rPr>
              <a:t>User</a:t>
            </a:r>
            <a:endParaRPr sz="2400" dirty="0">
              <a:solidFill>
                <a:srgbClr val="323232"/>
              </a:solidFill>
            </a:endParaRPr>
          </a:p>
          <a:p>
            <a:r>
              <a:rPr sz="2400" dirty="0">
                <a:solidFill>
                  <a:srgbClr val="323232"/>
                </a:solidFill>
              </a:rPr>
              <a:t>B1–B2: Independent User</a:t>
            </a:r>
          </a:p>
          <a:p>
            <a:r>
              <a:rPr sz="2400" dirty="0">
                <a:solidFill>
                  <a:srgbClr val="323232"/>
                </a:solidFill>
              </a:rPr>
              <a:t>C1–C2: Proficient User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3060"/>
            <a:ext cx="8229600" cy="974578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Expected English Level of Secondary Graduates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2363" y="1913641"/>
            <a:ext cx="6768445" cy="225300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h-TH" sz="2800" dirty="0">
              <a:solidFill>
                <a:srgbClr val="323232"/>
              </a:solidFill>
            </a:endParaRPr>
          </a:p>
          <a:p>
            <a:r>
              <a:rPr sz="2800" dirty="0">
                <a:solidFill>
                  <a:srgbClr val="323232"/>
                </a:solidFill>
              </a:rPr>
              <a:t>Lower Secondary (Grade 9): Around A2</a:t>
            </a:r>
          </a:p>
          <a:p>
            <a:r>
              <a:rPr sz="2800" dirty="0">
                <a:solidFill>
                  <a:srgbClr val="323232"/>
                </a:solidFill>
              </a:rPr>
              <a:t>Upper Secondary (Grade 12): Around B1</a:t>
            </a:r>
          </a:p>
          <a:p>
            <a:r>
              <a:rPr sz="2800" dirty="0">
                <a:solidFill>
                  <a:srgbClr val="323232"/>
                </a:solidFill>
              </a:rPr>
              <a:t>Actual proficiency may vary by school and region.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922" y="430180"/>
            <a:ext cx="7847814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Challenges in Teaching Secondary English </a:t>
            </a:r>
            <a:br>
              <a:rPr lang="th-TH" sz="3200" b="1" dirty="0">
                <a:solidFill>
                  <a:srgbClr val="003366"/>
                </a:solidFill>
              </a:rPr>
            </a:br>
            <a:r>
              <a:rPr sz="3200" b="1" dirty="0">
                <a:solidFill>
                  <a:srgbClr val="003366"/>
                </a:solidFill>
              </a:rPr>
              <a:t>in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825" y="2165809"/>
            <a:ext cx="6052008" cy="18288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Large class sizes (40–50 students)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Mixed ability levels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Exam-oriented system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Low speaking confidence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282" y="457200"/>
            <a:ext cx="6301819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Effective Teaching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248" y="2175235"/>
            <a:ext cx="7744119" cy="278326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Communicative Language Teaching (CLT)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Task-Based Learning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Project-Based Learning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Cooperative Learning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Example: Create a travel brochure project.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5105" y="407709"/>
            <a:ext cx="5896466" cy="1143000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Conclusion &amp;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5171"/>
            <a:ext cx="7517876" cy="300243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Teaching requires: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Understanding adolescent psychology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Aligning with curriculum standards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Applying communicative methods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Supporting CEFR benchmarks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Reflection: How can we motivate teenage learners?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54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sz="2400" b="1" dirty="0">
                <a:solidFill>
                  <a:srgbClr val="003366"/>
                </a:solidFill>
              </a:rPr>
              <a:t>Introduction to Teaching English at the Secondary School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65" y="1015738"/>
            <a:ext cx="8432276" cy="547933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323232"/>
                </a:solidFill>
              </a:rPr>
              <a:t>Topics: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Introduction to teaching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Classroom management for high school teachers 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Teaching and learning in the classroom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Approaches to teaching and learning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Design course outline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Design lesson plan and demonstrate the teaching technics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Practice teaching in a group and study how to evaluate the lesson </a:t>
            </a:r>
            <a:r>
              <a:rPr lang="en-US" sz="240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plan </a:t>
            </a:r>
          </a:p>
          <a:p>
            <a:r>
              <a:rPr lang="en-US" sz="240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Design evaluation of active learning lesson plan and present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Plan and design a project to teach in the classroom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Teaching in the classroom (Workshop) 	</a:t>
            </a:r>
          </a:p>
          <a:p>
            <a:r>
              <a:rPr lang="en-US" sz="2400" b="0" i="0" u="none" strike="noStrike" baseline="0" dirty="0">
                <a:solidFill>
                  <a:srgbClr val="00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Conclude teaching demo and present the resolution/Final test 	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6445" y="735921"/>
            <a:ext cx="4769964" cy="970331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305" y="2076885"/>
            <a:ext cx="7390616" cy="270422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solidFill>
                  <a:srgbClr val="323232"/>
                </a:solidFill>
              </a:rPr>
              <a:t>• </a:t>
            </a:r>
            <a:r>
              <a:rPr lang="en-US" sz="2400" dirty="0">
                <a:solidFill>
                  <a:srgbClr val="323232"/>
                </a:solidFill>
              </a:rPr>
              <a:t>Explain</a:t>
            </a:r>
            <a:r>
              <a:rPr lang="th-TH" sz="2400" dirty="0">
                <a:solidFill>
                  <a:srgbClr val="323232"/>
                </a:solidFill>
              </a:rPr>
              <a:t> </a:t>
            </a:r>
            <a:r>
              <a:rPr lang="en-US" sz="2400" dirty="0">
                <a:solidFill>
                  <a:srgbClr val="323232"/>
                </a:solidFill>
              </a:rPr>
              <a:t>t</a:t>
            </a:r>
            <a:r>
              <a:rPr sz="2400" dirty="0">
                <a:solidFill>
                  <a:srgbClr val="323232"/>
                </a:solidFill>
              </a:rPr>
              <a:t>he nature of secondary school learners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Describe the English curriculum at secondary level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Analyze behavioral patterns of teenage learners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Identify English standards used in Thailand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Understand expected proficiency levels of graduates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252" y="1046375"/>
            <a:ext cx="7598005" cy="771737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sz="2800" b="1" dirty="0">
                <a:solidFill>
                  <a:srgbClr val="003366"/>
                </a:solidFill>
              </a:rPr>
              <a:t>Nature of </a:t>
            </a:r>
            <a:r>
              <a:rPr sz="2400" b="1" dirty="0">
                <a:solidFill>
                  <a:srgbClr val="003366"/>
                </a:solidFill>
              </a:rPr>
              <a:t>Secondary</a:t>
            </a:r>
            <a:r>
              <a:rPr sz="2800" b="1" dirty="0">
                <a:solidFill>
                  <a:srgbClr val="003366"/>
                </a:solidFill>
              </a:rPr>
              <a:t> School Learners (Ages 12–18)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481" y="2511149"/>
            <a:ext cx="7753546" cy="25287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Adolescents undergoing rapid physical changes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Developing identity and independence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Emotionally sensitive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Strong peer influence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Implication: </a:t>
            </a:r>
            <a:endParaRPr lang="th-TH"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Teachers must build confidence and supportive environments.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546" y="424206"/>
            <a:ext cx="7791254" cy="993432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Cognitive Development of Adolescents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247" y="2014979"/>
            <a:ext cx="7649852" cy="21893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000" dirty="0">
                <a:solidFill>
                  <a:srgbClr val="323232"/>
                </a:solidFill>
              </a:rPr>
              <a:t>• Entering Formal Operational Stage</a:t>
            </a:r>
          </a:p>
          <a:p>
            <a:pPr marL="0" indent="0">
              <a:buNone/>
            </a:pPr>
            <a:r>
              <a:rPr sz="2000" dirty="0">
                <a:solidFill>
                  <a:srgbClr val="323232"/>
                </a:solidFill>
              </a:rPr>
              <a:t>• Ability to think abstractly</a:t>
            </a:r>
          </a:p>
          <a:p>
            <a:pPr marL="0" indent="0">
              <a:buNone/>
            </a:pPr>
            <a:r>
              <a:rPr sz="2000" dirty="0">
                <a:solidFill>
                  <a:srgbClr val="323232"/>
                </a:solidFill>
              </a:rPr>
              <a:t>• Can analyze and hypothesize</a:t>
            </a:r>
          </a:p>
          <a:p>
            <a:endParaRPr sz="2000" dirty="0">
              <a:solidFill>
                <a:srgbClr val="323232"/>
              </a:solidFill>
            </a:endParaRPr>
          </a:p>
          <a:p>
            <a:r>
              <a:rPr sz="2000" dirty="0">
                <a:solidFill>
                  <a:srgbClr val="323232"/>
                </a:solidFill>
              </a:rPr>
              <a:t>Example: Debate on 'Should school uniforms be compulsory?'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546" y="274638"/>
            <a:ext cx="7635712" cy="1143000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Behavioral Characteristics of Secondary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688" y="1970202"/>
            <a:ext cx="6867427" cy="268546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Desire for autonomy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Questioning authority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Short attention span if bored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Prefer social interaction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Implication: Use interactive activities.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591" y="923828"/>
            <a:ext cx="7074816" cy="115006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sz="3200" b="1" dirty="0">
                <a:solidFill>
                  <a:srgbClr val="003366"/>
                </a:solidFill>
              </a:rPr>
              <a:t>English Curriculum at Secondary Level </a:t>
            </a:r>
            <a:br>
              <a:rPr lang="th-TH" sz="3200" b="1" dirty="0">
                <a:solidFill>
                  <a:srgbClr val="003366"/>
                </a:solidFill>
              </a:rPr>
            </a:br>
            <a:r>
              <a:rPr sz="3200" b="1" dirty="0">
                <a:solidFill>
                  <a:srgbClr val="003366"/>
                </a:solidFill>
              </a:rPr>
              <a:t>in Thailand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785" y="2453326"/>
            <a:ext cx="8380429" cy="170389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sz="2400" dirty="0">
                <a:solidFill>
                  <a:srgbClr val="323232"/>
                </a:solidFill>
              </a:rPr>
              <a:t>Guided by the Ministry of Education (Thailand)</a:t>
            </a:r>
          </a:p>
          <a:p>
            <a:r>
              <a:rPr sz="2400" dirty="0">
                <a:solidFill>
                  <a:srgbClr val="323232"/>
                </a:solidFill>
              </a:rPr>
              <a:t>Based on Basic Education Core Curriculum (2008, revised 2017)</a:t>
            </a:r>
          </a:p>
          <a:p>
            <a:r>
              <a:rPr sz="2400" dirty="0">
                <a:solidFill>
                  <a:srgbClr val="323232"/>
                </a:solidFill>
              </a:rPr>
              <a:t>Focus on communicative competence and 4 skills integration.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834" y="715341"/>
            <a:ext cx="6622331" cy="9697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sz="3200" b="1" dirty="0">
                <a:solidFill>
                  <a:srgbClr val="003366"/>
                </a:solidFill>
              </a:rPr>
              <a:t>Key Components of Secondary English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559" y="2243579"/>
            <a:ext cx="7494309" cy="302600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1. Language for communication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2. Language and culture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3. Language across subjects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4. Language and community/world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Example: Learning about ASEAN countries in English.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895" y="549275"/>
            <a:ext cx="8229600" cy="1143000"/>
          </a:xfrm>
          <a:solidFill>
            <a:srgbClr val="00B0F0"/>
          </a:solidFill>
        </p:spPr>
        <p:txBody>
          <a:bodyPr/>
          <a:lstStyle/>
          <a:p>
            <a:r>
              <a:rPr sz="3200" b="1" dirty="0">
                <a:solidFill>
                  <a:srgbClr val="003366"/>
                </a:solidFill>
              </a:rPr>
              <a:t>English Skills Taught in Secondary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872" y="2052688"/>
            <a:ext cx="7225645" cy="292466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Listening: Conversations &amp; announcements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Speaking: Opinions &amp; presentations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Reading: Academic texts</a:t>
            </a: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• Writing: Paragraphs &amp; short essays</a:t>
            </a:r>
          </a:p>
          <a:p>
            <a:endParaRPr sz="2400" dirty="0">
              <a:solidFill>
                <a:srgbClr val="323232"/>
              </a:solidFill>
            </a:endParaRPr>
          </a:p>
          <a:p>
            <a:pPr marL="0" indent="0">
              <a:buNone/>
            </a:pPr>
            <a:r>
              <a:rPr sz="2400" dirty="0">
                <a:solidFill>
                  <a:srgbClr val="323232"/>
                </a:solidFill>
              </a:rPr>
              <a:t>Example: 150-word opinion paragraph.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563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Cordia New</vt:lpstr>
      <vt:lpstr>Office Theme</vt:lpstr>
      <vt:lpstr>Course </vt:lpstr>
      <vt:lpstr>Introduction to Teaching English at the Secondary School Level</vt:lpstr>
      <vt:lpstr>Learning Objectives</vt:lpstr>
      <vt:lpstr>Nature of Secondary School Learners (Ages 12–18)</vt:lpstr>
      <vt:lpstr>Cognitive Development of Adolescents</vt:lpstr>
      <vt:lpstr>Behavioral Characteristics of Secondary Students</vt:lpstr>
      <vt:lpstr>English Curriculum at Secondary Level  in Thailand</vt:lpstr>
      <vt:lpstr>Key Components of Secondary English Curriculum</vt:lpstr>
      <vt:lpstr>English Skills Taught in Secondary Schools</vt:lpstr>
      <vt:lpstr>Language Content Focus</vt:lpstr>
      <vt:lpstr>English as a Foreign Language (EFL) in Thailand</vt:lpstr>
      <vt:lpstr>English Proficiency Standards in Thailand</vt:lpstr>
      <vt:lpstr>Expected English Level of Secondary Graduates</vt:lpstr>
      <vt:lpstr>Challenges in Teaching Secondary English  in Thailand</vt:lpstr>
      <vt:lpstr>Effective Teaching Strategies</vt:lpstr>
      <vt:lpstr>Conclusion &amp;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Teaching English at the Secondary School Level</dc:title>
  <dc:subject/>
  <dc:creator>Ningroyce</dc:creator>
  <cp:keywords/>
  <dc:description>generated using python-pptx</dc:description>
  <cp:lastModifiedBy>Ningroyce</cp:lastModifiedBy>
  <cp:revision>13</cp:revision>
  <dcterms:created xsi:type="dcterms:W3CDTF">2013-01-27T09:14:16Z</dcterms:created>
  <dcterms:modified xsi:type="dcterms:W3CDTF">2026-03-04T10:18:41Z</dcterms:modified>
  <cp:category/>
</cp:coreProperties>
</file>