
<file path=[Content_Types].xml><?xml version="1.0" encoding="utf-8"?>
<Types xmlns="http://schemas.openxmlformats.org/package/2006/content-types">
  <Default Extension="jpeg" ContentType="image/jpeg"/>
  <Default Extension="jpg" ContentType="image/jpeg"/>
  <Default Extension="mp3" ContentType="audio/m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7" r:id="rId1"/>
  </p:sldMasterIdLst>
  <p:sldIdLst>
    <p:sldId id="256" r:id="rId2"/>
    <p:sldId id="261" r:id="rId3"/>
    <p:sldId id="276" r:id="rId4"/>
    <p:sldId id="277" r:id="rId5"/>
    <p:sldId id="259" r:id="rId6"/>
    <p:sldId id="267" r:id="rId7"/>
    <p:sldId id="260" r:id="rId8"/>
    <p:sldId id="275" r:id="rId9"/>
    <p:sldId id="278" r:id="rId10"/>
    <p:sldId id="272" r:id="rId11"/>
    <p:sldId id="273" r:id="rId12"/>
    <p:sldId id="274"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07024A-EF6F-44D8-947F-ACA33137285F}" v="100" dt="2025-12-04T07:05:38.67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7" d="100"/>
          <a:sy n="67" d="100"/>
        </p:scale>
        <p:origin x="572" y="3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Yu Mon Kyaw" userId="4d107ba8e6ee4984" providerId="LiveId" clId="{98BEA49B-F01E-4A03-8C20-8144475C46F9}"/>
    <pc:docChg chg="undo custSel addSld delSld modSld sldOrd">
      <pc:chgData name="Yu Mon Kyaw" userId="4d107ba8e6ee4984" providerId="LiveId" clId="{98BEA49B-F01E-4A03-8C20-8144475C46F9}" dt="2025-12-04T07:05:38.676" v="445" actId="20577"/>
      <pc:docMkLst>
        <pc:docMk/>
      </pc:docMkLst>
      <pc:sldChg chg="ord">
        <pc:chgData name="Yu Mon Kyaw" userId="4d107ba8e6ee4984" providerId="LiveId" clId="{98BEA49B-F01E-4A03-8C20-8144475C46F9}" dt="2025-12-04T03:02:46.405" v="4"/>
        <pc:sldMkLst>
          <pc:docMk/>
          <pc:sldMk cId="484881199" sldId="260"/>
        </pc:sldMkLst>
      </pc:sldChg>
      <pc:sldChg chg="modSp del mod">
        <pc:chgData name="Yu Mon Kyaw" userId="4d107ba8e6ee4984" providerId="LiveId" clId="{98BEA49B-F01E-4A03-8C20-8144475C46F9}" dt="2025-12-04T05:58:51.916" v="301" actId="2696"/>
        <pc:sldMkLst>
          <pc:docMk/>
          <pc:sldMk cId="1833101078" sldId="262"/>
        </pc:sldMkLst>
        <pc:spChg chg="mod">
          <ac:chgData name="Yu Mon Kyaw" userId="4d107ba8e6ee4984" providerId="LiveId" clId="{98BEA49B-F01E-4A03-8C20-8144475C46F9}" dt="2025-12-04T05:56:35.231" v="270"/>
          <ac:spMkLst>
            <pc:docMk/>
            <pc:sldMk cId="1833101078" sldId="262"/>
            <ac:spMk id="5" creationId="{03EA8E52-C7DC-B7CA-FE63-3EE08F5EDEAF}"/>
          </ac:spMkLst>
        </pc:spChg>
      </pc:sldChg>
      <pc:sldChg chg="del">
        <pc:chgData name="Yu Mon Kyaw" userId="4d107ba8e6ee4984" providerId="LiveId" clId="{98BEA49B-F01E-4A03-8C20-8144475C46F9}" dt="2025-12-04T06:00:36.062" v="319" actId="2696"/>
        <pc:sldMkLst>
          <pc:docMk/>
          <pc:sldMk cId="739705699" sldId="263"/>
        </pc:sldMkLst>
      </pc:sldChg>
      <pc:sldChg chg="modSp add mod ord modAnim">
        <pc:chgData name="Yu Mon Kyaw" userId="4d107ba8e6ee4984" providerId="LiveId" clId="{98BEA49B-F01E-4A03-8C20-8144475C46F9}" dt="2025-12-04T07:05:38.676" v="445" actId="20577"/>
        <pc:sldMkLst>
          <pc:docMk/>
          <pc:sldMk cId="1049920360" sldId="275"/>
        </pc:sldMkLst>
        <pc:spChg chg="mod">
          <ac:chgData name="Yu Mon Kyaw" userId="4d107ba8e6ee4984" providerId="LiveId" clId="{98BEA49B-F01E-4A03-8C20-8144475C46F9}" dt="2025-12-04T07:02:01.166" v="346" actId="20577"/>
          <ac:spMkLst>
            <pc:docMk/>
            <pc:sldMk cId="1049920360" sldId="275"/>
            <ac:spMk id="2" creationId="{DFCD218B-C783-9ECD-B19A-1F75EE77CC94}"/>
          </ac:spMkLst>
        </pc:spChg>
        <pc:spChg chg="mod">
          <ac:chgData name="Yu Mon Kyaw" userId="4d107ba8e6ee4984" providerId="LiveId" clId="{98BEA49B-F01E-4A03-8C20-8144475C46F9}" dt="2025-12-04T07:05:38.676" v="445" actId="20577"/>
          <ac:spMkLst>
            <pc:docMk/>
            <pc:sldMk cId="1049920360" sldId="275"/>
            <ac:spMk id="3" creationId="{34C69FBA-6520-FF5D-9E07-2B863594AEC0}"/>
          </ac:spMkLst>
        </pc:spChg>
      </pc:sldChg>
      <pc:sldChg chg="addSp delSp modSp new mod">
        <pc:chgData name="Yu Mon Kyaw" userId="4d107ba8e6ee4984" providerId="LiveId" clId="{98BEA49B-F01E-4A03-8C20-8144475C46F9}" dt="2025-12-04T05:58:45.895" v="300" actId="13926"/>
        <pc:sldMkLst>
          <pc:docMk/>
          <pc:sldMk cId="3626324956" sldId="276"/>
        </pc:sldMkLst>
        <pc:spChg chg="add">
          <ac:chgData name="Yu Mon Kyaw" userId="4d107ba8e6ee4984" providerId="LiveId" clId="{98BEA49B-F01E-4A03-8C20-8144475C46F9}" dt="2025-12-04T05:56:56.100" v="272"/>
          <ac:spMkLst>
            <pc:docMk/>
            <pc:sldMk cId="3626324956" sldId="276"/>
            <ac:spMk id="2" creationId="{1127544E-B543-905D-463A-2F641D86FBD4}"/>
          </ac:spMkLst>
        </pc:spChg>
        <pc:spChg chg="add del">
          <ac:chgData name="Yu Mon Kyaw" userId="4d107ba8e6ee4984" providerId="LiveId" clId="{98BEA49B-F01E-4A03-8C20-8144475C46F9}" dt="2025-12-04T05:57:31.974" v="278" actId="478"/>
          <ac:spMkLst>
            <pc:docMk/>
            <pc:sldMk cId="3626324956" sldId="276"/>
            <ac:spMk id="3" creationId="{8D7FBA8F-C16A-A0F7-B1E4-BA5C96DFFFC0}"/>
          </ac:spMkLst>
        </pc:spChg>
        <pc:spChg chg="add mod">
          <ac:chgData name="Yu Mon Kyaw" userId="4d107ba8e6ee4984" providerId="LiveId" clId="{98BEA49B-F01E-4A03-8C20-8144475C46F9}" dt="2025-12-04T05:58:36.455" v="289" actId="1076"/>
          <ac:spMkLst>
            <pc:docMk/>
            <pc:sldMk cId="3626324956" sldId="276"/>
            <ac:spMk id="4" creationId="{9755C67C-3CA2-AB39-14CF-D02F5EC86A2F}"/>
          </ac:spMkLst>
        </pc:spChg>
        <pc:spChg chg="add mod">
          <ac:chgData name="Yu Mon Kyaw" userId="4d107ba8e6ee4984" providerId="LiveId" clId="{98BEA49B-F01E-4A03-8C20-8144475C46F9}" dt="2025-12-04T05:58:45.895" v="300" actId="13926"/>
          <ac:spMkLst>
            <pc:docMk/>
            <pc:sldMk cId="3626324956" sldId="276"/>
            <ac:spMk id="6" creationId="{C7052209-F14C-484D-C23F-CC8F43FB642A}"/>
          </ac:spMkLst>
        </pc:spChg>
      </pc:sldChg>
      <pc:sldChg chg="addSp modSp new mod">
        <pc:chgData name="Yu Mon Kyaw" userId="4d107ba8e6ee4984" providerId="LiveId" clId="{98BEA49B-F01E-4A03-8C20-8144475C46F9}" dt="2025-12-04T06:00:31.065" v="318" actId="13926"/>
        <pc:sldMkLst>
          <pc:docMk/>
          <pc:sldMk cId="887785654" sldId="277"/>
        </pc:sldMkLst>
        <pc:spChg chg="add mod">
          <ac:chgData name="Yu Mon Kyaw" userId="4d107ba8e6ee4984" providerId="LiveId" clId="{98BEA49B-F01E-4A03-8C20-8144475C46F9}" dt="2025-12-04T06:00:16.090" v="306" actId="1076"/>
          <ac:spMkLst>
            <pc:docMk/>
            <pc:sldMk cId="887785654" sldId="277"/>
            <ac:spMk id="3" creationId="{BE8C1372-CCD5-F355-5189-91167D999824}"/>
          </ac:spMkLst>
        </pc:spChg>
        <pc:spChg chg="add mod">
          <ac:chgData name="Yu Mon Kyaw" userId="4d107ba8e6ee4984" providerId="LiveId" clId="{98BEA49B-F01E-4A03-8C20-8144475C46F9}" dt="2025-12-04T06:00:31.065" v="318" actId="13926"/>
          <ac:spMkLst>
            <pc:docMk/>
            <pc:sldMk cId="887785654" sldId="277"/>
            <ac:spMk id="5" creationId="{00A259A5-88AD-7BB0-DCB9-96AD7B6A97AA}"/>
          </ac:spMkLst>
        </pc:spChg>
      </pc:sldChg>
      <pc:sldChg chg="add del">
        <pc:chgData name="Yu Mon Kyaw" userId="4d107ba8e6ee4984" providerId="LiveId" clId="{98BEA49B-F01E-4A03-8C20-8144475C46F9}" dt="2025-12-04T07:01:20.089" v="321" actId="47"/>
        <pc:sldMkLst>
          <pc:docMk/>
          <pc:sldMk cId="5052523" sldId="278"/>
        </pc:sldMkLst>
      </pc:sldChg>
      <pc:sldChg chg="modSp add mod">
        <pc:chgData name="Yu Mon Kyaw" userId="4d107ba8e6ee4984" providerId="LiveId" clId="{98BEA49B-F01E-4A03-8C20-8144475C46F9}" dt="2025-12-04T07:01:47.168" v="334" actId="20577"/>
        <pc:sldMkLst>
          <pc:docMk/>
          <pc:sldMk cId="730897533" sldId="278"/>
        </pc:sldMkLst>
        <pc:spChg chg="mod">
          <ac:chgData name="Yu Mon Kyaw" userId="4d107ba8e6ee4984" providerId="LiveId" clId="{98BEA49B-F01E-4A03-8C20-8144475C46F9}" dt="2025-12-04T07:01:47.168" v="334" actId="20577"/>
          <ac:spMkLst>
            <pc:docMk/>
            <pc:sldMk cId="730897533" sldId="278"/>
            <ac:spMk id="2" creationId="{E766C65A-D3FC-6FAD-AB71-AFB8495E09EA}"/>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25E050F-7B28-445A-8D72-F8951833D7E8}" type="datetimeFigureOut">
              <a:rPr lang="en-US" smtClean="0"/>
              <a:t>12/4/2025</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36CCB685-0EE6-48C1-9EE8-85236D380037}"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640559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5E050F-7B28-445A-8D72-F8951833D7E8}"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CB685-0EE6-48C1-9EE8-85236D380037}"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079550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5E050F-7B28-445A-8D72-F8951833D7E8}"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CB685-0EE6-48C1-9EE8-85236D380037}"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01053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25E050F-7B28-445A-8D72-F8951833D7E8}"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CB685-0EE6-48C1-9EE8-85236D380037}"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222673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25E050F-7B28-445A-8D72-F8951833D7E8}"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CCB685-0EE6-48C1-9EE8-85236D380037}"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6236488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25E050F-7B28-445A-8D72-F8951833D7E8}"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CB685-0EE6-48C1-9EE8-85236D380037}"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556473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25E050F-7B28-445A-8D72-F8951833D7E8}"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CCB685-0EE6-48C1-9EE8-85236D380037}"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1853457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25E050F-7B28-445A-8D72-F8951833D7E8}"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CCB685-0EE6-48C1-9EE8-85236D380037}"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24652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25E050F-7B28-445A-8D72-F8951833D7E8}"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CCB685-0EE6-48C1-9EE8-85236D380037}" type="slidenum">
              <a:rPr lang="en-US" smtClean="0"/>
              <a:t>‹#›</a:t>
            </a:fld>
            <a:endParaRPr lang="en-US"/>
          </a:p>
        </p:txBody>
      </p:sp>
    </p:spTree>
    <p:extLst>
      <p:ext uri="{BB962C8B-B14F-4D97-AF65-F5344CB8AC3E}">
        <p14:creationId xmlns:p14="http://schemas.microsoft.com/office/powerpoint/2010/main" val="34406927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25E050F-7B28-445A-8D72-F8951833D7E8}"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CCB685-0EE6-48C1-9EE8-85236D380037}"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166836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325E050F-7B28-445A-8D72-F8951833D7E8}" type="datetimeFigureOut">
              <a:rPr lang="en-US" smtClean="0"/>
              <a:t>12/4/2025</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36CCB685-0EE6-48C1-9EE8-85236D380037}"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09259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325E050F-7B28-445A-8D72-F8951833D7E8}" type="datetimeFigureOut">
              <a:rPr lang="en-US" smtClean="0"/>
              <a:t>12/4/2025</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36CCB685-0EE6-48C1-9EE8-85236D380037}"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81051894"/>
      </p:ext>
    </p:extLst>
  </p:cSld>
  <p:clrMap bg1="lt1" tx1="dk1" bg2="lt2" tx2="dk2" accent1="accent1" accent2="accent2" accent3="accent3" accent4="accent4" accent5="accent5" accent6="accent6" hlink="hlink" folHlink="folHlink"/>
  <p:sldLayoutIdLst>
    <p:sldLayoutId id="2147483708" r:id="rId1"/>
    <p:sldLayoutId id="2147483709" r:id="rId2"/>
    <p:sldLayoutId id="2147483710" r:id="rId3"/>
    <p:sldLayoutId id="2147483711" r:id="rId4"/>
    <p:sldLayoutId id="2147483712" r:id="rId5"/>
    <p:sldLayoutId id="2147483713" r:id="rId6"/>
    <p:sldLayoutId id="2147483714" r:id="rId7"/>
    <p:sldLayoutId id="2147483715" r:id="rId8"/>
    <p:sldLayoutId id="2147483716" r:id="rId9"/>
    <p:sldLayoutId id="2147483717" r:id="rId10"/>
    <p:sldLayoutId id="2147483718"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p3"/><Relationship Id="rId1" Type="http://schemas.microsoft.com/office/2007/relationships/media" Target="../media/media1.mp3"/><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E13C91-B18C-1E20-C958-BFB80489CEB2}"/>
              </a:ext>
            </a:extLst>
          </p:cNvPr>
          <p:cNvSpPr>
            <a:spLocks noGrp="1"/>
          </p:cNvSpPr>
          <p:nvPr>
            <p:ph type="ctrTitle"/>
          </p:nvPr>
        </p:nvSpPr>
        <p:spPr/>
        <p:txBody>
          <a:bodyPr>
            <a:normAutofit fontScale="90000"/>
          </a:bodyPr>
          <a:lstStyle/>
          <a:p>
            <a:r>
              <a:rPr lang="en-US" dirty="0"/>
              <a:t>Basic English for Social Studies Teachers</a:t>
            </a:r>
          </a:p>
        </p:txBody>
      </p:sp>
      <p:sp>
        <p:nvSpPr>
          <p:cNvPr id="3" name="Subtitle 2">
            <a:extLst>
              <a:ext uri="{FF2B5EF4-FFF2-40B4-BE49-F238E27FC236}">
                <a16:creationId xmlns:a16="http://schemas.microsoft.com/office/drawing/2014/main" id="{B27AF827-7FD3-17F2-8A6F-922A5ACC69B2}"/>
              </a:ext>
            </a:extLst>
          </p:cNvPr>
          <p:cNvSpPr>
            <a:spLocks noGrp="1"/>
          </p:cNvSpPr>
          <p:nvPr>
            <p:ph type="subTitle" idx="1"/>
          </p:nvPr>
        </p:nvSpPr>
        <p:spPr/>
        <p:txBody>
          <a:bodyPr>
            <a:normAutofit fontScale="85000" lnSpcReduction="10000"/>
          </a:bodyPr>
          <a:lstStyle/>
          <a:p>
            <a:r>
              <a:rPr lang="en-US" sz="2400" dirty="0"/>
              <a:t>Week 1 </a:t>
            </a:r>
          </a:p>
          <a:p>
            <a:r>
              <a:rPr lang="en-US" sz="2400" dirty="0"/>
              <a:t>4</a:t>
            </a:r>
            <a:r>
              <a:rPr lang="en-US" sz="2400" baseline="30000" dirty="0"/>
              <a:t>th</a:t>
            </a:r>
            <a:r>
              <a:rPr lang="en-US" sz="2400" dirty="0"/>
              <a:t> December 2025</a:t>
            </a:r>
          </a:p>
        </p:txBody>
      </p:sp>
    </p:spTree>
    <p:extLst>
      <p:ext uri="{BB962C8B-B14F-4D97-AF65-F5344CB8AC3E}">
        <p14:creationId xmlns:p14="http://schemas.microsoft.com/office/powerpoint/2010/main" val="3073443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0033C8-4EF7-4F11-8DEC-58A60387359E}"/>
              </a:ext>
            </a:extLst>
          </p:cNvPr>
          <p:cNvSpPr>
            <a:spLocks noGrp="1"/>
          </p:cNvSpPr>
          <p:nvPr>
            <p:ph type="title"/>
          </p:nvPr>
        </p:nvSpPr>
        <p:spPr/>
        <p:txBody>
          <a:bodyPr/>
          <a:lstStyle/>
          <a:p>
            <a:r>
              <a:rPr lang="en-US" dirty="0"/>
              <a:t>Classroom Rules and Expectation</a:t>
            </a:r>
            <a:endParaRPr lang="th-TH" dirty="0"/>
          </a:p>
        </p:txBody>
      </p:sp>
      <p:sp>
        <p:nvSpPr>
          <p:cNvPr id="3" name="Content Placeholder 2">
            <a:extLst>
              <a:ext uri="{FF2B5EF4-FFF2-40B4-BE49-F238E27FC236}">
                <a16:creationId xmlns:a16="http://schemas.microsoft.com/office/drawing/2014/main" id="{6AE7E3AE-E3BA-9103-6C32-7786DA0B93CE}"/>
              </a:ext>
            </a:extLst>
          </p:cNvPr>
          <p:cNvSpPr>
            <a:spLocks noGrp="1"/>
          </p:cNvSpPr>
          <p:nvPr>
            <p:ph idx="1"/>
          </p:nvPr>
        </p:nvSpPr>
        <p:spPr/>
        <p:txBody>
          <a:bodyPr>
            <a:normAutofit fontScale="85000" lnSpcReduction="20000"/>
          </a:bodyPr>
          <a:lstStyle/>
          <a:p>
            <a:r>
              <a:rPr lang="en-US" sz="4800" b="1" dirty="0">
                <a:solidFill>
                  <a:srgbClr val="FFFF00"/>
                </a:solidFill>
              </a:rPr>
              <a:t>Cooperation </a:t>
            </a:r>
          </a:p>
          <a:p>
            <a:pPr marL="68580" indent="0">
              <a:buNone/>
            </a:pPr>
            <a:r>
              <a:rPr lang="en-US" dirty="0"/>
              <a:t>(work together, take turns, be patient with one another, show good sportsmanship, help each other, solve disagreement smartly)</a:t>
            </a:r>
          </a:p>
          <a:p>
            <a:pPr marL="68580" indent="0">
              <a:buNone/>
            </a:pPr>
            <a:endParaRPr lang="en-US" dirty="0"/>
          </a:p>
          <a:p>
            <a:pPr marL="68580" indent="0">
              <a:buNone/>
            </a:pPr>
            <a:r>
              <a:rPr lang="en-US" sz="5400" b="1" dirty="0">
                <a:solidFill>
                  <a:srgbClr val="FFFF00"/>
                </a:solidFill>
              </a:rPr>
              <a:t>Responsibility</a:t>
            </a:r>
          </a:p>
          <a:p>
            <a:pPr marL="68580" indent="0">
              <a:buNone/>
            </a:pPr>
            <a:r>
              <a:rPr lang="en-US" dirty="0"/>
              <a:t>(follow directions, work hard, meet the deadline for every assignment, independent, complete all the tasks, use time wisely)</a:t>
            </a:r>
            <a:endParaRPr lang="th-TH" dirty="0"/>
          </a:p>
        </p:txBody>
      </p:sp>
    </p:spTree>
    <p:extLst>
      <p:ext uri="{BB962C8B-B14F-4D97-AF65-F5344CB8AC3E}">
        <p14:creationId xmlns:p14="http://schemas.microsoft.com/office/powerpoint/2010/main" val="40372933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down)">
                                      <p:cBhvr>
                                        <p:cTn id="17" dur="580">
                                          <p:stCondLst>
                                            <p:cond delay="0"/>
                                          </p:stCondLst>
                                        </p:cTn>
                                        <p:tgtEl>
                                          <p:spTgt spid="3">
                                            <p:txEl>
                                              <p:pRg st="3" end="3"/>
                                            </p:txEl>
                                          </p:spTgt>
                                        </p:tgtEl>
                                      </p:cBhvr>
                                    </p:animEffect>
                                    <p:anim calcmode="lin" valueType="num">
                                      <p:cBhvr>
                                        <p:cTn id="18"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23" dur="26">
                                          <p:stCondLst>
                                            <p:cond delay="650"/>
                                          </p:stCondLst>
                                        </p:cTn>
                                        <p:tgtEl>
                                          <p:spTgt spid="3">
                                            <p:txEl>
                                              <p:pRg st="3" end="3"/>
                                            </p:txEl>
                                          </p:spTgt>
                                        </p:tgtEl>
                                      </p:cBhvr>
                                      <p:to x="100000" y="60000"/>
                                    </p:animScale>
                                    <p:animScale>
                                      <p:cBhvr>
                                        <p:cTn id="24" dur="166" decel="50000">
                                          <p:stCondLst>
                                            <p:cond delay="676"/>
                                          </p:stCondLst>
                                        </p:cTn>
                                        <p:tgtEl>
                                          <p:spTgt spid="3">
                                            <p:txEl>
                                              <p:pRg st="3" end="3"/>
                                            </p:txEl>
                                          </p:spTgt>
                                        </p:tgtEl>
                                      </p:cBhvr>
                                      <p:to x="100000" y="100000"/>
                                    </p:animScale>
                                    <p:animScale>
                                      <p:cBhvr>
                                        <p:cTn id="25" dur="26">
                                          <p:stCondLst>
                                            <p:cond delay="1312"/>
                                          </p:stCondLst>
                                        </p:cTn>
                                        <p:tgtEl>
                                          <p:spTgt spid="3">
                                            <p:txEl>
                                              <p:pRg st="3" end="3"/>
                                            </p:txEl>
                                          </p:spTgt>
                                        </p:tgtEl>
                                      </p:cBhvr>
                                      <p:to x="100000" y="80000"/>
                                    </p:animScale>
                                    <p:animScale>
                                      <p:cBhvr>
                                        <p:cTn id="26" dur="166" decel="50000">
                                          <p:stCondLst>
                                            <p:cond delay="1338"/>
                                          </p:stCondLst>
                                        </p:cTn>
                                        <p:tgtEl>
                                          <p:spTgt spid="3">
                                            <p:txEl>
                                              <p:pRg st="3" end="3"/>
                                            </p:txEl>
                                          </p:spTgt>
                                        </p:tgtEl>
                                      </p:cBhvr>
                                      <p:to x="100000" y="100000"/>
                                    </p:animScale>
                                    <p:animScale>
                                      <p:cBhvr>
                                        <p:cTn id="27" dur="26">
                                          <p:stCondLst>
                                            <p:cond delay="1642"/>
                                          </p:stCondLst>
                                        </p:cTn>
                                        <p:tgtEl>
                                          <p:spTgt spid="3">
                                            <p:txEl>
                                              <p:pRg st="3" end="3"/>
                                            </p:txEl>
                                          </p:spTgt>
                                        </p:tgtEl>
                                      </p:cBhvr>
                                      <p:to x="100000" y="90000"/>
                                    </p:animScale>
                                    <p:animScale>
                                      <p:cBhvr>
                                        <p:cTn id="28" dur="166" decel="50000">
                                          <p:stCondLst>
                                            <p:cond delay="1668"/>
                                          </p:stCondLst>
                                        </p:cTn>
                                        <p:tgtEl>
                                          <p:spTgt spid="3">
                                            <p:txEl>
                                              <p:pRg st="3" end="3"/>
                                            </p:txEl>
                                          </p:spTgt>
                                        </p:tgtEl>
                                      </p:cBhvr>
                                      <p:to x="100000" y="100000"/>
                                    </p:animScale>
                                    <p:animScale>
                                      <p:cBhvr>
                                        <p:cTn id="29" dur="26">
                                          <p:stCondLst>
                                            <p:cond delay="1808"/>
                                          </p:stCondLst>
                                        </p:cTn>
                                        <p:tgtEl>
                                          <p:spTgt spid="3">
                                            <p:txEl>
                                              <p:pRg st="3" end="3"/>
                                            </p:txEl>
                                          </p:spTgt>
                                        </p:tgtEl>
                                      </p:cBhvr>
                                      <p:to x="100000" y="95000"/>
                                    </p:animScale>
                                    <p:animScale>
                                      <p:cBhvr>
                                        <p:cTn id="30" dur="166" decel="50000">
                                          <p:stCondLst>
                                            <p:cond delay="1834"/>
                                          </p:stCondLst>
                                        </p:cTn>
                                        <p:tgtEl>
                                          <p:spTgt spid="3">
                                            <p:txEl>
                                              <p:pRg st="3" end="3"/>
                                            </p:txEl>
                                          </p:spTgt>
                                        </p:tgtEl>
                                      </p:cBhvr>
                                      <p:to x="100000" y="100000"/>
                                    </p:animScale>
                                  </p:childTnLst>
                                </p:cTn>
                              </p:par>
                            </p:childTnLst>
                          </p:cTn>
                        </p:par>
                      </p:childTnLst>
                    </p:cTn>
                  </p:par>
                  <p:par>
                    <p:cTn id="31" fill="hold">
                      <p:stCondLst>
                        <p:cond delay="indefinite"/>
                      </p:stCondLst>
                      <p:childTnLst>
                        <p:par>
                          <p:cTn id="32" fill="hold">
                            <p:stCondLst>
                              <p:cond delay="0"/>
                            </p:stCondLst>
                            <p:childTnLst>
                              <p:par>
                                <p:cTn id="33" presetID="45"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2000"/>
                                        <p:tgtEl>
                                          <p:spTgt spid="3">
                                            <p:txEl>
                                              <p:pRg st="4" end="4"/>
                                            </p:txEl>
                                          </p:spTgt>
                                        </p:tgtEl>
                                      </p:cBhvr>
                                    </p:animEffect>
                                    <p:anim calcmode="lin" valueType="num">
                                      <p:cBhvr>
                                        <p:cTn id="36" dur="2000" fill="hold"/>
                                        <p:tgtEl>
                                          <p:spTgt spid="3">
                                            <p:txEl>
                                              <p:pRg st="4" end="4"/>
                                            </p:txEl>
                                          </p:spTgt>
                                        </p:tgtEl>
                                        <p:attrNameLst>
                                          <p:attrName>ppt_w</p:attrName>
                                        </p:attrNameLst>
                                      </p:cBhvr>
                                      <p:tavLst>
                                        <p:tav tm="0" fmla="#ppt_w*sin(2.5*pi*$)">
                                          <p:val>
                                            <p:fltVal val="0"/>
                                          </p:val>
                                        </p:tav>
                                        <p:tav tm="100000">
                                          <p:val>
                                            <p:fltVal val="1"/>
                                          </p:val>
                                        </p:tav>
                                      </p:tavLst>
                                    </p:anim>
                                    <p:anim calcmode="lin" valueType="num">
                                      <p:cBhvr>
                                        <p:cTn id="37" dur="2000" fill="hold"/>
                                        <p:tgtEl>
                                          <p:spTgt spid="3">
                                            <p:txEl>
                                              <p:pRg st="4" end="4"/>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03B2BE-B900-2357-CD83-43205A902353}"/>
              </a:ext>
            </a:extLst>
          </p:cNvPr>
          <p:cNvSpPr>
            <a:spLocks noGrp="1"/>
          </p:cNvSpPr>
          <p:nvPr>
            <p:ph type="title"/>
          </p:nvPr>
        </p:nvSpPr>
        <p:spPr/>
        <p:txBody>
          <a:bodyPr/>
          <a:lstStyle/>
          <a:p>
            <a:r>
              <a:rPr lang="en-US" dirty="0"/>
              <a:t>Classroom Rules and Expectation</a:t>
            </a:r>
            <a:endParaRPr lang="th-TH" dirty="0"/>
          </a:p>
        </p:txBody>
      </p:sp>
      <p:sp>
        <p:nvSpPr>
          <p:cNvPr id="3" name="Content Placeholder 2">
            <a:extLst>
              <a:ext uri="{FF2B5EF4-FFF2-40B4-BE49-F238E27FC236}">
                <a16:creationId xmlns:a16="http://schemas.microsoft.com/office/drawing/2014/main" id="{6B91D87B-C3B3-4060-9371-94F9C590D2EB}"/>
              </a:ext>
            </a:extLst>
          </p:cNvPr>
          <p:cNvSpPr>
            <a:spLocks noGrp="1"/>
          </p:cNvSpPr>
          <p:nvPr>
            <p:ph idx="1"/>
          </p:nvPr>
        </p:nvSpPr>
        <p:spPr/>
        <p:txBody>
          <a:bodyPr>
            <a:normAutofit fontScale="92500" lnSpcReduction="10000"/>
          </a:bodyPr>
          <a:lstStyle/>
          <a:p>
            <a:r>
              <a:rPr lang="en-US" sz="6000" b="1" dirty="0">
                <a:solidFill>
                  <a:srgbClr val="FFFF00"/>
                </a:solidFill>
              </a:rPr>
              <a:t>Empathy </a:t>
            </a:r>
          </a:p>
          <a:p>
            <a:pPr marL="68580" indent="0">
              <a:buNone/>
            </a:pPr>
            <a:r>
              <a:rPr lang="en-US" dirty="0"/>
              <a:t>(kind, no bullying, no discrimination, don’t talk about others in a negative way)</a:t>
            </a:r>
          </a:p>
          <a:p>
            <a:pPr marL="68580" indent="0">
              <a:buNone/>
            </a:pPr>
            <a:endParaRPr lang="en-US" dirty="0"/>
          </a:p>
          <a:p>
            <a:pPr marL="68580" indent="0">
              <a:buNone/>
            </a:pPr>
            <a:r>
              <a:rPr lang="en-US" sz="5400" b="1" dirty="0">
                <a:solidFill>
                  <a:srgbClr val="FFFF00"/>
                </a:solidFill>
              </a:rPr>
              <a:t>Self-Control</a:t>
            </a:r>
          </a:p>
          <a:p>
            <a:pPr marL="68580" indent="0">
              <a:buNone/>
            </a:pPr>
            <a:r>
              <a:rPr lang="en-US" dirty="0"/>
              <a:t>(control your emotion and behavior, be a good listener, share ideas)</a:t>
            </a:r>
            <a:endParaRPr lang="th-TH" dirty="0"/>
          </a:p>
        </p:txBody>
      </p:sp>
    </p:spTree>
    <p:extLst>
      <p:ext uri="{BB962C8B-B14F-4D97-AF65-F5344CB8AC3E}">
        <p14:creationId xmlns:p14="http://schemas.microsoft.com/office/powerpoint/2010/main" val="1408780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5"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anim calcmode="lin" valueType="num">
                                      <p:cBhvr>
                                        <p:cTn id="13" dur="2000" fill="hold"/>
                                        <p:tgtEl>
                                          <p:spTgt spid="3">
                                            <p:txEl>
                                              <p:pRg st="1" end="1"/>
                                            </p:txEl>
                                          </p:spTgt>
                                        </p:tgtEl>
                                        <p:attrNameLst>
                                          <p:attrName>ppt_w</p:attrName>
                                        </p:attrNameLst>
                                      </p:cBhvr>
                                      <p:tavLst>
                                        <p:tav tm="0" fmla="#ppt_w*sin(2.5*pi*$)">
                                          <p:val>
                                            <p:fltVal val="0"/>
                                          </p:val>
                                        </p:tav>
                                        <p:tav tm="100000">
                                          <p:val>
                                            <p:fltVal val="1"/>
                                          </p:val>
                                        </p:tav>
                                      </p:tavLst>
                                    </p:anim>
                                    <p:anim calcmode="lin" valueType="num">
                                      <p:cBhvr>
                                        <p:cTn id="14" dur="2000" fill="hold"/>
                                        <p:tgtEl>
                                          <p:spTgt spid="3">
                                            <p:txEl>
                                              <p:pRg st="1" end="1"/>
                                            </p:txEl>
                                          </p:spTgt>
                                        </p:tgtEl>
                                        <p:attrNameLst>
                                          <p:attrName>ppt_h</p:attrName>
                                        </p:attrNameLst>
                                      </p:cBhvr>
                                      <p:tavLst>
                                        <p:tav tm="0">
                                          <p:val>
                                            <p:strVal val="#ppt_h"/>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6"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wipe(down)">
                                      <p:cBhvr>
                                        <p:cTn id="19" dur="580">
                                          <p:stCondLst>
                                            <p:cond delay="0"/>
                                          </p:stCondLst>
                                        </p:cTn>
                                        <p:tgtEl>
                                          <p:spTgt spid="3">
                                            <p:txEl>
                                              <p:pRg st="3" end="3"/>
                                            </p:txEl>
                                          </p:spTgt>
                                        </p:tgtEl>
                                      </p:cBhvr>
                                    </p:animEffect>
                                    <p:anim calcmode="lin" valueType="num">
                                      <p:cBhvr>
                                        <p:cTn id="20"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21"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22"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23"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24"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25" dur="26">
                                          <p:stCondLst>
                                            <p:cond delay="650"/>
                                          </p:stCondLst>
                                        </p:cTn>
                                        <p:tgtEl>
                                          <p:spTgt spid="3">
                                            <p:txEl>
                                              <p:pRg st="3" end="3"/>
                                            </p:txEl>
                                          </p:spTgt>
                                        </p:tgtEl>
                                      </p:cBhvr>
                                      <p:to x="100000" y="60000"/>
                                    </p:animScale>
                                    <p:animScale>
                                      <p:cBhvr>
                                        <p:cTn id="26" dur="166" decel="50000">
                                          <p:stCondLst>
                                            <p:cond delay="676"/>
                                          </p:stCondLst>
                                        </p:cTn>
                                        <p:tgtEl>
                                          <p:spTgt spid="3">
                                            <p:txEl>
                                              <p:pRg st="3" end="3"/>
                                            </p:txEl>
                                          </p:spTgt>
                                        </p:tgtEl>
                                      </p:cBhvr>
                                      <p:to x="100000" y="100000"/>
                                    </p:animScale>
                                    <p:animScale>
                                      <p:cBhvr>
                                        <p:cTn id="27" dur="26">
                                          <p:stCondLst>
                                            <p:cond delay="1312"/>
                                          </p:stCondLst>
                                        </p:cTn>
                                        <p:tgtEl>
                                          <p:spTgt spid="3">
                                            <p:txEl>
                                              <p:pRg st="3" end="3"/>
                                            </p:txEl>
                                          </p:spTgt>
                                        </p:tgtEl>
                                      </p:cBhvr>
                                      <p:to x="100000" y="80000"/>
                                    </p:animScale>
                                    <p:animScale>
                                      <p:cBhvr>
                                        <p:cTn id="28" dur="166" decel="50000">
                                          <p:stCondLst>
                                            <p:cond delay="1338"/>
                                          </p:stCondLst>
                                        </p:cTn>
                                        <p:tgtEl>
                                          <p:spTgt spid="3">
                                            <p:txEl>
                                              <p:pRg st="3" end="3"/>
                                            </p:txEl>
                                          </p:spTgt>
                                        </p:tgtEl>
                                      </p:cBhvr>
                                      <p:to x="100000" y="100000"/>
                                    </p:animScale>
                                    <p:animScale>
                                      <p:cBhvr>
                                        <p:cTn id="29" dur="26">
                                          <p:stCondLst>
                                            <p:cond delay="1642"/>
                                          </p:stCondLst>
                                        </p:cTn>
                                        <p:tgtEl>
                                          <p:spTgt spid="3">
                                            <p:txEl>
                                              <p:pRg st="3" end="3"/>
                                            </p:txEl>
                                          </p:spTgt>
                                        </p:tgtEl>
                                      </p:cBhvr>
                                      <p:to x="100000" y="90000"/>
                                    </p:animScale>
                                    <p:animScale>
                                      <p:cBhvr>
                                        <p:cTn id="30" dur="166" decel="50000">
                                          <p:stCondLst>
                                            <p:cond delay="1668"/>
                                          </p:stCondLst>
                                        </p:cTn>
                                        <p:tgtEl>
                                          <p:spTgt spid="3">
                                            <p:txEl>
                                              <p:pRg st="3" end="3"/>
                                            </p:txEl>
                                          </p:spTgt>
                                        </p:tgtEl>
                                      </p:cBhvr>
                                      <p:to x="100000" y="100000"/>
                                    </p:animScale>
                                    <p:animScale>
                                      <p:cBhvr>
                                        <p:cTn id="31" dur="26">
                                          <p:stCondLst>
                                            <p:cond delay="1808"/>
                                          </p:stCondLst>
                                        </p:cTn>
                                        <p:tgtEl>
                                          <p:spTgt spid="3">
                                            <p:txEl>
                                              <p:pRg st="3" end="3"/>
                                            </p:txEl>
                                          </p:spTgt>
                                        </p:tgtEl>
                                      </p:cBhvr>
                                      <p:to x="100000" y="95000"/>
                                    </p:animScale>
                                    <p:animScale>
                                      <p:cBhvr>
                                        <p:cTn id="32" dur="166" decel="50000">
                                          <p:stCondLst>
                                            <p:cond delay="1834"/>
                                          </p:stCondLst>
                                        </p:cTn>
                                        <p:tgtEl>
                                          <p:spTgt spid="3">
                                            <p:txEl>
                                              <p:pRg st="3" end="3"/>
                                            </p:txEl>
                                          </p:spTgt>
                                        </p:tgtEl>
                                      </p:cBhvr>
                                      <p:to x="100000" y="100000"/>
                                    </p:animScale>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Effect transition="in" filter="wipe(down)">
                                      <p:cBhvr>
                                        <p:cTn id="37" dur="580">
                                          <p:stCondLst>
                                            <p:cond delay="0"/>
                                          </p:stCondLst>
                                        </p:cTn>
                                        <p:tgtEl>
                                          <p:spTgt spid="3">
                                            <p:txEl>
                                              <p:pRg st="4" end="4"/>
                                            </p:txEl>
                                          </p:spTgt>
                                        </p:tgtEl>
                                      </p:cBhvr>
                                    </p:animEffect>
                                    <p:anim calcmode="lin" valueType="num">
                                      <p:cBhvr>
                                        <p:cTn id="3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43" dur="26">
                                          <p:stCondLst>
                                            <p:cond delay="650"/>
                                          </p:stCondLst>
                                        </p:cTn>
                                        <p:tgtEl>
                                          <p:spTgt spid="3">
                                            <p:txEl>
                                              <p:pRg st="4" end="4"/>
                                            </p:txEl>
                                          </p:spTgt>
                                        </p:tgtEl>
                                      </p:cBhvr>
                                      <p:to x="100000" y="60000"/>
                                    </p:animScale>
                                    <p:animScale>
                                      <p:cBhvr>
                                        <p:cTn id="44" dur="166" decel="50000">
                                          <p:stCondLst>
                                            <p:cond delay="676"/>
                                          </p:stCondLst>
                                        </p:cTn>
                                        <p:tgtEl>
                                          <p:spTgt spid="3">
                                            <p:txEl>
                                              <p:pRg st="4" end="4"/>
                                            </p:txEl>
                                          </p:spTgt>
                                        </p:tgtEl>
                                      </p:cBhvr>
                                      <p:to x="100000" y="100000"/>
                                    </p:animScale>
                                    <p:animScale>
                                      <p:cBhvr>
                                        <p:cTn id="45" dur="26">
                                          <p:stCondLst>
                                            <p:cond delay="1312"/>
                                          </p:stCondLst>
                                        </p:cTn>
                                        <p:tgtEl>
                                          <p:spTgt spid="3">
                                            <p:txEl>
                                              <p:pRg st="4" end="4"/>
                                            </p:txEl>
                                          </p:spTgt>
                                        </p:tgtEl>
                                      </p:cBhvr>
                                      <p:to x="100000" y="80000"/>
                                    </p:animScale>
                                    <p:animScale>
                                      <p:cBhvr>
                                        <p:cTn id="46" dur="166" decel="50000">
                                          <p:stCondLst>
                                            <p:cond delay="1338"/>
                                          </p:stCondLst>
                                        </p:cTn>
                                        <p:tgtEl>
                                          <p:spTgt spid="3">
                                            <p:txEl>
                                              <p:pRg st="4" end="4"/>
                                            </p:txEl>
                                          </p:spTgt>
                                        </p:tgtEl>
                                      </p:cBhvr>
                                      <p:to x="100000" y="100000"/>
                                    </p:animScale>
                                    <p:animScale>
                                      <p:cBhvr>
                                        <p:cTn id="47" dur="26">
                                          <p:stCondLst>
                                            <p:cond delay="1642"/>
                                          </p:stCondLst>
                                        </p:cTn>
                                        <p:tgtEl>
                                          <p:spTgt spid="3">
                                            <p:txEl>
                                              <p:pRg st="4" end="4"/>
                                            </p:txEl>
                                          </p:spTgt>
                                        </p:tgtEl>
                                      </p:cBhvr>
                                      <p:to x="100000" y="90000"/>
                                    </p:animScale>
                                    <p:animScale>
                                      <p:cBhvr>
                                        <p:cTn id="48" dur="166" decel="50000">
                                          <p:stCondLst>
                                            <p:cond delay="1668"/>
                                          </p:stCondLst>
                                        </p:cTn>
                                        <p:tgtEl>
                                          <p:spTgt spid="3">
                                            <p:txEl>
                                              <p:pRg st="4" end="4"/>
                                            </p:txEl>
                                          </p:spTgt>
                                        </p:tgtEl>
                                      </p:cBhvr>
                                      <p:to x="100000" y="100000"/>
                                    </p:animScale>
                                    <p:animScale>
                                      <p:cBhvr>
                                        <p:cTn id="49" dur="26">
                                          <p:stCondLst>
                                            <p:cond delay="1808"/>
                                          </p:stCondLst>
                                        </p:cTn>
                                        <p:tgtEl>
                                          <p:spTgt spid="3">
                                            <p:txEl>
                                              <p:pRg st="4" end="4"/>
                                            </p:txEl>
                                          </p:spTgt>
                                        </p:tgtEl>
                                      </p:cBhvr>
                                      <p:to x="100000" y="95000"/>
                                    </p:animScale>
                                    <p:animScale>
                                      <p:cBhvr>
                                        <p:cTn id="50"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0647B-64A9-F8F4-6A93-F38FB64B07A5}"/>
              </a:ext>
            </a:extLst>
          </p:cNvPr>
          <p:cNvSpPr>
            <a:spLocks noGrp="1"/>
          </p:cNvSpPr>
          <p:nvPr>
            <p:ph type="title"/>
          </p:nvPr>
        </p:nvSpPr>
        <p:spPr/>
        <p:txBody>
          <a:bodyPr/>
          <a:lstStyle/>
          <a:p>
            <a:r>
              <a:rPr lang="en-US" dirty="0"/>
              <a:t>Classroom Rules</a:t>
            </a:r>
            <a:endParaRPr lang="th-TH" dirty="0"/>
          </a:p>
        </p:txBody>
      </p:sp>
      <p:sp>
        <p:nvSpPr>
          <p:cNvPr id="3" name="Content Placeholder 2">
            <a:extLst>
              <a:ext uri="{FF2B5EF4-FFF2-40B4-BE49-F238E27FC236}">
                <a16:creationId xmlns:a16="http://schemas.microsoft.com/office/drawing/2014/main" id="{B7D0EBFA-CEAF-399A-E5E6-AABD5E679E47}"/>
              </a:ext>
            </a:extLst>
          </p:cNvPr>
          <p:cNvSpPr>
            <a:spLocks noGrp="1"/>
          </p:cNvSpPr>
          <p:nvPr>
            <p:ph idx="1"/>
          </p:nvPr>
        </p:nvSpPr>
        <p:spPr>
          <a:xfrm>
            <a:off x="2351584" y="1268760"/>
            <a:ext cx="7859216" cy="5077176"/>
          </a:xfrm>
        </p:spPr>
        <p:txBody>
          <a:bodyPr>
            <a:normAutofit/>
          </a:bodyPr>
          <a:lstStyle/>
          <a:p>
            <a:r>
              <a:rPr lang="en-US" b="1" dirty="0">
                <a:solidFill>
                  <a:srgbClr val="FF0000"/>
                </a:solidFill>
              </a:rPr>
              <a:t>Be on time</a:t>
            </a:r>
          </a:p>
          <a:p>
            <a:r>
              <a:rPr lang="en-US" b="1" dirty="0">
                <a:solidFill>
                  <a:srgbClr val="FF0000"/>
                </a:solidFill>
              </a:rPr>
              <a:t>Listen ( do not interrupt others)</a:t>
            </a:r>
          </a:p>
          <a:p>
            <a:r>
              <a:rPr lang="en-US" b="1" dirty="0">
                <a:solidFill>
                  <a:srgbClr val="FF0000"/>
                </a:solidFill>
              </a:rPr>
              <a:t>Speak up (Participate in all activities-group discussion, presentation, share your ideas)</a:t>
            </a:r>
          </a:p>
          <a:p>
            <a:r>
              <a:rPr lang="en-US" b="1" dirty="0">
                <a:solidFill>
                  <a:srgbClr val="FF0000"/>
                </a:solidFill>
              </a:rPr>
              <a:t>Clean up, switch all the electrical appliances after class)</a:t>
            </a:r>
          </a:p>
          <a:p>
            <a:r>
              <a:rPr lang="en-US" b="1" dirty="0">
                <a:solidFill>
                  <a:srgbClr val="FF0000"/>
                </a:solidFill>
              </a:rPr>
              <a:t>Be Honest (no cheating, no copying from your friends) </a:t>
            </a:r>
          </a:p>
          <a:p>
            <a:r>
              <a:rPr lang="en-US" b="1" dirty="0">
                <a:solidFill>
                  <a:srgbClr val="FF0000"/>
                </a:solidFill>
              </a:rPr>
              <a:t>Silence your cell phone</a:t>
            </a:r>
          </a:p>
          <a:p>
            <a:r>
              <a:rPr lang="en-US" b="1" dirty="0">
                <a:solidFill>
                  <a:srgbClr val="FF0000"/>
                </a:solidFill>
              </a:rPr>
              <a:t>Work hard and be responsible </a:t>
            </a:r>
            <a:endParaRPr lang="th-TH" b="1" dirty="0">
              <a:solidFill>
                <a:srgbClr val="FF0000"/>
              </a:solidFill>
            </a:endParaRPr>
          </a:p>
        </p:txBody>
      </p:sp>
    </p:spTree>
    <p:extLst>
      <p:ext uri="{BB962C8B-B14F-4D97-AF65-F5344CB8AC3E}">
        <p14:creationId xmlns:p14="http://schemas.microsoft.com/office/powerpoint/2010/main" val="31277735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5A7EC1C-102E-8F60-AD2E-B0BC589C9808}"/>
              </a:ext>
            </a:extLst>
          </p:cNvPr>
          <p:cNvSpPr txBox="1"/>
          <p:nvPr/>
        </p:nvSpPr>
        <p:spPr>
          <a:xfrm>
            <a:off x="1581149" y="990600"/>
            <a:ext cx="9458325" cy="4552015"/>
          </a:xfrm>
          <a:prstGeom prst="rect">
            <a:avLst/>
          </a:prstGeom>
          <a:noFill/>
        </p:spPr>
        <p:txBody>
          <a:bodyPr wrap="square">
            <a:spAutoFit/>
          </a:bodyPr>
          <a:lstStyle/>
          <a:p>
            <a:pPr marL="742950" marR="0" lvl="1" indent="-285750" algn="just">
              <a:lnSpc>
                <a:spcPct val="115000"/>
              </a:lnSpc>
              <a:buFont typeface="+mj-lt"/>
              <a:buAutoNum type="arabicPeriod"/>
            </a:pPr>
            <a:r>
              <a:rPr lang="en-US" sz="3600" b="1" dirty="0">
                <a:solidFill>
                  <a:srgbClr val="000000"/>
                </a:solidFill>
                <a:effectLst/>
                <a:latin typeface="TH SarabunPSK" panose="020B0500040200020003" pitchFamily="34" charset="-34"/>
                <a:ea typeface="TH Sarabun PSK"/>
                <a:cs typeface="Angsana New" panose="02020603050405020304" pitchFamily="18" charset="-34"/>
              </a:rPr>
              <a:t>Course Objectives</a:t>
            </a:r>
            <a:r>
              <a:rPr lang="th-TH" sz="3600" b="1" dirty="0">
                <a:solidFill>
                  <a:srgbClr val="000000"/>
                </a:solidFill>
                <a:effectLst/>
                <a:latin typeface="TH SarabunPSK" panose="020B0500040200020003" pitchFamily="34" charset="-34"/>
                <a:ea typeface="TH Sarabun PSK"/>
                <a:cs typeface="Angsana New" panose="02020603050405020304" pitchFamily="18" charset="-34"/>
              </a:rPr>
              <a:t>:  </a:t>
            </a:r>
            <a:r>
              <a:rPr lang="en-US" sz="3600" dirty="0">
                <a:solidFill>
                  <a:srgbClr val="000000"/>
                </a:solidFill>
                <a:effectLst/>
                <a:latin typeface="TH SarabunPSK" panose="020B0500040200020003" pitchFamily="34" charset="-34"/>
                <a:ea typeface="TH Sarabun PSK"/>
                <a:cs typeface="Angsana New" panose="02020603050405020304" pitchFamily="18" charset="-34"/>
              </a:rPr>
              <a:t>After the course, students will have English language skills in listening, speaking, reading, and writing, focusing on social studies terms and the structure of English commonly used in social studies from related print materials and others, and social studies terms and structure of English commonly used in instruction; applying knowledge in social studies instruction</a:t>
            </a:r>
            <a:r>
              <a:rPr lang="th-TH" sz="3600" dirty="0">
                <a:solidFill>
                  <a:srgbClr val="000000"/>
                </a:solidFill>
                <a:effectLst/>
                <a:latin typeface="TH SarabunPSK" panose="020B0500040200020003" pitchFamily="34" charset="-34"/>
                <a:ea typeface="TH Sarabun PSK"/>
                <a:cs typeface="Angsana New" panose="02020603050405020304" pitchFamily="18" charset="-34"/>
              </a:rPr>
              <a:t>.</a:t>
            </a:r>
            <a:endParaRPr lang="en-US" sz="2800" dirty="0">
              <a:effectLst/>
              <a:latin typeface="Times New Roman" panose="02020603050405020304" pitchFamily="18" charset="0"/>
              <a:ea typeface="Times New Roman" panose="02020603050405020304" pitchFamily="18" charset="0"/>
              <a:cs typeface="Angsana New" panose="02020603050405020304" pitchFamily="18" charset="-34"/>
            </a:endParaRPr>
          </a:p>
        </p:txBody>
      </p:sp>
    </p:spTree>
    <p:extLst>
      <p:ext uri="{BB962C8B-B14F-4D97-AF65-F5344CB8AC3E}">
        <p14:creationId xmlns:p14="http://schemas.microsoft.com/office/powerpoint/2010/main" val="196512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9755C67C-3CA2-AB39-14CF-D02F5EC86A2F}"/>
              </a:ext>
            </a:extLst>
          </p:cNvPr>
          <p:cNvSpPr>
            <a:spLocks noChangeArrowheads="1"/>
          </p:cNvSpPr>
          <p:nvPr/>
        </p:nvSpPr>
        <p:spPr bwMode="auto">
          <a:xfrm>
            <a:off x="409575" y="1645356"/>
            <a:ext cx="10725150"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Active Participation &amp; Discipline:</a:t>
            </a:r>
            <a:r>
              <a:rPr kumimoji="0" lang="en-US" altLang="en-US" sz="1800" b="0" i="0" u="none" strike="noStrike" cap="none" normalizeH="0" baseline="0" dirty="0">
                <a:ln>
                  <a:noFill/>
                </a:ln>
                <a:solidFill>
                  <a:schemeClr val="tx1"/>
                </a:solidFill>
                <a:effectLst/>
                <a:latin typeface="Arial" panose="020B0604020202020204" pitchFamily="34" charset="0"/>
              </a:rPr>
              <a:t> Students should </a:t>
            </a:r>
            <a:r>
              <a:rPr kumimoji="0" lang="en-US" altLang="en-US" sz="1800" b="1" i="0" u="none" strike="noStrike" cap="none" normalizeH="0" baseline="0" dirty="0">
                <a:ln>
                  <a:noFill/>
                </a:ln>
                <a:solidFill>
                  <a:schemeClr val="tx1"/>
                </a:solidFill>
                <a:effectLst/>
                <a:latin typeface="Arial" panose="020B0604020202020204" pitchFamily="34" charset="0"/>
              </a:rPr>
              <a:t>participate actively</a:t>
            </a:r>
            <a:r>
              <a:rPr kumimoji="0" lang="en-US" altLang="en-US" sz="1800" b="0" i="0" u="none" strike="noStrike" cap="none" normalizeH="0" baseline="0" dirty="0">
                <a:ln>
                  <a:noFill/>
                </a:ln>
                <a:solidFill>
                  <a:schemeClr val="tx1"/>
                </a:solidFill>
                <a:effectLst/>
                <a:latin typeface="Arial" panose="020B0604020202020204" pitchFamily="34" charset="0"/>
              </a:rPr>
              <a:t> in learning activities and inspections, maintaining </a:t>
            </a:r>
            <a:r>
              <a:rPr kumimoji="0" lang="en-US" altLang="en-US" sz="1800" b="1" i="0" u="none" strike="noStrike" cap="none" normalizeH="0" baseline="0" dirty="0">
                <a:ln>
                  <a:noFill/>
                </a:ln>
                <a:solidFill>
                  <a:schemeClr val="tx1"/>
                </a:solidFill>
                <a:effectLst/>
                <a:latin typeface="Arial" panose="020B0604020202020204" pitchFamily="34" charset="0"/>
              </a:rPr>
              <a:t>discipline</a:t>
            </a:r>
            <a:r>
              <a:rPr kumimoji="0" lang="en-US" altLang="en-US" sz="1800" b="0" i="0" u="none" strike="noStrike" cap="none" normalizeH="0" baseline="0" dirty="0">
                <a:ln>
                  <a:noFill/>
                </a:ln>
                <a:solidFill>
                  <a:schemeClr val="tx1"/>
                </a:solidFill>
                <a:effectLst/>
                <a:latin typeface="Arial" panose="020B0604020202020204" pitchFamily="34" charset="0"/>
              </a:rPr>
              <a:t>. * </a:t>
            </a:r>
            <a:r>
              <a:rPr kumimoji="0" lang="en-US" altLang="en-US" sz="1800" b="1" i="0" u="none" strike="noStrike" cap="none" normalizeH="0" baseline="0" dirty="0">
                <a:ln>
                  <a:noFill/>
                </a:ln>
                <a:solidFill>
                  <a:schemeClr val="tx1"/>
                </a:solidFill>
                <a:effectLst/>
                <a:latin typeface="Arial" panose="020B0604020202020204" pitchFamily="34" charset="0"/>
              </a:rPr>
              <a:t>Responsibility &amp; Collaboration:</a:t>
            </a:r>
            <a:r>
              <a:rPr kumimoji="0" lang="en-US" altLang="en-US" sz="1800" b="0" i="0" u="none" strike="noStrike" cap="none" normalizeH="0" baseline="0" dirty="0">
                <a:ln>
                  <a:noFill/>
                </a:ln>
                <a:solidFill>
                  <a:schemeClr val="tx1"/>
                </a:solidFill>
                <a:effectLst/>
                <a:latin typeface="Arial" panose="020B0604020202020204" pitchFamily="34" charset="0"/>
              </a:rPr>
              <a:t> Encourage </a:t>
            </a:r>
            <a:r>
              <a:rPr kumimoji="0" lang="en-US" altLang="en-US" sz="1800" b="1" i="0" u="none" strike="noStrike" cap="none" normalizeH="0" baseline="0" dirty="0">
                <a:ln>
                  <a:noFill/>
                </a:ln>
                <a:solidFill>
                  <a:schemeClr val="tx1"/>
                </a:solidFill>
                <a:effectLst/>
                <a:latin typeface="Arial" panose="020B0604020202020204" pitchFamily="34" charset="0"/>
              </a:rPr>
              <a:t>responsibility</a:t>
            </a:r>
            <a:r>
              <a:rPr kumimoji="0" lang="en-US" altLang="en-US" sz="1800" b="0" i="0" u="none" strike="noStrike" cap="none" normalizeH="0" baseline="0" dirty="0">
                <a:ln>
                  <a:noFill/>
                </a:ln>
                <a:solidFill>
                  <a:schemeClr val="tx1"/>
                </a:solidFill>
                <a:effectLst/>
                <a:latin typeface="Arial" panose="020B0604020202020204" pitchFamily="34" charset="0"/>
              </a:rPr>
              <a:t> in individual work and </a:t>
            </a:r>
            <a:r>
              <a:rPr kumimoji="0" lang="en-US" altLang="en-US" sz="1800" b="1" i="0" u="none" strike="noStrike" cap="none" normalizeH="0" baseline="0" dirty="0">
                <a:ln>
                  <a:noFill/>
                </a:ln>
                <a:solidFill>
                  <a:schemeClr val="tx1"/>
                </a:solidFill>
                <a:effectLst/>
                <a:latin typeface="Arial" panose="020B0604020202020204" pitchFamily="34" charset="0"/>
              </a:rPr>
              <a:t>group projects</a:t>
            </a:r>
            <a:r>
              <a:rPr kumimoji="0" lang="en-US" altLang="en-US" sz="1800" b="0" i="0" u="none" strike="noStrike" cap="none" normalizeH="0" baseline="0" dirty="0">
                <a:ln>
                  <a:noFill/>
                </a:ln>
                <a:solidFill>
                  <a:schemeClr val="tx1"/>
                </a:solidFill>
                <a:effectLst/>
                <a:latin typeface="Arial" panose="020B0604020202020204" pitchFamily="34" charset="0"/>
              </a:rPr>
              <a:t> (collaborative learning).</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Honest Work:</a:t>
            </a:r>
            <a:r>
              <a:rPr kumimoji="0" lang="en-US" altLang="en-US" sz="1800" b="0" i="0" u="none" strike="noStrike" cap="none" normalizeH="0" baseline="0" dirty="0">
                <a:ln>
                  <a:noFill/>
                </a:ln>
                <a:solidFill>
                  <a:schemeClr val="tx1"/>
                </a:solidFill>
                <a:effectLst/>
                <a:latin typeface="Arial" panose="020B0604020202020204" pitchFamily="34" charset="0"/>
              </a:rPr>
              <a:t> Ensure all </a:t>
            </a:r>
            <a:r>
              <a:rPr kumimoji="0" lang="en-US" altLang="en-US" sz="1800" b="1" i="0" u="none" strike="noStrike" cap="none" normalizeH="0" baseline="0" dirty="0">
                <a:ln>
                  <a:noFill/>
                </a:ln>
                <a:solidFill>
                  <a:schemeClr val="tx1"/>
                </a:solidFill>
                <a:effectLst/>
                <a:latin typeface="Arial" panose="020B0604020202020204" pitchFamily="34" charset="0"/>
              </a:rPr>
              <a:t>assignments</a:t>
            </a:r>
            <a:r>
              <a:rPr kumimoji="0" lang="en-US" altLang="en-US" sz="1800" b="0" i="0" u="none" strike="noStrike" cap="none" normalizeH="0" baseline="0" dirty="0">
                <a:ln>
                  <a:noFill/>
                </a:ln>
                <a:solidFill>
                  <a:schemeClr val="tx1"/>
                </a:solidFill>
                <a:effectLst/>
                <a:latin typeface="Arial" panose="020B0604020202020204" pitchFamily="34" charset="0"/>
              </a:rPr>
              <a:t> are completed with </a:t>
            </a:r>
            <a:r>
              <a:rPr kumimoji="0" lang="en-US" altLang="en-US" sz="1800" b="1" i="0" u="none" strike="noStrike" cap="none" normalizeH="0" baseline="0" dirty="0">
                <a:ln>
                  <a:noFill/>
                </a:ln>
                <a:solidFill>
                  <a:schemeClr val="tx1"/>
                </a:solidFill>
                <a:effectLst/>
                <a:latin typeface="Arial" panose="020B0604020202020204" pitchFamily="34" charset="0"/>
              </a:rPr>
              <a:t>honesty and integrity</a:t>
            </a:r>
            <a:r>
              <a:rPr kumimoji="0" lang="en-US" altLang="en-US" sz="1800" b="0" i="0" u="none" strike="noStrike" cap="none" normalizeH="0" baseline="0" dirty="0">
                <a:ln>
                  <a:noFill/>
                </a:ln>
                <a:solidFill>
                  <a:schemeClr val="tx1"/>
                </a:solidFill>
                <a:effectLst/>
                <a:latin typeface="Arial" panose="020B0604020202020204" pitchFamily="34" charset="0"/>
              </a:rPr>
              <a:t>, without copying from others.</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Active &amp; Problem-Based Learning (PBL):</a:t>
            </a:r>
            <a:r>
              <a:rPr kumimoji="0" lang="en-US" altLang="en-US" sz="1800" b="0" i="0" u="none" strike="noStrike" cap="none" normalizeH="0" baseline="0" dirty="0">
                <a:ln>
                  <a:noFill/>
                </a:ln>
                <a:solidFill>
                  <a:schemeClr val="tx1"/>
                </a:solidFill>
                <a:effectLst/>
                <a:latin typeface="Arial" panose="020B0604020202020204" pitchFamily="34" charset="0"/>
              </a:rPr>
              <a:t> Focus on methods that require students to be </a:t>
            </a:r>
            <a:r>
              <a:rPr kumimoji="0" lang="en-US" altLang="en-US" sz="1800" b="1" i="0" u="none" strike="noStrike" cap="none" normalizeH="0" baseline="0" dirty="0">
                <a:ln>
                  <a:noFill/>
                </a:ln>
                <a:solidFill>
                  <a:schemeClr val="tx1"/>
                </a:solidFill>
                <a:effectLst/>
                <a:latin typeface="Arial" panose="020B0604020202020204" pitchFamily="34" charset="0"/>
              </a:rPr>
              <a:t>actively engaged</a:t>
            </a:r>
            <a:r>
              <a:rPr kumimoji="0" lang="en-US" altLang="en-US" sz="1800" b="0" i="0" u="none" strike="noStrike" cap="none" normalizeH="0" baseline="0" dirty="0">
                <a:ln>
                  <a:noFill/>
                </a:ln>
                <a:solidFill>
                  <a:schemeClr val="tx1"/>
                </a:solidFill>
                <a:effectLst/>
                <a:latin typeface="Arial" panose="020B0604020202020204" pitchFamily="34" charset="0"/>
              </a:rPr>
              <a:t> and to solve </a:t>
            </a:r>
            <a:r>
              <a:rPr kumimoji="0" lang="en-US" altLang="en-US" sz="1800" b="1" i="0" u="none" strike="noStrike" cap="none" normalizeH="0" baseline="0" dirty="0">
                <a:ln>
                  <a:noFill/>
                </a:ln>
                <a:solidFill>
                  <a:schemeClr val="tx1"/>
                </a:solidFill>
                <a:effectLst/>
                <a:latin typeface="Arial" panose="020B0604020202020204" pitchFamily="34" charset="0"/>
              </a:rPr>
              <a:t>real-world problems</a:t>
            </a:r>
            <a:r>
              <a:rPr kumimoji="0" lang="en-US" altLang="en-US" sz="1800" b="0" i="0" u="none" strike="noStrike" cap="none" normalizeH="0" baseline="0" dirty="0">
                <a:ln>
                  <a:noFill/>
                </a:ln>
                <a:solidFill>
                  <a:schemeClr val="tx1"/>
                </a:solidFill>
                <a:effectLst/>
                <a:latin typeface="Arial" panose="020B0604020202020204" pitchFamily="34" charset="0"/>
              </a:rPr>
              <a:t>.</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Research &amp; Investigation:</a:t>
            </a:r>
            <a:r>
              <a:rPr kumimoji="0" lang="en-US" altLang="en-US" sz="1800" b="0" i="0" u="none" strike="noStrike" cap="none" normalizeH="0" baseline="0" dirty="0">
                <a:ln>
                  <a:noFill/>
                </a:ln>
                <a:solidFill>
                  <a:schemeClr val="tx1"/>
                </a:solidFill>
                <a:effectLst/>
                <a:latin typeface="Arial" panose="020B0604020202020204" pitchFamily="34" charset="0"/>
              </a:rPr>
              <a:t> Students should </a:t>
            </a:r>
            <a:r>
              <a:rPr kumimoji="0" lang="en-US" altLang="en-US" sz="1800" b="1" i="0" u="none" strike="noStrike" cap="none" normalizeH="0" baseline="0" dirty="0">
                <a:ln>
                  <a:noFill/>
                </a:ln>
                <a:solidFill>
                  <a:schemeClr val="tx1"/>
                </a:solidFill>
                <a:effectLst/>
                <a:latin typeface="Arial" panose="020B0604020202020204" pitchFamily="34" charset="0"/>
              </a:rPr>
              <a:t>review, investigate, and discuss</a:t>
            </a:r>
            <a:r>
              <a:rPr kumimoji="0" lang="en-US" altLang="en-US" sz="1800" b="0" i="0" u="none" strike="noStrike" cap="none" normalizeH="0" baseline="0" dirty="0">
                <a:ln>
                  <a:noFill/>
                </a:ln>
                <a:solidFill>
                  <a:schemeClr val="tx1"/>
                </a:solidFill>
                <a:effectLst/>
                <a:latin typeface="Arial" panose="020B0604020202020204" pitchFamily="34" charset="0"/>
              </a:rPr>
              <a:t> relevant research articles (e.g., social studies research).</a:t>
            </a:r>
          </a:p>
          <a:p>
            <a:pPr marL="0" marR="0" lvl="0" indent="0" algn="l" defTabSz="914400" rtl="0" eaLnBrk="0" fontAlgn="base" latinLnBrk="0" hangingPunct="0">
              <a:lnSpc>
                <a:spcPct val="100000"/>
              </a:lnSpc>
              <a:spcBef>
                <a:spcPct val="0"/>
              </a:spcBef>
              <a:spcAft>
                <a:spcPct val="0"/>
              </a:spcAft>
              <a:buClrTx/>
              <a:buSzTx/>
              <a:buFontTx/>
              <a:buChar char="•"/>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1800" b="1" i="0" u="none" strike="noStrike" cap="none" normalizeH="0" baseline="0" dirty="0">
                <a:ln>
                  <a:noFill/>
                </a:ln>
                <a:solidFill>
                  <a:schemeClr val="tx1"/>
                </a:solidFill>
                <a:effectLst/>
                <a:latin typeface="Arial" panose="020B0604020202020204" pitchFamily="34" charset="0"/>
              </a:rPr>
              <a:t>Independent Study:</a:t>
            </a:r>
            <a:r>
              <a:rPr kumimoji="0" lang="en-US" altLang="en-US" sz="1800" b="0" i="0" u="none" strike="noStrike" cap="none" normalizeH="0" baseline="0" dirty="0">
                <a:ln>
                  <a:noFill/>
                </a:ln>
                <a:solidFill>
                  <a:schemeClr val="tx1"/>
                </a:solidFill>
                <a:effectLst/>
                <a:latin typeface="Arial" panose="020B0604020202020204" pitchFamily="34" charset="0"/>
              </a:rPr>
              <a:t> Assign students to </a:t>
            </a:r>
            <a:r>
              <a:rPr kumimoji="0" lang="en-US" altLang="en-US" sz="1800" b="1" i="0" u="none" strike="noStrike" cap="none" normalizeH="0" baseline="0" dirty="0">
                <a:ln>
                  <a:noFill/>
                </a:ln>
                <a:solidFill>
                  <a:schemeClr val="tx1"/>
                </a:solidFill>
                <a:effectLst/>
                <a:latin typeface="Arial" panose="020B0604020202020204" pitchFamily="34" charset="0"/>
              </a:rPr>
              <a:t>study important knowledge on their own</a:t>
            </a:r>
            <a:r>
              <a:rPr kumimoji="0" lang="en-US" altLang="en-US" sz="1800" b="0" i="0" u="none" strike="noStrike" cap="none" normalizeH="0" baseline="0" dirty="0">
                <a:ln>
                  <a:noFill/>
                </a:ln>
                <a:solidFill>
                  <a:schemeClr val="tx1"/>
                </a:solidFill>
                <a:effectLst/>
                <a:latin typeface="Arial" panose="020B0604020202020204" pitchFamily="34" charset="0"/>
              </a:rPr>
              <a:t> (self-directed learning).</a:t>
            </a:r>
          </a:p>
        </p:txBody>
      </p:sp>
      <p:sp>
        <p:nvSpPr>
          <p:cNvPr id="6" name="TextBox 5">
            <a:extLst>
              <a:ext uri="{FF2B5EF4-FFF2-40B4-BE49-F238E27FC236}">
                <a16:creationId xmlns:a16="http://schemas.microsoft.com/office/drawing/2014/main" id="{C7052209-F14C-484D-C23F-CC8F43FB642A}"/>
              </a:ext>
            </a:extLst>
          </p:cNvPr>
          <p:cNvSpPr txBox="1"/>
          <p:nvPr/>
        </p:nvSpPr>
        <p:spPr>
          <a:xfrm>
            <a:off x="650081" y="705921"/>
            <a:ext cx="6100762" cy="830997"/>
          </a:xfrm>
          <a:prstGeom prst="rect">
            <a:avLst/>
          </a:prstGeom>
          <a:noFill/>
        </p:spPr>
        <p:txBody>
          <a:bodyPr wrap="square">
            <a:spAutoFit/>
          </a:bodyPr>
          <a:lstStyle/>
          <a:p>
            <a:pPr marL="0" marR="0" algn="just">
              <a:buNone/>
              <a:tabLst>
                <a:tab pos="201930" algn="l"/>
                <a:tab pos="561975" algn="l"/>
                <a:tab pos="857250" algn="l"/>
                <a:tab pos="1101725" algn="l"/>
              </a:tabLst>
            </a:pPr>
            <a:r>
              <a:rPr lang="en-US" sz="4800" b="1" dirty="0">
                <a:effectLst/>
                <a:highlight>
                  <a:srgbClr val="FFFF00"/>
                </a:highlight>
                <a:latin typeface="TH SarabunPSK" panose="020B0500040200020003" pitchFamily="34" charset="-34"/>
                <a:ea typeface="TH Sarabun PSK"/>
                <a:cs typeface="Angsana New" panose="02020603050405020304" pitchFamily="18" charset="-34"/>
              </a:rPr>
              <a:t>Method of Teaching</a:t>
            </a:r>
            <a:endParaRPr lang="en-US" sz="4000" dirty="0">
              <a:effectLst/>
              <a:highlight>
                <a:srgbClr val="FFFF00"/>
              </a:highlight>
              <a:latin typeface="Times New Roman" panose="02020603050405020304" pitchFamily="18" charset="0"/>
              <a:ea typeface="Times New Roman" panose="02020603050405020304" pitchFamily="18" charset="0"/>
              <a:cs typeface="Angsana New" panose="02020603050405020304" pitchFamily="18" charset="-34"/>
            </a:endParaRPr>
          </a:p>
        </p:txBody>
      </p:sp>
    </p:spTree>
    <p:extLst>
      <p:ext uri="{BB962C8B-B14F-4D97-AF65-F5344CB8AC3E}">
        <p14:creationId xmlns:p14="http://schemas.microsoft.com/office/powerpoint/2010/main" val="3626324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E8C1372-CCD5-F355-5189-91167D999824}"/>
              </a:ext>
            </a:extLst>
          </p:cNvPr>
          <p:cNvSpPr txBox="1"/>
          <p:nvPr/>
        </p:nvSpPr>
        <p:spPr>
          <a:xfrm>
            <a:off x="600075" y="1354633"/>
            <a:ext cx="10991850" cy="4524315"/>
          </a:xfrm>
          <a:prstGeom prst="rect">
            <a:avLst/>
          </a:prstGeom>
          <a:noFill/>
        </p:spPr>
        <p:txBody>
          <a:bodyPr wrap="square">
            <a:spAutoFit/>
          </a:bodyPr>
          <a:lstStyle/>
          <a:p>
            <a:pPr>
              <a:buNone/>
            </a:pPr>
            <a:r>
              <a:rPr lang="en-US" b="1" dirty="0"/>
              <a:t>1. 🔍 Observational &amp; Behavioral Assessment</a:t>
            </a:r>
          </a:p>
          <a:p>
            <a:pPr>
              <a:buFont typeface="Arial" panose="020B0604020202020204" pitchFamily="34" charset="0"/>
              <a:buChar char="•"/>
            </a:pPr>
            <a:r>
              <a:rPr lang="en-US" b="1" dirty="0"/>
              <a:t>Learning Behavior:</a:t>
            </a:r>
            <a:r>
              <a:rPr lang="en-US" dirty="0"/>
              <a:t> </a:t>
            </a:r>
            <a:r>
              <a:rPr lang="en-US" b="1" dirty="0"/>
              <a:t>Observation</a:t>
            </a:r>
            <a:r>
              <a:rPr lang="en-US" dirty="0"/>
              <a:t> of students' overall </a:t>
            </a:r>
            <a:r>
              <a:rPr lang="en-US" b="1" dirty="0"/>
              <a:t>learning behavior</a:t>
            </a:r>
            <a:r>
              <a:rPr lang="en-US" dirty="0"/>
              <a:t> and conduct.</a:t>
            </a:r>
          </a:p>
          <a:p>
            <a:pPr>
              <a:buFont typeface="Arial" panose="020B0604020202020204" pitchFamily="34" charset="0"/>
              <a:buChar char="•"/>
            </a:pPr>
            <a:r>
              <a:rPr lang="en-US" b="1" dirty="0"/>
              <a:t>Activity Engagement:</a:t>
            </a:r>
            <a:r>
              <a:rPr lang="en-US" dirty="0"/>
              <a:t> Observing engagement in teaching and learning activities, including their </a:t>
            </a:r>
            <a:r>
              <a:rPr lang="en-US" b="1" dirty="0"/>
              <a:t>participation in discussions</a:t>
            </a:r>
            <a:r>
              <a:rPr lang="en-US" dirty="0"/>
              <a:t>.</a:t>
            </a:r>
          </a:p>
          <a:p>
            <a:pPr>
              <a:buNone/>
            </a:pPr>
            <a:br>
              <a:rPr lang="en-US" dirty="0"/>
            </a:br>
            <a:endParaRPr lang="en-US" dirty="0"/>
          </a:p>
          <a:p>
            <a:pPr>
              <a:buNone/>
            </a:pPr>
            <a:r>
              <a:rPr lang="en-US" b="1" dirty="0"/>
              <a:t>2. 📝 Performance &amp; Participation</a:t>
            </a:r>
          </a:p>
          <a:p>
            <a:pPr>
              <a:buFont typeface="Arial" panose="020B0604020202020204" pitchFamily="34" charset="0"/>
              <a:buChar char="•"/>
            </a:pPr>
            <a:r>
              <a:rPr lang="en-US" b="1" dirty="0"/>
              <a:t>Assignments:</a:t>
            </a:r>
            <a:r>
              <a:rPr lang="en-US" dirty="0"/>
              <a:t> Evaluation of </a:t>
            </a:r>
            <a:r>
              <a:rPr lang="en-US" b="1" dirty="0"/>
              <a:t>assignments</a:t>
            </a:r>
            <a:r>
              <a:rPr lang="en-US" dirty="0"/>
              <a:t> that demonstrate </a:t>
            </a:r>
            <a:r>
              <a:rPr lang="en-US" b="1" dirty="0"/>
              <a:t>honesty and integrity</a:t>
            </a:r>
            <a:r>
              <a:rPr lang="en-US" dirty="0"/>
              <a:t> (not copied from others).</a:t>
            </a:r>
          </a:p>
          <a:p>
            <a:pPr>
              <a:buFont typeface="Arial" panose="020B0604020202020204" pitchFamily="34" charset="0"/>
              <a:buChar char="•"/>
            </a:pPr>
            <a:r>
              <a:rPr lang="en-US" b="1" dirty="0"/>
              <a:t>Responsibility:</a:t>
            </a:r>
            <a:r>
              <a:rPr lang="en-US" dirty="0"/>
              <a:t> Assessing the practice of </a:t>
            </a:r>
            <a:r>
              <a:rPr lang="en-US" b="1" dirty="0"/>
              <a:t>responsibility</a:t>
            </a:r>
            <a:r>
              <a:rPr lang="en-US" dirty="0"/>
              <a:t> in both learning activities and group work.</a:t>
            </a:r>
          </a:p>
          <a:p>
            <a:pPr>
              <a:buFont typeface="Arial" panose="020B0604020202020204" pitchFamily="34" charset="0"/>
              <a:buChar char="•"/>
            </a:pPr>
            <a:r>
              <a:rPr lang="en-US" b="1" dirty="0"/>
              <a:t>Class Participation:</a:t>
            </a:r>
            <a:r>
              <a:rPr lang="en-US" dirty="0"/>
              <a:t> Evaluating participation in learning activities, </a:t>
            </a:r>
            <a:r>
              <a:rPr lang="en-US" b="1" dirty="0"/>
              <a:t>answering questions</a:t>
            </a:r>
            <a:r>
              <a:rPr lang="en-US" dirty="0"/>
              <a:t>, and contributing to </a:t>
            </a:r>
            <a:r>
              <a:rPr lang="en-US" b="1" dirty="0"/>
              <a:t>discussions</a:t>
            </a:r>
            <a:r>
              <a:rPr lang="en-US" dirty="0"/>
              <a:t>.</a:t>
            </a:r>
          </a:p>
          <a:p>
            <a:pPr>
              <a:buFont typeface="Arial" panose="020B0604020202020204" pitchFamily="34" charset="0"/>
              <a:buChar char="•"/>
            </a:pPr>
            <a:r>
              <a:rPr lang="en-US" b="1" dirty="0"/>
              <a:t>Group Work:</a:t>
            </a:r>
            <a:r>
              <a:rPr lang="en-US" dirty="0"/>
              <a:t> Assessment based on the quality of </a:t>
            </a:r>
            <a:r>
              <a:rPr lang="en-US" b="1" dirty="0"/>
              <a:t>group work</a:t>
            </a:r>
            <a:r>
              <a:rPr lang="en-US" dirty="0"/>
              <a:t> and the </a:t>
            </a:r>
            <a:r>
              <a:rPr lang="en-US" b="1" dirty="0"/>
              <a:t>presentation</a:t>
            </a:r>
            <a:r>
              <a:rPr lang="en-US" dirty="0"/>
              <a:t> of discussion results.</a:t>
            </a:r>
          </a:p>
          <a:p>
            <a:pPr>
              <a:buNone/>
            </a:pPr>
            <a:br>
              <a:rPr lang="en-US" dirty="0"/>
            </a:br>
            <a:endParaRPr lang="en-US" dirty="0"/>
          </a:p>
          <a:p>
            <a:pPr>
              <a:buNone/>
            </a:pPr>
            <a:r>
              <a:rPr lang="en-US" b="1" dirty="0"/>
              <a:t>3. ✅ Formal Testing</a:t>
            </a:r>
          </a:p>
          <a:p>
            <a:pPr>
              <a:buFont typeface="Arial" panose="020B0604020202020204" pitchFamily="34" charset="0"/>
              <a:buChar char="•"/>
            </a:pPr>
            <a:r>
              <a:rPr lang="en-US" b="1" dirty="0"/>
              <a:t>Academic Tests:</a:t>
            </a:r>
            <a:r>
              <a:rPr lang="en-US" dirty="0"/>
              <a:t> Results from the </a:t>
            </a:r>
            <a:r>
              <a:rPr lang="en-US" b="1" dirty="0"/>
              <a:t>mid-term</a:t>
            </a:r>
            <a:r>
              <a:rPr lang="en-US" dirty="0"/>
              <a:t> and </a:t>
            </a:r>
            <a:r>
              <a:rPr lang="en-US" b="1" dirty="0"/>
              <a:t>final-term academic achievement tests</a:t>
            </a:r>
            <a:r>
              <a:rPr lang="en-US" dirty="0"/>
              <a:t>.</a:t>
            </a:r>
          </a:p>
        </p:txBody>
      </p:sp>
      <p:sp>
        <p:nvSpPr>
          <p:cNvPr id="5" name="TextBox 4">
            <a:extLst>
              <a:ext uri="{FF2B5EF4-FFF2-40B4-BE49-F238E27FC236}">
                <a16:creationId xmlns:a16="http://schemas.microsoft.com/office/drawing/2014/main" id="{00A259A5-88AD-7BB0-DCB9-96AD7B6A97AA}"/>
              </a:ext>
            </a:extLst>
          </p:cNvPr>
          <p:cNvSpPr txBox="1"/>
          <p:nvPr/>
        </p:nvSpPr>
        <p:spPr>
          <a:xfrm>
            <a:off x="754856" y="359962"/>
            <a:ext cx="6100762" cy="977704"/>
          </a:xfrm>
          <a:prstGeom prst="rect">
            <a:avLst/>
          </a:prstGeom>
          <a:noFill/>
        </p:spPr>
        <p:txBody>
          <a:bodyPr wrap="square">
            <a:spAutoFit/>
          </a:bodyPr>
          <a:lstStyle/>
          <a:p>
            <a:pPr marL="0" marR="0" indent="457200" algn="just">
              <a:lnSpc>
                <a:spcPct val="141000"/>
              </a:lnSpc>
              <a:buNone/>
            </a:pPr>
            <a:r>
              <a:rPr lang="en-US" sz="4400" b="1" dirty="0">
                <a:effectLst/>
                <a:highlight>
                  <a:srgbClr val="FFFF00"/>
                </a:highlight>
                <a:latin typeface="TH SarabunPSK" panose="020B0500040200020003" pitchFamily="34" charset="-34"/>
                <a:ea typeface="TH Sarabun PSK"/>
                <a:cs typeface="Angsana New" panose="02020603050405020304" pitchFamily="18" charset="-34"/>
              </a:rPr>
              <a:t>Method of Evaluation</a:t>
            </a:r>
            <a:endParaRPr lang="en-US" sz="3600" b="1" dirty="0">
              <a:effectLst/>
              <a:highlight>
                <a:srgbClr val="FFFF00"/>
              </a:highlight>
              <a:latin typeface="Times New Roman" panose="02020603050405020304" pitchFamily="18" charset="0"/>
              <a:ea typeface="Times New Roman" panose="02020603050405020304" pitchFamily="18" charset="0"/>
              <a:cs typeface="Angsana New" panose="02020603050405020304" pitchFamily="18" charset="-34"/>
            </a:endParaRPr>
          </a:p>
        </p:txBody>
      </p:sp>
    </p:spTree>
    <p:extLst>
      <p:ext uri="{BB962C8B-B14F-4D97-AF65-F5344CB8AC3E}">
        <p14:creationId xmlns:p14="http://schemas.microsoft.com/office/powerpoint/2010/main" val="8877856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p:nvPr/>
        </p:nvGrpSpPr>
        <p:grpSpPr>
          <a:xfrm>
            <a:off x="2643973" y="103956"/>
            <a:ext cx="6320189" cy="1163689"/>
            <a:chOff x="0" y="0"/>
            <a:chExt cx="2496865" cy="459729"/>
          </a:xfrm>
        </p:grpSpPr>
        <p:sp>
          <p:nvSpPr>
            <p:cNvPr id="3" name="Freeform 3"/>
            <p:cNvSpPr/>
            <p:nvPr/>
          </p:nvSpPr>
          <p:spPr>
            <a:xfrm>
              <a:off x="0" y="0"/>
              <a:ext cx="2496865" cy="459729"/>
            </a:xfrm>
            <a:custGeom>
              <a:avLst/>
              <a:gdLst/>
              <a:ahLst/>
              <a:cxnLst/>
              <a:rect l="l" t="t" r="r" b="b"/>
              <a:pathLst>
                <a:path w="2496865" h="459729">
                  <a:moveTo>
                    <a:pt x="41648" y="0"/>
                  </a:moveTo>
                  <a:lnTo>
                    <a:pt x="2455216" y="0"/>
                  </a:lnTo>
                  <a:cubicBezTo>
                    <a:pt x="2466262" y="0"/>
                    <a:pt x="2476856" y="4388"/>
                    <a:pt x="2484666" y="12199"/>
                  </a:cubicBezTo>
                  <a:cubicBezTo>
                    <a:pt x="2492477" y="20009"/>
                    <a:pt x="2496865" y="30603"/>
                    <a:pt x="2496865" y="41648"/>
                  </a:cubicBezTo>
                  <a:lnTo>
                    <a:pt x="2496865" y="418081"/>
                  </a:lnTo>
                  <a:cubicBezTo>
                    <a:pt x="2496865" y="429127"/>
                    <a:pt x="2492477" y="439720"/>
                    <a:pt x="2484666" y="447531"/>
                  </a:cubicBezTo>
                  <a:cubicBezTo>
                    <a:pt x="2476856" y="455341"/>
                    <a:pt x="2466262" y="459729"/>
                    <a:pt x="2455216" y="459729"/>
                  </a:cubicBezTo>
                  <a:lnTo>
                    <a:pt x="41648" y="459729"/>
                  </a:lnTo>
                  <a:cubicBezTo>
                    <a:pt x="30603" y="459729"/>
                    <a:pt x="20009" y="455341"/>
                    <a:pt x="12199" y="447531"/>
                  </a:cubicBezTo>
                  <a:cubicBezTo>
                    <a:pt x="4388" y="439720"/>
                    <a:pt x="0" y="429127"/>
                    <a:pt x="0" y="418081"/>
                  </a:cubicBezTo>
                  <a:lnTo>
                    <a:pt x="0" y="41648"/>
                  </a:lnTo>
                  <a:cubicBezTo>
                    <a:pt x="0" y="30603"/>
                    <a:pt x="4388" y="20009"/>
                    <a:pt x="12199" y="12199"/>
                  </a:cubicBezTo>
                  <a:cubicBezTo>
                    <a:pt x="20009" y="4388"/>
                    <a:pt x="30603" y="0"/>
                    <a:pt x="41648" y="0"/>
                  </a:cubicBezTo>
                  <a:close/>
                </a:path>
              </a:pathLst>
            </a:custGeom>
            <a:solidFill>
              <a:srgbClr val="AAD7D4"/>
            </a:solidFill>
          </p:spPr>
        </p:sp>
        <p:sp>
          <p:nvSpPr>
            <p:cNvPr id="4" name="TextBox 4"/>
            <p:cNvSpPr txBox="1"/>
            <p:nvPr/>
          </p:nvSpPr>
          <p:spPr>
            <a:xfrm>
              <a:off x="0" y="-38100"/>
              <a:ext cx="2496865" cy="497829"/>
            </a:xfrm>
            <a:prstGeom prst="rect">
              <a:avLst/>
            </a:prstGeom>
          </p:spPr>
          <p:txBody>
            <a:bodyPr lIns="33867" tIns="33867" rIns="33867" bIns="33867" rtlCol="0" anchor="ctr"/>
            <a:lstStyle/>
            <a:p>
              <a:pPr algn="ctr">
                <a:lnSpc>
                  <a:spcPts val="1773"/>
                </a:lnSpc>
              </a:pPr>
              <a:endParaRPr sz="1200"/>
            </a:p>
          </p:txBody>
        </p:sp>
      </p:grpSp>
      <p:grpSp>
        <p:nvGrpSpPr>
          <p:cNvPr id="5" name="Group 5"/>
          <p:cNvGrpSpPr/>
          <p:nvPr/>
        </p:nvGrpSpPr>
        <p:grpSpPr>
          <a:xfrm>
            <a:off x="135198" y="1398737"/>
            <a:ext cx="11846858" cy="5459263"/>
            <a:chOff x="0" y="0"/>
            <a:chExt cx="5948750" cy="2741299"/>
          </a:xfrm>
        </p:grpSpPr>
        <p:sp>
          <p:nvSpPr>
            <p:cNvPr id="6" name="Freeform 6"/>
            <p:cNvSpPr/>
            <p:nvPr/>
          </p:nvSpPr>
          <p:spPr>
            <a:xfrm>
              <a:off x="0" y="0"/>
              <a:ext cx="5948750" cy="2741300"/>
            </a:xfrm>
            <a:custGeom>
              <a:avLst/>
              <a:gdLst/>
              <a:ahLst/>
              <a:cxnLst/>
              <a:rect l="l" t="t" r="r" b="b"/>
              <a:pathLst>
                <a:path w="5948750" h="2741300">
                  <a:moveTo>
                    <a:pt x="21783" y="0"/>
                  </a:moveTo>
                  <a:lnTo>
                    <a:pt x="5926967" y="0"/>
                  </a:lnTo>
                  <a:cubicBezTo>
                    <a:pt x="5938997" y="0"/>
                    <a:pt x="5948750" y="9753"/>
                    <a:pt x="5948750" y="21783"/>
                  </a:cubicBezTo>
                  <a:lnTo>
                    <a:pt x="5948750" y="2719516"/>
                  </a:lnTo>
                  <a:cubicBezTo>
                    <a:pt x="5948750" y="2731547"/>
                    <a:pt x="5938997" y="2741300"/>
                    <a:pt x="5926967" y="2741300"/>
                  </a:cubicBezTo>
                  <a:lnTo>
                    <a:pt x="21783" y="2741300"/>
                  </a:lnTo>
                  <a:cubicBezTo>
                    <a:pt x="9753" y="2741300"/>
                    <a:pt x="0" y="2731547"/>
                    <a:pt x="0" y="2719516"/>
                  </a:cubicBezTo>
                  <a:lnTo>
                    <a:pt x="0" y="21783"/>
                  </a:lnTo>
                  <a:cubicBezTo>
                    <a:pt x="0" y="9753"/>
                    <a:pt x="9753" y="0"/>
                    <a:pt x="21783" y="0"/>
                  </a:cubicBezTo>
                  <a:close/>
                </a:path>
              </a:pathLst>
            </a:custGeom>
            <a:solidFill>
              <a:srgbClr val="AAD7D4"/>
            </a:solidFill>
          </p:spPr>
        </p:sp>
        <p:sp>
          <p:nvSpPr>
            <p:cNvPr id="7" name="TextBox 7"/>
            <p:cNvSpPr txBox="1"/>
            <p:nvPr/>
          </p:nvSpPr>
          <p:spPr>
            <a:xfrm>
              <a:off x="0" y="85725"/>
              <a:ext cx="5948750" cy="2655574"/>
            </a:xfrm>
            <a:prstGeom prst="rect">
              <a:avLst/>
            </a:prstGeom>
          </p:spPr>
          <p:txBody>
            <a:bodyPr lIns="33867" tIns="33867" rIns="33867" bIns="33867" rtlCol="0" anchor="ctr"/>
            <a:lstStyle/>
            <a:p>
              <a:pPr algn="ctr">
                <a:lnSpc>
                  <a:spcPts val="1283"/>
                </a:lnSpc>
              </a:pPr>
              <a:endParaRPr sz="1200"/>
            </a:p>
          </p:txBody>
        </p:sp>
      </p:grpSp>
      <p:sp>
        <p:nvSpPr>
          <p:cNvPr id="8" name="Freeform 8"/>
          <p:cNvSpPr/>
          <p:nvPr/>
        </p:nvSpPr>
        <p:spPr>
          <a:xfrm>
            <a:off x="486136" y="1620089"/>
            <a:ext cx="11219728" cy="5016559"/>
          </a:xfrm>
          <a:custGeom>
            <a:avLst/>
            <a:gdLst/>
            <a:ahLst/>
            <a:cxnLst/>
            <a:rect l="l" t="t" r="r" b="b"/>
            <a:pathLst>
              <a:path w="16829592" h="7524839">
                <a:moveTo>
                  <a:pt x="0" y="0"/>
                </a:moveTo>
                <a:lnTo>
                  <a:pt x="16829591" y="0"/>
                </a:lnTo>
                <a:lnTo>
                  <a:pt x="16829591" y="7524839"/>
                </a:lnTo>
                <a:lnTo>
                  <a:pt x="0" y="7524839"/>
                </a:lnTo>
                <a:lnTo>
                  <a:pt x="0" y="0"/>
                </a:lnTo>
                <a:close/>
              </a:path>
            </a:pathLst>
          </a:custGeom>
          <a:blipFill>
            <a:blip r:embed="rId2"/>
            <a:stretch>
              <a:fillRect l="-17895" t="-40551" r="-19779" b="-32651"/>
            </a:stretch>
          </a:blipFill>
        </p:spPr>
        <p:txBody>
          <a:bodyPr/>
          <a:lstStyle/>
          <a:p>
            <a:endParaRPr lang="en-US" dirty="0"/>
          </a:p>
        </p:txBody>
      </p:sp>
      <p:sp>
        <p:nvSpPr>
          <p:cNvPr id="9" name="TextBox 9"/>
          <p:cNvSpPr txBox="1"/>
          <p:nvPr/>
        </p:nvSpPr>
        <p:spPr>
          <a:xfrm>
            <a:off x="3072412" y="305396"/>
            <a:ext cx="5891749" cy="705321"/>
          </a:xfrm>
          <a:prstGeom prst="rect">
            <a:avLst/>
          </a:prstGeom>
        </p:spPr>
        <p:txBody>
          <a:bodyPr wrap="square" lIns="0" tIns="0" rIns="0" bIns="0" rtlCol="0" anchor="t">
            <a:spAutoFit/>
          </a:bodyPr>
          <a:lstStyle/>
          <a:p>
            <a:pPr algn="ctr">
              <a:lnSpc>
                <a:spcPts val="5522"/>
              </a:lnSpc>
              <a:spcBef>
                <a:spcPct val="0"/>
              </a:spcBef>
            </a:pPr>
            <a:r>
              <a:rPr lang="en-US" sz="4844" b="1" dirty="0">
                <a:solidFill>
                  <a:srgbClr val="000000"/>
                </a:solidFill>
                <a:latin typeface="Poppins Bold"/>
                <a:ea typeface="Poppins Bold"/>
                <a:cs typeface="Poppins Bold"/>
                <a:sym typeface="Poppins Bold"/>
              </a:rPr>
              <a:t>Grade Evaluation</a:t>
            </a:r>
          </a:p>
        </p:txBody>
      </p:sp>
      <p:sp>
        <p:nvSpPr>
          <p:cNvPr id="10" name="TextBox 9">
            <a:extLst>
              <a:ext uri="{FF2B5EF4-FFF2-40B4-BE49-F238E27FC236}">
                <a16:creationId xmlns:a16="http://schemas.microsoft.com/office/drawing/2014/main" id="{CCB631A3-E500-EB6F-4C2D-B9645427A7AF}"/>
              </a:ext>
            </a:extLst>
          </p:cNvPr>
          <p:cNvSpPr txBox="1"/>
          <p:nvPr/>
        </p:nvSpPr>
        <p:spPr>
          <a:xfrm>
            <a:off x="2932440" y="5237911"/>
            <a:ext cx="4449808" cy="830997"/>
          </a:xfrm>
          <a:prstGeom prst="rect">
            <a:avLst/>
          </a:prstGeom>
          <a:noFill/>
        </p:spPr>
        <p:txBody>
          <a:bodyPr wrap="none" rtlCol="0">
            <a:spAutoFit/>
          </a:bodyPr>
          <a:lstStyle/>
          <a:p>
            <a:r>
              <a:rPr lang="en-US" sz="2400" dirty="0">
                <a:highlight>
                  <a:srgbClr val="FFFF00"/>
                </a:highlight>
              </a:rPr>
              <a:t>Participation in Class/ Attention </a:t>
            </a:r>
          </a:p>
          <a:p>
            <a:endParaRPr lang="en-US" sz="2400" dirty="0">
              <a:highlight>
                <a:srgbClr val="FFFF00"/>
              </a:highligh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fade">
                                      <p:cBhvr>
                                        <p:cTn id="22" dur="1000"/>
                                        <p:tgtEl>
                                          <p:spTgt spid="9"/>
                                        </p:tgtEl>
                                      </p:cBhvr>
                                    </p:animEffect>
                                    <p:anim calcmode="lin" valueType="num">
                                      <p:cBhvr>
                                        <p:cTn id="23" dur="1000" fill="hold"/>
                                        <p:tgtEl>
                                          <p:spTgt spid="9"/>
                                        </p:tgtEl>
                                        <p:attrNameLst>
                                          <p:attrName>ppt_x</p:attrName>
                                        </p:attrNameLst>
                                      </p:cBhvr>
                                      <p:tavLst>
                                        <p:tav tm="0">
                                          <p:val>
                                            <p:strVal val="#ppt_x"/>
                                          </p:val>
                                        </p:tav>
                                        <p:tav tm="100000">
                                          <p:val>
                                            <p:strVal val="#ppt_x"/>
                                          </p:val>
                                        </p:tav>
                                      </p:tavLst>
                                    </p:anim>
                                    <p:anim calcmode="lin" valueType="num">
                                      <p:cBhvr>
                                        <p:cTn id="2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FF00"/>
                </a:solidFill>
              </a:rPr>
              <a:t>Setting up the rules together</a:t>
            </a:r>
            <a:br>
              <a:rPr lang="en-US" b="1" dirty="0">
                <a:solidFill>
                  <a:srgbClr val="FFFF00"/>
                </a:solidFill>
              </a:rPr>
            </a:br>
            <a:endParaRPr lang="th-TH" dirty="0"/>
          </a:p>
        </p:txBody>
      </p:sp>
      <p:sp>
        <p:nvSpPr>
          <p:cNvPr id="3" name="Content Placeholder 2"/>
          <p:cNvSpPr>
            <a:spLocks noGrp="1"/>
          </p:cNvSpPr>
          <p:nvPr>
            <p:ph idx="1"/>
          </p:nvPr>
        </p:nvSpPr>
        <p:spPr/>
        <p:txBody>
          <a:bodyPr>
            <a:normAutofit/>
          </a:bodyPr>
          <a:lstStyle/>
          <a:p>
            <a:r>
              <a:rPr lang="en-US" dirty="0"/>
              <a:t>Group Work</a:t>
            </a:r>
          </a:p>
          <a:p>
            <a:r>
              <a:rPr lang="en-US" dirty="0"/>
              <a:t>  </a:t>
            </a:r>
          </a:p>
          <a:p>
            <a:endParaRPr lang="th-TH" dirty="0"/>
          </a:p>
        </p:txBody>
      </p:sp>
      <p:pic>
        <p:nvPicPr>
          <p:cNvPr id="4" name="squid_game_season_2">
            <a:hlinkClick r:id="" action="ppaction://media"/>
            <a:extLst>
              <a:ext uri="{FF2B5EF4-FFF2-40B4-BE49-F238E27FC236}">
                <a16:creationId xmlns:a16="http://schemas.microsoft.com/office/drawing/2014/main" id="{FFEEE1A8-F77C-602F-22BA-A56E529E976C}"/>
              </a:ext>
            </a:extLst>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4583832" y="2780928"/>
            <a:ext cx="406400" cy="406400"/>
          </a:xfrm>
          <a:prstGeom prst="rect">
            <a:avLst/>
          </a:prstGeom>
        </p:spPr>
      </p:pic>
    </p:spTree>
    <p:extLst>
      <p:ext uri="{BB962C8B-B14F-4D97-AF65-F5344CB8AC3E}">
        <p14:creationId xmlns:p14="http://schemas.microsoft.com/office/powerpoint/2010/main" val="3847830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27924"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endCondLst>
                </p:cTn>
                <p:tgtEl>
                  <p:spTgt spid="4"/>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98582C7-C842-EE5C-A486-C90B96097FF0}"/>
              </a:ext>
            </a:extLst>
          </p:cNvPr>
          <p:cNvSpPr txBox="1"/>
          <p:nvPr/>
        </p:nvSpPr>
        <p:spPr>
          <a:xfrm>
            <a:off x="1516856" y="543996"/>
            <a:ext cx="6100762" cy="3046988"/>
          </a:xfrm>
          <a:prstGeom prst="rect">
            <a:avLst/>
          </a:prstGeom>
          <a:noFill/>
        </p:spPr>
        <p:txBody>
          <a:bodyPr wrap="square">
            <a:spAutoFit/>
          </a:bodyPr>
          <a:lstStyle/>
          <a:p>
            <a:r>
              <a:rPr lang="en-US" sz="4800" b="1" kern="0" dirty="0">
                <a:solidFill>
                  <a:srgbClr val="000000"/>
                </a:solidFill>
                <a:effectLst/>
                <a:latin typeface="TH SarabunPSK" panose="020B0500040200020003" pitchFamily="34" charset="-34"/>
                <a:ea typeface="TH Sarabun PSK"/>
              </a:rPr>
              <a:t>Setting up the rules together</a:t>
            </a:r>
          </a:p>
          <a:p>
            <a:endParaRPr lang="en-US" sz="4800" b="1" kern="0" dirty="0">
              <a:solidFill>
                <a:srgbClr val="000000"/>
              </a:solidFill>
              <a:latin typeface="TH SarabunPSK" panose="020B0500040200020003" pitchFamily="34" charset="-34"/>
            </a:endParaRPr>
          </a:p>
          <a:p>
            <a:r>
              <a:rPr lang="en-US" sz="4800" b="1" kern="0" dirty="0">
                <a:solidFill>
                  <a:srgbClr val="000000"/>
                </a:solidFill>
                <a:latin typeface="TH SarabunPSK" panose="020B0500040200020003" pitchFamily="34" charset="-34"/>
              </a:rPr>
              <a:t>Set 5 Classroom rules in your groups. </a:t>
            </a:r>
            <a:endParaRPr lang="en-US" sz="4800" b="1" dirty="0"/>
          </a:p>
        </p:txBody>
      </p:sp>
    </p:spTree>
    <p:extLst>
      <p:ext uri="{BB962C8B-B14F-4D97-AF65-F5344CB8AC3E}">
        <p14:creationId xmlns:p14="http://schemas.microsoft.com/office/powerpoint/2010/main" val="4848811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380CE8-DEDE-EF72-F82C-06858EC4AE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FCD218B-C783-9ECD-B19A-1F75EE77CC94}"/>
              </a:ext>
            </a:extLst>
          </p:cNvPr>
          <p:cNvSpPr>
            <a:spLocks noGrp="1"/>
          </p:cNvSpPr>
          <p:nvPr>
            <p:ph type="title"/>
          </p:nvPr>
        </p:nvSpPr>
        <p:spPr/>
        <p:txBody>
          <a:bodyPr/>
          <a:lstStyle/>
          <a:p>
            <a:r>
              <a:rPr lang="en-US" dirty="0"/>
              <a:t>Classroom Rules (Section 1)</a:t>
            </a:r>
            <a:endParaRPr lang="th-TH" dirty="0"/>
          </a:p>
        </p:txBody>
      </p:sp>
      <p:sp>
        <p:nvSpPr>
          <p:cNvPr id="3" name="Content Placeholder 2">
            <a:extLst>
              <a:ext uri="{FF2B5EF4-FFF2-40B4-BE49-F238E27FC236}">
                <a16:creationId xmlns:a16="http://schemas.microsoft.com/office/drawing/2014/main" id="{34C69FBA-6520-FF5D-9E07-2B863594AEC0}"/>
              </a:ext>
            </a:extLst>
          </p:cNvPr>
          <p:cNvSpPr>
            <a:spLocks noGrp="1"/>
          </p:cNvSpPr>
          <p:nvPr>
            <p:ph idx="1"/>
          </p:nvPr>
        </p:nvSpPr>
        <p:spPr>
          <a:xfrm>
            <a:off x="2323608" y="1973610"/>
            <a:ext cx="7859216" cy="5077176"/>
          </a:xfrm>
        </p:spPr>
        <p:txBody>
          <a:bodyPr>
            <a:normAutofit/>
          </a:bodyPr>
          <a:lstStyle/>
          <a:p>
            <a:r>
              <a:rPr lang="en-US" b="1" dirty="0">
                <a:solidFill>
                  <a:srgbClr val="FF0000"/>
                </a:solidFill>
              </a:rPr>
              <a:t>Don’t be late more than 15 minutes</a:t>
            </a:r>
          </a:p>
          <a:p>
            <a:r>
              <a:rPr lang="en-US" b="1" dirty="0">
                <a:solidFill>
                  <a:srgbClr val="FF0000"/>
                </a:solidFill>
              </a:rPr>
              <a:t>Food is not allowed in the class (Only drink) </a:t>
            </a:r>
          </a:p>
          <a:p>
            <a:r>
              <a:rPr lang="en-US" b="1" dirty="0">
                <a:solidFill>
                  <a:srgbClr val="FF0000"/>
                </a:solidFill>
              </a:rPr>
              <a:t>When you want to ask question, raise your hand(Participate in all activities-group discussion, presentation, share your ideas)</a:t>
            </a:r>
          </a:p>
          <a:p>
            <a:r>
              <a:rPr lang="en-US" b="1" dirty="0">
                <a:solidFill>
                  <a:srgbClr val="FF0000"/>
                </a:solidFill>
              </a:rPr>
              <a:t>Don’t be absent more than 3 times (absence more than 3 times= No exam) </a:t>
            </a:r>
          </a:p>
          <a:p>
            <a:r>
              <a:rPr lang="en-US" b="1" dirty="0">
                <a:solidFill>
                  <a:srgbClr val="FF0000"/>
                </a:solidFill>
              </a:rPr>
              <a:t>Be Honest, Submit the assignment on time (no cheating, no copying from your friends) </a:t>
            </a:r>
          </a:p>
          <a:p>
            <a:r>
              <a:rPr lang="en-US" b="1" dirty="0">
                <a:solidFill>
                  <a:srgbClr val="FF0000"/>
                </a:solidFill>
              </a:rPr>
              <a:t>10 </a:t>
            </a:r>
            <a:r>
              <a:rPr lang="en-US" b="1">
                <a:solidFill>
                  <a:srgbClr val="FF0000"/>
                </a:solidFill>
              </a:rPr>
              <a:t>minutes break</a:t>
            </a:r>
            <a:endParaRPr lang="en-US" b="1" dirty="0">
              <a:solidFill>
                <a:srgbClr val="FF0000"/>
              </a:solidFill>
            </a:endParaRPr>
          </a:p>
        </p:txBody>
      </p:sp>
    </p:spTree>
    <p:extLst>
      <p:ext uri="{BB962C8B-B14F-4D97-AF65-F5344CB8AC3E}">
        <p14:creationId xmlns:p14="http://schemas.microsoft.com/office/powerpoint/2010/main" val="10499203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224CB1-B88F-B21A-38DB-46F3B56AF4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66C65A-D3FC-6FAD-AB71-AFB8495E09EA}"/>
              </a:ext>
            </a:extLst>
          </p:cNvPr>
          <p:cNvSpPr>
            <a:spLocks noGrp="1"/>
          </p:cNvSpPr>
          <p:nvPr>
            <p:ph type="title"/>
          </p:nvPr>
        </p:nvSpPr>
        <p:spPr/>
        <p:txBody>
          <a:bodyPr/>
          <a:lstStyle/>
          <a:p>
            <a:r>
              <a:rPr lang="en-US" dirty="0"/>
              <a:t>Classroom Rules (Section 2)</a:t>
            </a:r>
            <a:endParaRPr lang="th-TH" dirty="0"/>
          </a:p>
        </p:txBody>
      </p:sp>
      <p:sp>
        <p:nvSpPr>
          <p:cNvPr id="3" name="Content Placeholder 2">
            <a:extLst>
              <a:ext uri="{FF2B5EF4-FFF2-40B4-BE49-F238E27FC236}">
                <a16:creationId xmlns:a16="http://schemas.microsoft.com/office/drawing/2014/main" id="{96BFF48A-5A6A-84C7-3561-A1D149D911C4}"/>
              </a:ext>
            </a:extLst>
          </p:cNvPr>
          <p:cNvSpPr>
            <a:spLocks noGrp="1"/>
          </p:cNvSpPr>
          <p:nvPr>
            <p:ph idx="1"/>
          </p:nvPr>
        </p:nvSpPr>
        <p:spPr>
          <a:xfrm>
            <a:off x="2323608" y="1973610"/>
            <a:ext cx="7859216" cy="5077176"/>
          </a:xfrm>
        </p:spPr>
        <p:txBody>
          <a:bodyPr>
            <a:normAutofit/>
          </a:bodyPr>
          <a:lstStyle/>
          <a:p>
            <a:r>
              <a:rPr lang="en-US" b="1" dirty="0">
                <a:solidFill>
                  <a:srgbClr val="FF0000"/>
                </a:solidFill>
              </a:rPr>
              <a:t>Don’t be late more than 15 minutes</a:t>
            </a:r>
          </a:p>
          <a:p>
            <a:r>
              <a:rPr lang="en-US" b="1" dirty="0">
                <a:solidFill>
                  <a:srgbClr val="FF0000"/>
                </a:solidFill>
              </a:rPr>
              <a:t>Food is not allowed in the class (Only drink) </a:t>
            </a:r>
          </a:p>
          <a:p>
            <a:r>
              <a:rPr lang="en-US" b="1" dirty="0">
                <a:solidFill>
                  <a:srgbClr val="FF0000"/>
                </a:solidFill>
              </a:rPr>
              <a:t>Speak up (Participate in all activities-group discussion, presentation, share your ideas)</a:t>
            </a:r>
          </a:p>
          <a:p>
            <a:r>
              <a:rPr lang="en-US" b="1" dirty="0">
                <a:solidFill>
                  <a:srgbClr val="FF0000"/>
                </a:solidFill>
              </a:rPr>
              <a:t>Don’t be absent more than 2 times (absence more than 3 times= No exam) </a:t>
            </a:r>
          </a:p>
          <a:p>
            <a:r>
              <a:rPr lang="en-US" b="1" dirty="0">
                <a:solidFill>
                  <a:srgbClr val="FF0000"/>
                </a:solidFill>
              </a:rPr>
              <a:t>Be Honest (no cheating, no copying from your friends) </a:t>
            </a:r>
          </a:p>
          <a:p>
            <a:r>
              <a:rPr lang="en-US" b="1" dirty="0">
                <a:solidFill>
                  <a:srgbClr val="FF0000"/>
                </a:solidFill>
              </a:rPr>
              <a:t>Silence your cell phone, off the notification</a:t>
            </a:r>
          </a:p>
        </p:txBody>
      </p:sp>
    </p:spTree>
    <p:extLst>
      <p:ext uri="{BB962C8B-B14F-4D97-AF65-F5344CB8AC3E}">
        <p14:creationId xmlns:p14="http://schemas.microsoft.com/office/powerpoint/2010/main" val="73089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145</TotalTime>
  <Words>671</Words>
  <Application>Microsoft Office PowerPoint</Application>
  <PresentationFormat>Widescreen</PresentationFormat>
  <Paragraphs>69</Paragraphs>
  <Slides>12</Slides>
  <Notes>0</Notes>
  <HiddenSlides>0</HiddenSlides>
  <MMClips>1</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Gill Sans MT</vt:lpstr>
      <vt:lpstr>Poppins Bold</vt:lpstr>
      <vt:lpstr>TH SarabunPSK</vt:lpstr>
      <vt:lpstr>Times New Roman</vt:lpstr>
      <vt:lpstr>Gallery</vt:lpstr>
      <vt:lpstr>Basic English for Social Studies Teachers</vt:lpstr>
      <vt:lpstr>PowerPoint Presentation</vt:lpstr>
      <vt:lpstr>PowerPoint Presentation</vt:lpstr>
      <vt:lpstr>PowerPoint Presentation</vt:lpstr>
      <vt:lpstr>PowerPoint Presentation</vt:lpstr>
      <vt:lpstr>Setting up the rules together </vt:lpstr>
      <vt:lpstr>PowerPoint Presentation</vt:lpstr>
      <vt:lpstr>Classroom Rules (Section 1)</vt:lpstr>
      <vt:lpstr>Classroom Rules (Section 2)</vt:lpstr>
      <vt:lpstr>Classroom Rules and Expectation</vt:lpstr>
      <vt:lpstr>Classroom Rules and Expectation</vt:lpstr>
      <vt:lpstr>Classroom Rules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Yu Mon Kyaw</dc:creator>
  <cp:lastModifiedBy>Yu Mon Kyaw</cp:lastModifiedBy>
  <cp:revision>1</cp:revision>
  <dcterms:created xsi:type="dcterms:W3CDTF">2025-12-03T16:01:25Z</dcterms:created>
  <dcterms:modified xsi:type="dcterms:W3CDTF">2025-12-04T07:05:40Z</dcterms:modified>
</cp:coreProperties>
</file>