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6" r:id="rId22"/>
    <p:sldId id="273" r:id="rId23"/>
    <p:sldId id="274" r:id="rId24"/>
    <p:sldId id="275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198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1/28/2019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1/28/2019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Freeform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Freeform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Freeform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Freeform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Freeform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Freeform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Freeform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Freeform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Freeform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Freeform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Freeform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Freeform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Group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Freeform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Freeform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Freeform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Freeform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Group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Freeform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Freeform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Freeform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Freeform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Freeform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Group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Freeform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Freeform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Freeform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Freeform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Freeform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Freeform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Freeform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Freeform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Freeform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Freeform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Freeform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Freeform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Group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Freeform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Freeform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Freeform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Freeform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Freeform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Group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Freeform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Freeform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Freeform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Freeform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Freeform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Freeform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Freeform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Freeform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Freeform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Freeform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Group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Freeform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Freeform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Freeform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Freeform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Freeform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Freeform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Group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Freeform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Freeform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Freeform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Freeform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Freeform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Freeform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Freeform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Freeform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Group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Freeform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Freeform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Freeform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Freeform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Freeform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Freeform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Freeform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Freeform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Freeform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Freeform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Freeform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Freeform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Freeform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Freeform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Freeform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Freeform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Freeform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Freeform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Freeform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Freeform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Freeform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Freeform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Freeform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Freeform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Freeform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Freeform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Freeform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Freeform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Group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Freeform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Freeform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Freeform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Freeform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Freeform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Freeform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Freeform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Freeform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Freeform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Freeform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Freeform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Freeform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Freeform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Freeform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Freeform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Freeform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Freeform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Freeform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Freeform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Freeform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Freeform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Freeform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Freeform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Freeform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Group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Freeform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Freeform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Freeform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Freeform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Freeform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Freeform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Freeform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Freeform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1/28/2019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1/28/2019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1/28/2019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>
              <a:defRPr sz="5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1/28/2019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t>1/28/2019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t>1/28/2019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7" name="Freeform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" name="Freeform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9" name="Group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Freeform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Freeform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Freeform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3" name="Group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Freeform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" name="Freeform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Freeform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Freeform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" name="Freeform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Freeform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Freeform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Freeform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Freeform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Freeform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Freeform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Freeform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7" name="Group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Freeform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Freeform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0" name="Freeform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Freeform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3" name="Freeform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4" name="Freeform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5" name="Freeform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6" name="Freeform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7" name="Freeform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8" name="Freeform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9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0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1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2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3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4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5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6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7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8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9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0" name="Freeform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1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2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3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4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5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6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7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8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9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0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1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2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3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4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5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6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7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8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9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0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1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2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3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4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5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6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7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8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9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0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1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2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3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4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5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6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7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8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9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0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1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2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3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4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5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6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7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8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9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0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1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2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3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4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5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6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0" name="Group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Freeform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4" name="Freeform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8" name="Freeform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Freeform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Freeform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89" name="Group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Freeform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10" name="Freeform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311" name="Group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Freeform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8" name="Group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Group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Freeform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6" name="Freeform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7" name="Freeform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8" name="Freeform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9" name="Freeform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0" name="Freeform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1" name="Freeform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2" name="Freeform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3" name="Freeform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4" name="Freeform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5" name="Freeform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6" name="Freeform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7" name="Freeform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8" name="Freeform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9" name="Freeform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0" name="Freeform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1" name="Freeform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2" name="Freeform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3" name="Freeform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4" name="Freeform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5" name="Freeform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6" name="Freeform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7" name="Freeform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8" name="Freeform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9" name="Freeform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0" name="Freeform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1" name="Freeform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2" name="Freeform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3" name="Freeform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4" name="Freeform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5" name="Freeform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6" name="Freeform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7" name="Freeform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8" name="Freeform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9" name="Freeform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0" name="Freeform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1" name="Freeform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2" name="Freeform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3" name="Freeform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4" name="Freeform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5" name="Freeform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6" name="Freeform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7" name="Freeform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8" name="Freeform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9" name="Freeform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0" name="Freeform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1" name="Freeform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0" name="Group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Freeform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7" name="Freeform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8" name="Freeform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9" name="Freeform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0" name="Freeform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1" name="Freeform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2" name="Freeform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3" name="Freeform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4" name="Freeform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1" name="Group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Freeform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0" name="Freeform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1" name="Freeform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2" name="Freeform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3" name="Freeform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4" name="Freeform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5" name="Freeform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2" name="Group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Freeform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4" name="Freeform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5" name="Freeform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6" name="Freeform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7" name="Freeform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8" name="Freeform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422" name="Group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4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5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6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7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8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9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0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1" name="Group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3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4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5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6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7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8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9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40" name="Group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Freeform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2" name="Freeform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3" name="Freeform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4" name="Freeform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5" name="Freeform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6" name="Freeform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7" name="Freeform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8" name="Freeform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1/28/2019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1/28/2019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1/28/2019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1/28/2019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" name="Freeform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9" name="Freeform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0" name="Group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Freeform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Freeform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" name="Group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Freeform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" name="Group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" name="Group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Freeform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Freeform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Freeform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Freeform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52" name="Group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61" name="Group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Freeform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106319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9E583DDF-CA54-461A-A486-592D2374C532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A8D9AD5-F248-4919-864A-CFD76CC027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บทที่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เสียงพูดของมนุษย์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กระบวนการออกเสียง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60070" indent="-514350">
              <a:buFont typeface="+mj-lt"/>
              <a:buAutoNum type="arabicPeriod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การบีบบังคับกระแสลม</a:t>
            </a:r>
          </a:p>
          <a:p>
            <a:pPr marL="880110" lvl="1" indent="-514350">
              <a:buFont typeface="+mj-lt"/>
              <a:buAutoNum type="arabicParenR"/>
            </a:pPr>
            <a:r>
              <a:rPr lang="th-TH" sz="3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แบบปิด</a:t>
            </a:r>
          </a:p>
          <a:p>
            <a:pPr marL="1200150" lvl="2" indent="-514350">
              <a:buFont typeface="+mj-lt"/>
              <a:buAutoNum type="alphaLcParenR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ปิดสนิท</a:t>
            </a:r>
          </a:p>
          <a:p>
            <a:pPr lvl="3">
              <a:buFontTx/>
              <a:buChar char="-"/>
            </a:pPr>
            <a:r>
              <a:rPr lang="th-TH" sz="26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เสียงระเบิด  (</a:t>
            </a:r>
            <a:r>
              <a:rPr lang="en-US" sz="2600" dirty="0">
                <a:latin typeface="Angsana New" panose="02020603050405020304" pitchFamily="18" charset="-34"/>
                <a:cs typeface="Angsana New" panose="02020603050405020304" pitchFamily="18" charset="-34"/>
              </a:rPr>
              <a:t>plosive</a:t>
            </a:r>
            <a:r>
              <a:rPr lang="th-TH" sz="26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lvl="3">
              <a:buFontTx/>
              <a:buChar char="-"/>
            </a:pPr>
            <a:r>
              <a:rPr lang="th-TH" sz="26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เสียงนาสิก  (  </a:t>
            </a:r>
            <a:r>
              <a:rPr lang="en-US" sz="2600" dirty="0">
                <a:latin typeface="Angsana New" panose="02020603050405020304" pitchFamily="18" charset="-34"/>
                <a:cs typeface="Angsana New" panose="02020603050405020304" pitchFamily="18" charset="-34"/>
              </a:rPr>
              <a:t>nasal</a:t>
            </a:r>
            <a:r>
              <a:rPr lang="th-TH" sz="26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lvl="3">
              <a:buFontTx/>
              <a:buChar char="-"/>
            </a:pPr>
            <a:r>
              <a:rPr lang="th-TH" sz="26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เสียงกักเสียดแทรก  (</a:t>
            </a:r>
            <a:r>
              <a:rPr lang="en-US" sz="2600" dirty="0">
                <a:latin typeface="Angsana New" panose="02020603050405020304" pitchFamily="18" charset="-34"/>
                <a:cs typeface="Angsana New" panose="02020603050405020304" pitchFamily="18" charset="-34"/>
              </a:rPr>
              <a:t>affricate</a:t>
            </a:r>
            <a:r>
              <a:rPr lang="th-TH" sz="2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1200150" lvl="2" indent="-514350">
              <a:buFont typeface="+mj-lt"/>
              <a:buAutoNum type="alphaLcParenR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ปิดบางส่วน 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- 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เสียงข้างลิ้น 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lateral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1200150" lvl="2" indent="-514350">
              <a:buFont typeface="+mj-lt"/>
              <a:buAutoNum type="alphaLcParenR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ปิด ๆ เปิด ๆ 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-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เสียงรัว 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trill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84163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กระบวนการออก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เสียง  (ต่อ)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88670" indent="-742950">
              <a:buAutoNum type="arabicParenR" startAt="2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แบบเปิดแคบ  </a:t>
            </a:r>
          </a:p>
          <a:p>
            <a:pPr marL="45720" indent="0">
              <a:buNone/>
            </a:pPr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		</a:t>
            </a:r>
            <a:r>
              <a:rPr lang="en-US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 -</a:t>
            </a:r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  เสียงเสียดแทรก  (</a:t>
            </a:r>
            <a:r>
              <a:rPr lang="en-US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fricative</a:t>
            </a:r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36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788670" indent="-742950">
              <a:buAutoNum type="arabicParenR" startAt="2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แบบเปิดกว้าง</a:t>
            </a:r>
          </a:p>
          <a:p>
            <a:pPr marL="365760" lvl="1" indent="0">
              <a:buNone/>
            </a:pPr>
            <a:r>
              <a:rPr lang="th-TH" sz="3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			</a:t>
            </a:r>
            <a:r>
              <a:rPr lang="en-US" sz="3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-</a:t>
            </a:r>
            <a:r>
              <a:rPr lang="th-TH" sz="3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เสียงเปิด  (</a:t>
            </a:r>
            <a:r>
              <a:rPr lang="en-US" sz="3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approximant</a:t>
            </a:r>
            <a:r>
              <a:rPr lang="th-TH" sz="3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42250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กระบวนการออกเสียง  (ต่อ)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60070" indent="-514350">
              <a:buAutoNum type="arabicPeriod" startAt="2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ตำแหน่งเกิดเสียง 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place  of  articulation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45720" indent="0">
              <a:buNone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- 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ฐาน 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passive  articulation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45720" indent="0">
              <a:buNone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-  </a:t>
            </a:r>
            <a:r>
              <a:rPr lang="th-TH" sz="32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กรณ์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active  articulation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19949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ฐาน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8571" y="1485900"/>
            <a:ext cx="4820713" cy="4123944"/>
          </a:xfrm>
        </p:spPr>
        <p:txBody>
          <a:bodyPr>
            <a:normAutofit/>
          </a:bodyPr>
          <a:lstStyle/>
          <a:p>
            <a:pPr marL="502920" indent="-457200">
              <a:buFont typeface="+mj-lt"/>
              <a:buAutoNum type="arabicPeriod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ฐานริมฝีปาก 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bilabial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502920" indent="-457200">
              <a:buFont typeface="+mj-lt"/>
              <a:buAutoNum type="arabicPeriod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ฐานริมฝีปากกับฟัน   (</a:t>
            </a:r>
            <a:r>
              <a:rPr lang="en-US" sz="32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labio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– dental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502920" indent="-457200">
              <a:buFont typeface="+mj-lt"/>
              <a:buAutoNum type="arabicPeriod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ฐานฟัน 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dental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502920" indent="-457200">
              <a:buFont typeface="+mj-lt"/>
              <a:buAutoNum type="arabicPeriod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ฐานปุ่มเหงือก 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alveolar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502920" indent="-457200">
              <a:buFont typeface="+mj-lt"/>
              <a:buAutoNum type="arabicPeriod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ฐานบริเวณหลังปุ่มเหงือก 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post – alveolar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36695" y="1485900"/>
            <a:ext cx="3362047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243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ฐาน  (ต่อ)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60070" indent="-514350">
              <a:buAutoNum type="arabicPeriod" startAt="6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ฐานส่วนหน้าของเพดานแข็งกับปลายลิ้นม้วน 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retroflex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560070" indent="-514350">
              <a:buAutoNum type="arabicPeriod" startAt="6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ฐานเพดานแข็ง 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palatal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560070" indent="-514350">
              <a:buAutoNum type="arabicPeriod" startAt="6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ฐานเพดานอ่อน 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velar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560070" indent="-514350">
              <a:buAutoNum type="arabicPeriod" startAt="6"/>
            </a:pP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36695" y="1485900"/>
            <a:ext cx="3362047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9112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ฐาน  (ต่อ)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60070" indent="-514350">
              <a:buAutoNum type="arabicPeriod" startAt="9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ฐานลิ้นไก่ 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uvular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560070" indent="-514350">
              <a:buAutoNum type="arabicPeriod" startAt="9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ฐานผนังคอ  (</a:t>
            </a:r>
            <a:r>
              <a:rPr lang="en-US" sz="32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pharungeal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560070" indent="-514350">
              <a:buAutoNum type="arabicPeriod" startAt="9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ฐานเส้นเสียง 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glottal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560070" indent="-514350">
              <a:buAutoNum type="arabicPeriod" startAt="9"/>
            </a:pP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" indent="0">
              <a:buNone/>
            </a:pP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36695" y="1485900"/>
            <a:ext cx="3362047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910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เสียงพยัญชนะ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" indent="0">
              <a:buNone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เสียงที่เปล่งออกมา  โดยฐาน</a:t>
            </a:r>
            <a:r>
              <a:rPr lang="th-TH" sz="32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กรณ์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ที่ใช้ในการออกเสียงอยู่ในลักษณะเปิด  (การบีบบังคับกระแสลมแบบเปิด)  หรืออยู่ชิดกันปล่อยให้ลมเสียดแทรกผ่านออกมาได้  (การบีบบังคับกระแสลมแบบเปิดแคบ)  หรืออยู่ในลักษณะปิดสนิท  (การบีบบังคับกระแสลมแบบปิดสนิท)  นอกจากนี้  ลมอาจผ่านออกกลางลิ้นหรือข้างลิ้น  และจะเป็นเสียงก้องหรือไม่ก้องก็ได้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652986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เสียงสระ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th-TH" dirty="0" smtClean="0"/>
          </a:p>
          <a:p>
            <a:pPr marL="45720" indent="0">
              <a:buNone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เสียงที่เปล่งออกมาโดยทางลมเปิดเท่านั้น  ลมต้องผ่านออกกลางลิ้นเสมอ  และขณะออกเสียงเส้นเสียงจะสั่น  เสียงสระจึงเป็นเสียงก้องเสมอ</a:t>
            </a:r>
            <a:endParaRPr lang="en-US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45018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การบรรยายเสียงพยัญชนะ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การทำงานของเส้นเสียง	ที่เกิดเสียง		ประเภทของเสียง</a:t>
            </a:r>
          </a:p>
          <a:p>
            <a:pPr marL="45720" indent="0">
              <a:buNone/>
            </a:pP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[m]	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เสียงก้อง			ฐานริมฝีปากทั้งสอง	เสียงนาสิก</a:t>
            </a:r>
          </a:p>
          <a:p>
            <a:pPr marL="45720" indent="0">
              <a:buNone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voiced			bilabial 			nasal</a:t>
            </a:r>
          </a:p>
          <a:p>
            <a:pPr marL="45720" indent="0">
              <a:buNone/>
            </a:pP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[f]	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เสียงไม่ก้อง		ฐานริมฝีปากกับฟัน	เสียงเสียดแทรก</a:t>
            </a:r>
          </a:p>
          <a:p>
            <a:pPr marL="45720" indent="0">
              <a:buNone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voiceless			</a:t>
            </a:r>
            <a:r>
              <a:rPr lang="en-US" sz="28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labio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– dental		fricative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3030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ความแตกต่างของเสียง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เสียงเปิด 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approximant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endParaRPr lang="th-TH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เสียงสระ 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vowel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endParaRPr lang="th-TH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เสียงกึ่งสระ 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semi – vowel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974330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5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ความหมายและขอบข่ายของการศึกษาสัทศาสตร์</a:t>
            </a:r>
            <a:endParaRPr lang="en-US" sz="5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8572" y="1918952"/>
            <a:ext cx="9134856" cy="3719849"/>
          </a:xfrm>
        </p:spPr>
        <p:txBody>
          <a:bodyPr>
            <a:normAutofit/>
          </a:bodyPr>
          <a:lstStyle/>
          <a:p>
            <a:r>
              <a:rPr lang="th-TH" sz="4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48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สรีร</a:t>
            </a:r>
            <a:r>
              <a:rPr lang="th-TH" sz="4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สัทศาสตร์  (</a:t>
            </a:r>
            <a:r>
              <a:rPr lang="en-US" sz="4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Articulatory  Phonetics</a:t>
            </a:r>
            <a:r>
              <a:rPr lang="th-TH" sz="4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r>
              <a:rPr lang="th-TH" sz="48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4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กลสัทศาสตร์  (</a:t>
            </a:r>
            <a:r>
              <a:rPr lang="en-US" sz="4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Acoustic  Phonetics</a:t>
            </a:r>
            <a:r>
              <a:rPr lang="th-TH" sz="4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r>
              <a:rPr lang="th-TH" sz="4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โสตสัทศาสตร์  (</a:t>
            </a:r>
            <a:r>
              <a:rPr lang="en-US" sz="4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Auditory  Phonetics</a:t>
            </a:r>
            <a:r>
              <a:rPr lang="th-TH" sz="4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4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13483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ระดับของลิ้น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ระดับสูง 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close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ระดับกึ่งสูง 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close  mid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ระดับกึ่งต่ำ 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open  mid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ระดับต่ำ 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open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endParaRPr lang="en-US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660410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การบรรยายเสียงสระ  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dirty="0"/>
              <a:t>	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ระดับของลิ้นตามแนวตั้ง	ส่วนของลิ้น		รูปปาก</a:t>
            </a:r>
          </a:p>
          <a:p>
            <a:pPr marL="45720" indent="0">
              <a:buNone/>
            </a:pP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[</a:t>
            </a:r>
            <a:r>
              <a:rPr lang="en-US" sz="28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i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]	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สระสูง			ลิ้นส่วนหน้า		ปากไม่ห่อ</a:t>
            </a:r>
          </a:p>
          <a:p>
            <a:pPr marL="45720" indent="0">
              <a:buNone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close			front			unrounded  vowel</a:t>
            </a:r>
          </a:p>
          <a:p>
            <a:pPr marL="45720" indent="0">
              <a:buNone/>
            </a:pP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[o]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สระกึ่งสูง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		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ลิ้นส่วนหลัง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		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ปากห่อ</a:t>
            </a:r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" indent="0">
              <a:buNone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close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mid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back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			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rounded 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vowel</a:t>
            </a:r>
          </a:p>
          <a:p>
            <a:pPr marL="4572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056031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4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อวัยวะที่ใช้ในการออกเสียง</a:t>
            </a:r>
            <a:endParaRPr lang="en-US" sz="4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8572" y="1996225"/>
            <a:ext cx="9134856" cy="3642576"/>
          </a:xfrm>
        </p:spPr>
        <p:txBody>
          <a:bodyPr>
            <a:normAutofit/>
          </a:bodyPr>
          <a:lstStyle/>
          <a:p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ริมฝีปาก 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lips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ฟัน 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teeth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91719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อวัยวะที่ใช้ในการออก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เสียง  (ต่อ)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8572" y="1764406"/>
            <a:ext cx="9134856" cy="3874395"/>
          </a:xfrm>
        </p:spPr>
        <p:txBody>
          <a:bodyPr>
            <a:normAutofit lnSpcReduction="10000"/>
          </a:bodyPr>
          <a:lstStyle/>
          <a:p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 เพดานปาก  (</a:t>
            </a:r>
            <a:r>
              <a:rPr lang="en-US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palate</a:t>
            </a:r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lvl="1">
              <a:buFontTx/>
              <a:buChar char="-"/>
            </a:pPr>
            <a:r>
              <a:rPr lang="th-TH" sz="34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ปุ่มเหงือก  (</a:t>
            </a:r>
            <a:r>
              <a:rPr lang="en-US" sz="3400" dirty="0">
                <a:latin typeface="Angsana New" panose="02020603050405020304" pitchFamily="18" charset="-34"/>
                <a:cs typeface="Angsana New" panose="02020603050405020304" pitchFamily="18" charset="-34"/>
              </a:rPr>
              <a:t>alveolar  ridge</a:t>
            </a:r>
            <a:r>
              <a:rPr lang="th-TH" sz="34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lvl="1">
              <a:buFontTx/>
              <a:buChar char="-"/>
            </a:pPr>
            <a:r>
              <a:rPr lang="th-TH" sz="3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หลังปุ่มเหงือก  (</a:t>
            </a:r>
            <a:r>
              <a:rPr lang="en-US" sz="3400" dirty="0">
                <a:latin typeface="Angsana New" panose="02020603050405020304" pitchFamily="18" charset="-34"/>
                <a:cs typeface="Angsana New" panose="02020603050405020304" pitchFamily="18" charset="-34"/>
              </a:rPr>
              <a:t>post alveolar</a:t>
            </a:r>
            <a:r>
              <a:rPr lang="th-TH" sz="34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lvl="1">
              <a:buFontTx/>
              <a:buChar char="-"/>
            </a:pPr>
            <a:r>
              <a:rPr lang="th-TH" sz="3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เพดานแข็ง  (</a:t>
            </a:r>
            <a:r>
              <a:rPr lang="en-US" sz="3400" dirty="0">
                <a:latin typeface="Angsana New" panose="02020603050405020304" pitchFamily="18" charset="-34"/>
                <a:cs typeface="Angsana New" panose="02020603050405020304" pitchFamily="18" charset="-34"/>
              </a:rPr>
              <a:t>hard  palate</a:t>
            </a:r>
            <a:r>
              <a:rPr lang="th-TH" sz="3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>
              <a:buFontTx/>
              <a:buChar char="-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เพดานอ่อน 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soft  palate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lvl="1">
              <a:buFontTx/>
              <a:buChar char="-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ลิ้นไก่ 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uvula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28458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อวัยวะที่ใช้ในการออกเสียง  (ต่อ)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 ลิ้น  (</a:t>
            </a:r>
            <a:r>
              <a:rPr lang="en-US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tongue</a:t>
            </a:r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lvl="1">
              <a:buFontTx/>
              <a:buChar char="-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ปลาย</a:t>
            </a:r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สุดของลิ้น  (</a:t>
            </a:r>
            <a:r>
              <a:rPr lang="en-US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tip  of  the  tongue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lvl="1">
              <a:buFontTx/>
              <a:buChar char="-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ปลายลิ้น 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blade  </a:t>
            </a:r>
            <a:r>
              <a:rPr lang="en-US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of  the  tongue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</a:p>
          <a:p>
            <a:pPr lvl="1">
              <a:buFontTx/>
              <a:buChar char="-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ลิ้นส่วนหน้า 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front  </a:t>
            </a:r>
            <a:r>
              <a:rPr lang="en-US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of  the  tongue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lvl="1">
              <a:buFontTx/>
              <a:buChar char="-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ลิ้นส่วนหลัง 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back  </a:t>
            </a:r>
            <a:r>
              <a:rPr lang="en-US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of  the  tongue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lvl="1">
              <a:buFontTx/>
              <a:buChar char="-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โคนลิ้น 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root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95708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อวัยวะที่ใช้ในการออกเสียง  (ต่อ)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กรวยคอ 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pharynx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กล่องเสียง 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larynx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lvl="1">
              <a:buFontTx/>
              <a:buChar char="-"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กระดูกอ่อนไทรอยด์ 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thyroid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lvl="1">
              <a:buFontTx/>
              <a:buChar char="-"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กระดูกอ่อน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ไครคอยด์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cricoid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lvl="1">
              <a:buFontTx/>
              <a:buChar char="-"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กระดูก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อ่อนอะ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ริ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ทินอยด์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arytenoid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lvl="1">
              <a:buFontTx/>
              <a:buChar char="-"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เส้นเสียง 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vocal  fold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lvl="1">
              <a:buFontTx/>
              <a:buChar char="-"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ลิ้นปิดกล่องเสียง 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epiglottis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ปอด 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lungs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lvl="1">
              <a:buFontTx/>
              <a:buChar char="-"/>
            </a:pPr>
            <a:endParaRPr lang="th-TH" sz="24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>
              <a:buFontTx/>
              <a:buChar char="-"/>
            </a:pPr>
            <a:endParaRPr lang="en-US" sz="3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37620" y="1485900"/>
            <a:ext cx="3160197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679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องค์ประกอบในการพูด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788670" indent="-742950">
              <a:buFont typeface="+mj-lt"/>
              <a:buAutoNum type="arabicPeriod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กลไกกระแสลม</a:t>
            </a:r>
          </a:p>
          <a:p>
            <a:pPr marL="788670" indent="-742950">
              <a:buFont typeface="+mj-lt"/>
              <a:buAutoNum type="arabicPeriod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กระบวนการเปล่งเสียง</a:t>
            </a:r>
          </a:p>
          <a:p>
            <a:pPr marL="788670" indent="-742950">
              <a:buFont typeface="+mj-lt"/>
              <a:buAutoNum type="arabicPeriod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กระบวนการออกเสียง</a:t>
            </a:r>
            <a:endParaRPr lang="en-US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19143" y="1485900"/>
            <a:ext cx="3197151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376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กลไกกระแสลม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02920" indent="-457200">
              <a:buFont typeface="+mj-lt"/>
              <a:buAutoNum type="arabicPeriod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กลไกกระแสลมจากปอด  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:  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ลมหายใจ</a:t>
            </a:r>
          </a:p>
          <a:p>
            <a:pPr marL="502920" indent="-457200">
              <a:buFont typeface="+mj-lt"/>
              <a:buAutoNum type="arabicPeriod"/>
            </a:pPr>
            <a:endParaRPr lang="th-TH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502920" indent="-457200">
              <a:buFont typeface="+mj-lt"/>
              <a:buAutoNum type="arabicPeriod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กลไกกระแสลมจากเพดานปาก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: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เสียงเดาะ</a:t>
            </a:r>
          </a:p>
          <a:p>
            <a:pPr marL="502920" indent="-457200">
              <a:buFont typeface="+mj-lt"/>
              <a:buAutoNum type="arabicPeriod"/>
            </a:pPr>
            <a:endParaRPr lang="th-TH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502920" indent="-457200">
              <a:buFont typeface="+mj-lt"/>
              <a:buAutoNum type="arabicPeriod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กลไกกระแสลมจากกล่องเสียง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: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เสียงกัก</a:t>
            </a:r>
            <a:endParaRPr lang="en-US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266382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กระบวนการเปล่งเสียง</a:t>
            </a:r>
            <a:endParaRPr lang="en-US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การเปล่งเสียงพูด</a:t>
            </a:r>
          </a:p>
          <a:p>
            <a:pPr marL="880110" lvl="1" indent="-514350">
              <a:buFont typeface="+mj-lt"/>
              <a:buAutoNum type="arabicPeriod"/>
            </a:pPr>
            <a:r>
              <a:rPr lang="th-TH" sz="3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เสียงก้อง  (</a:t>
            </a:r>
            <a:r>
              <a:rPr lang="en-US" sz="3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voiced  sound</a:t>
            </a:r>
            <a:r>
              <a:rPr lang="th-TH" sz="3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880110" lvl="1" indent="-514350">
              <a:buFont typeface="+mj-lt"/>
              <a:buAutoNum type="arabicPeriod"/>
            </a:pPr>
            <a:r>
              <a:rPr lang="th-TH" sz="3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เสียงไม่ก้อง  (</a:t>
            </a:r>
            <a:r>
              <a:rPr lang="en-US" sz="3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voiceless  sound</a:t>
            </a:r>
            <a:r>
              <a:rPr lang="th-TH" sz="3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880110" lvl="1" indent="-514350">
              <a:buFont typeface="+mj-lt"/>
              <a:buAutoNum type="arabicPeriod"/>
            </a:pPr>
            <a:r>
              <a:rPr lang="th-TH" sz="3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เสียงพูดลมแทรก   (</a:t>
            </a:r>
            <a:r>
              <a:rPr lang="en-US" sz="3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breathy  voice</a:t>
            </a:r>
            <a:r>
              <a:rPr lang="th-TH" sz="3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880110" lvl="1" indent="-514350">
              <a:buFont typeface="+mj-lt"/>
              <a:buAutoNum type="arabicPeriod"/>
            </a:pPr>
            <a:r>
              <a:rPr lang="th-TH" sz="3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เสียงพูดต่ำลึก  (</a:t>
            </a:r>
            <a:r>
              <a:rPr lang="en-US" sz="3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creaky  voice</a:t>
            </a:r>
            <a:r>
              <a:rPr lang="th-TH" sz="3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28688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ll fun education presentation (widescreen).potx" id="{13F266B3-3667-4715-838E-2D35384A824B}" vid="{5EC2A2B6-6A5B-436A-9EF3-6607D16C2EDB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40262f94-9f35-4ac3-9a90-690165a166b7"/>
    <ds:schemaRef ds:uri="http://purl.org/dc/terms/"/>
    <ds:schemaRef ds:uri="a4f35948-e619-41b3-aa29-22878b09cfd2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Fall fun education presentation (widescreen)</Template>
  <TotalTime>59</TotalTime>
  <Words>631</Words>
  <Application>Microsoft Office PowerPoint</Application>
  <PresentationFormat>Widescreen</PresentationFormat>
  <Paragraphs>109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Angsana New</vt:lpstr>
      <vt:lpstr>Arial</vt:lpstr>
      <vt:lpstr>Cambria</vt:lpstr>
      <vt:lpstr>DilleniaUPC</vt:lpstr>
      <vt:lpstr>Back to School 16x9</vt:lpstr>
      <vt:lpstr>บทที่ 3</vt:lpstr>
      <vt:lpstr>ความหมายและขอบข่ายของการศึกษาสัทศาสตร์</vt:lpstr>
      <vt:lpstr>อวัยวะที่ใช้ในการออกเสียง</vt:lpstr>
      <vt:lpstr>อวัยวะที่ใช้ในการออกเสียง  (ต่อ)</vt:lpstr>
      <vt:lpstr>อวัยวะที่ใช้ในการออกเสียง  (ต่อ)</vt:lpstr>
      <vt:lpstr>อวัยวะที่ใช้ในการออกเสียง  (ต่อ)</vt:lpstr>
      <vt:lpstr>องค์ประกอบในการพูด</vt:lpstr>
      <vt:lpstr>กลไกกระแสลม</vt:lpstr>
      <vt:lpstr>กระบวนการเปล่งเสียง</vt:lpstr>
      <vt:lpstr>กระบวนการออกเสียง</vt:lpstr>
      <vt:lpstr>กระบวนการออกเสียง  (ต่อ)</vt:lpstr>
      <vt:lpstr>กระบวนการออกเสียง  (ต่อ)</vt:lpstr>
      <vt:lpstr>ฐาน</vt:lpstr>
      <vt:lpstr>ฐาน  (ต่อ)</vt:lpstr>
      <vt:lpstr>ฐาน  (ต่อ)</vt:lpstr>
      <vt:lpstr>เสียงพยัญชนะ</vt:lpstr>
      <vt:lpstr>เสียงสระ</vt:lpstr>
      <vt:lpstr>การบรรยายเสียงพยัญชนะ</vt:lpstr>
      <vt:lpstr>ความแตกต่างของเสียง</vt:lpstr>
      <vt:lpstr>ระดับของลิ้น</vt:lpstr>
      <vt:lpstr>การบรรยายเสียงสระ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3</dc:title>
  <dc:creator>Cooper-NB</dc:creator>
  <cp:lastModifiedBy>Cooper-NB</cp:lastModifiedBy>
  <cp:revision>13</cp:revision>
  <dcterms:created xsi:type="dcterms:W3CDTF">2019-01-28T10:26:04Z</dcterms:created>
  <dcterms:modified xsi:type="dcterms:W3CDTF">2019-01-28T11:25:50Z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