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  <p:sldId id="260" r:id="rId6"/>
    <p:sldId id="262" r:id="rId7"/>
    <p:sldId id="263" r:id="rId8"/>
    <p:sldId id="276" r:id="rId9"/>
    <p:sldId id="275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1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7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1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73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5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6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1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AA31E-0A8E-41D9-A439-E4C91B957E82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09059-A51B-425A-91FF-C6FC53949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6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66800" y="381000"/>
            <a:ext cx="7162800" cy="44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รายละเอียดของรายวิชา</a:t>
            </a:r>
            <a:endParaRPr lang="en-US" sz="4000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Course Specification)</a:t>
            </a:r>
          </a:p>
          <a:p>
            <a:pPr algn="ctr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รหัสวิช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CUL2305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รายวิชาท้องถิ่นศึกษา</a:t>
            </a:r>
            <a:endParaRPr lang="en-US" sz="4000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Local Studies)</a:t>
            </a:r>
          </a:p>
          <a:p>
            <a:pPr algn="ctr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สาขาวิชาการจัดการทางวัฒนธรรม  </a:t>
            </a:r>
            <a:endParaRPr lang="en-US" sz="4000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คณะมนุษยศาสตร์และสังคมศาสตร์ </a:t>
            </a:r>
            <a:endParaRPr lang="en-US" sz="4000" dirty="0" smtClean="0">
              <a:latin typeface="Angsana New" pitchFamily="18" charset="-34"/>
              <a:cs typeface="Angsana New" pitchFamily="18" charset="-34"/>
            </a:endParaRPr>
          </a:p>
          <a:p>
            <a:pPr algn="ctr"/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มหาวิทยาลัยราชภัฏสวนสุนันทา</a:t>
            </a:r>
            <a:endParaRPr lang="th-TH" sz="40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33507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457200"/>
            <a:ext cx="7848600" cy="387798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คำว่า ท้องถิ่น  จึงขึ้นอยู่กับการจำกัดขอบเขตทางพื้นที่ดังกล่าวแล้ว  และเมื่อนำไปใช้ประกอบกับคำใด  จะให้ความหมายเฉพาะเจาะจงในเรื่องนั้น  เช่น  ประเพณีท้องถิ่น  พืชประจำท้องถิ่น  เป็นต้น         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เอกรินทร์  สีมหาศาลและปรีชา  นุ่มสุข ( 2540: 2 ) กล่าวว่า " ท้องถิ่น " หมายถึง  การกำหนดขอบเขตพื้นที่ ขอบเขตความรับผิดชอบหรือหน่วยงานที่ปรากฎในท้องถิ่นต่าง ๆ ตามสภาพสังคม  ซึ่งจัดเป็นพื้นที่ระดับย่อยรองไปจากสังคมใหญ่ </a:t>
            </a:r>
            <a:r>
              <a:rPr lang="th-TH" sz="5400" dirty="0"/>
              <a:t> </a:t>
            </a:r>
            <a:endParaRPr lang="th-TH" sz="54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37767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95400" y="1676400"/>
            <a:ext cx="7162800" cy="20621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สรุปได้ว่า  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"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ท้องถิ่น " หมายถึงถิ่นฐานที่อยู่ของมนุษย์ที่ตั้งบ้านเรือนอาศัยอยู่กันเป็นกลุ่มหรือหน่วยของพื้นที่ย่อยลงมา  ตั้งแต่บ้าน มู่บ้าน   ตำบล  อำเภอ  เทศบาล  จังหวัด  </a:t>
            </a:r>
            <a:endParaRPr lang="th-TH" sz="54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8223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381000"/>
            <a:ext cx="8610600" cy="48320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ถ้า</a:t>
            </a: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จะกล่าวถึงท้องถิ่นในลักษณะ  ที่เป็นขอบเขตชุมชนใดชุมชนหนึ่งสิ่งที่เราควรพิจารณาก็คือ  สภาพของท้องถิ่นนั้นเป็นอย่างไร   มีความเจริญก้าวหน้าหรือหล้าหลังเพียงใด   ภาวะการครองชีพของผู้คนในชุมชนเป็นเช่นใด  ก็ขึ้นอยู่กับองค์ประกอบพื้นฐานเฉพาะชุมชนนั้นๆ   โดยคำนึงถึงสภาพแวดล้อมทางสังคม   วัฒนธรรม  สภาพเศรษฐกิจและลักษณะของการเมือง  การปกครอง    การเปลี่ยนแปลงอย่างรวดเร็วทางด้านศรษฐกิจ    การเมือง   สังคมรวมทั้งด้านวิทยาศาสตร์และเทคโนโลยีในปัจจุบัน มีผลกระทบโดยตรงต่อการดำเนินชีวิตของคนไทยในท้องถิ่นต่าง ๆ   โดยเฉพาะทางเศรษฐกิจ  มีแนวโน้มจะพัฒนาจากประเทศเกษตรกรรมไปสู่อุตสาหกรรมให้มากขึ้น     แนวโน้มของการเปลี่ยนแปลงดังกล่าวจำเป็นต้องเตรียมประชากรของประเทศและท้องถิ่น    พร้อมที่จะเผชิญกับการเปลี่ยนแปลงต่าง ๆ และสามารถพัฒนาคุณภาพชีวิตของตนให้ดำเนินชีวิตได้อย่างสงบสุข</a:t>
            </a:r>
          </a:p>
        </p:txBody>
      </p:sp>
    </p:spTree>
    <p:extLst>
      <p:ext uri="{BB962C8B-B14F-4D97-AF65-F5344CB8AC3E}">
        <p14:creationId xmlns:p14="http://schemas.microsoft.com/office/powerpoint/2010/main" val="1788655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2400" y="228600"/>
            <a:ext cx="8839200" cy="489364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	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ลักษณะของสังคมในท้องถิ่น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ในแต่ละท้องถิ่นเกิดขึ้นจากการรวมตัวของคนจำนวนหนึ่งประกอบด้วยครอบครัวหลายๆ ครอบครัวมากน้อยแตกต่างกันไป มีลักษณะการดำเนินชีวิต และขนบธรรมเนียม ประเพณี ความเชื่อ และวัฒนธรรมเป็นของตนเอง ดังนั้นลักษณะสังคมในแต่ละท้องถิ่น ย่อมแตกต่างกันไป ซึ่งเราอาจจะแบ่งออกได้เป็น 2 ลักษณะ ดังนี้</a:t>
            </a:r>
            <a:br>
              <a:rPr lang="th-TH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1. สังคมชนบท</a:t>
            </a:r>
            <a:br>
              <a:rPr lang="th-TH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2. สังคมเมือง</a:t>
            </a:r>
            <a:endParaRPr lang="th-TH" sz="32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91734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381000"/>
            <a:ext cx="8610600" cy="45243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สังคมชนบท ได้แก่ ชุมชนที่มีคนอาศัยอยู่น้อยหรือเบาบาง มีลักษณะรวมกันอยู่เป็นหมู่บ้าน ตำบล อำเภอ หรือจังหวัด กระจัดกระจายไปทั่วประเทศ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โครงสร้างของสังคมชนบท มีลักษณะดังต่อไปนี้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1. มีลักษณะการตั้งถิ่นฐาน อยู่อย่างกระจัดกระจาย มีอัตราความหนาแน่นต่ำ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ครอบครัวส่วนมากเป็นครอบครัวขนาดใหญ่ มีความสัมพันธ์กันอย่างใกล้ชิดสนิทสนม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2. การศึกษา ประชากรในชนบทโดยทั่วไปมีการศึกษาค่อนข้างต่ำ ส่วนใหญ่เป็น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การศึกษาภาคบังคับ</a:t>
            </a:r>
          </a:p>
          <a:p>
            <a:endParaRPr lang="th-TH" sz="32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2449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5800" y="381000"/>
            <a:ext cx="8153400" cy="30469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3. เศรษฐกิจ สังคมชนบทส่วนใหญ่เป็นสังคมเกษตรกรรม มีอาชีพการทำนาทำสวน ทำไร่ ประมงและการหาของป่า มีลักษณะพึ่งตนเองได้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4. การเมืองการปกครอง ประชาชนมีส่วนร่วมทางการเมืองน้อย เพราะมีความรู้สึกว่าเรื่องราวทางการเมืองไม่มีความเกี่ยวข้องกับตนเอง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5. วัฒนธรรมประเพณี และศาสนา ไม่ค่อยยอมรับการเปลี่ยนแปลงของสังคมโลกมีความศรัทธาในศาสนาสูง เคร่งครัดในระเบียบประเพณี</a:t>
            </a:r>
            <a:endParaRPr lang="th-TH" sz="32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67785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228600"/>
            <a:ext cx="8610600" cy="40318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สังคมเมือง ได้แก่ ชุมชนที่มีผู้อาศัยอยู่มาก หรือหนาแน่น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โครงสร้างของสังคมเมือง มีลักษณะดังต่อไปนี้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1. มีลักษณะการตั้งถิ่นฐาน อยู่อย่างหนาแน่น มีอัตราความหนาแน่นสูง ลักษณะครอบครัวเป็นแบบครอบครัวเดียว เป็นครอบครัวขนาดเล็ก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2. การศึกษา สังคมเมืองเป็นศูนย์กลางทางการศึกษา มีสถานศึกษาในทุกระดับชั้นทั้งของรัฐและเอกชน ทำให้ประชากรในเขตเมืองมีระดับการศึกษาสูง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3. เศรษฐกิจ ชาวเมืองส่วนใหญ่มีรายได้และรายจ่ายสูง มีอาชีพต่างๆ ส่วนใหญ่เป็นการค้า อุตสาหกรรมและบริการต่างๆ</a:t>
            </a:r>
          </a:p>
        </p:txBody>
      </p:sp>
    </p:spTree>
    <p:extLst>
      <p:ext uri="{BB962C8B-B14F-4D97-AF65-F5344CB8AC3E}">
        <p14:creationId xmlns:p14="http://schemas.microsoft.com/office/powerpoint/2010/main" val="3259908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5800" y="381000"/>
            <a:ext cx="8153400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4. การเมืองการปกครอง สังคมเมืองเป็นศูนย์กลางการเมืองการปกครองของประเทศ ประชาชนมีส่วนร่วมทางการเมืองมาก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5. วัฒนธรรมประเพณี และศาสนา มีการเปลี่ยนแปลงวัฒนธรรม ตามกระแสการเปลี่ยนแปลงของสังคมโลก ความศรัทธาในศาสนาและความเคร่งครัดในระเบียบประเพณีไม่สูงนัก เพราะสังคมเมืองมีความเจริญทางด้านวัตถุและวิชาการตามหลักความมีเหตุผลและวิทยาศาสตร์สมัยใหม่มาก</a:t>
            </a:r>
            <a:endParaRPr lang="th-TH" sz="32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9701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81000"/>
            <a:ext cx="8305800" cy="50167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ความสัมพันธ์ระหว่างสังคมเมืองและสังคมชนบท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ไม่ว่าประชากรจะอยู่ในสังคมเมืองหรือสังคมชนบทก็ตาม สังคมทั้งสองก็ย่อมที่จะต้องพึ่งพาอาศัยซึ่งกันและกัน เช่น สังคมเมืองย่อมได้รับผลิตผลทางด้านเกษตรกรรมจากสังคมชนบท เพื่อการบริโภคและใช้เป็นวัตถุดิบให้แก่โรงงานอุตสาหกรรม และได้แรงงาน หรือทรัพยากรธรรมชาติ จากสังคมชนบท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ส่วนสังคมชนบทก็ต้องพึ่งพาสังคมเมือง ในด้านการตลาดเพื่อขายสินค้าและพืชผลทางการเกษตร ได้รับความรู้และวิทยาการสมัยใหม่จากสังคมเมือง ได้รับเครื่องอุปโภคบริโภค สินค้าอุตสาหกรรมเพื่อความเป็นอยู่ที่ดีขึ้น เช่น พัดลม ตู้เย็น เครื่องทุ่นแรงต่างๆ ตลอดจนยวดยานพาหนะ</a:t>
            </a:r>
          </a:p>
        </p:txBody>
      </p:sp>
    </p:spTree>
    <p:extLst>
      <p:ext uri="{BB962C8B-B14F-4D97-AF65-F5344CB8AC3E}">
        <p14:creationId xmlns:p14="http://schemas.microsoft.com/office/powerpoint/2010/main" val="229166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81000"/>
            <a:ext cx="8305800" cy="5509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ชุมชน กับ ท้องถิ่น 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ชุมชน คือ ราษฎรที่อยู่ร่วมกันเป็นกลุ่ม ไม่มีกฎหมายรองรับ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ท้องถิ่น คือ ราษฎรที่อยู่ร่วมกันเป็นกลุ่ม มีกฎหมายรองรับ เป็นนิติบุคคล มีอำนาจหน้าที่พัฒนาท้องถิ่น ดูแลทุกข์สุขของราษฎรในท้องถิ่น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องค์กรท้องถิ่น ในประเทศไทยมีดังนี้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1. กรุงเทพมหานคร 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2. องค์การบริหารส่วนจังหวัด (อบจ.) 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3. เทศบาล 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4. องค์การบริหารส่วนตำบล (อบต.)</a:t>
            </a:r>
          </a:p>
          <a:p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602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0" y="457200"/>
            <a:ext cx="8001000" cy="44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1. 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คำอธิบายรายวิชา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4000" dirty="0">
                <a:latin typeface="Angsana New" pitchFamily="18" charset="-34"/>
                <a:cs typeface="Angsana New" pitchFamily="18" charset="-34"/>
              </a:rPr>
              <a:t>	ความคิด ความเชื่อ ความหลากหลายทางวัฒนธรรม สภาพสังคม เศรษฐกิจ สิ่งแวดล้อม และลักษณะชุมชนท้องถิ่น สภาพอดีต ปัจจุบัน และปัจจัยต่าง ๆ ที่มีอิทธิพลต่อการเปลี่ยนแปลงของชุมชนท้องถิ่นในอนาคต รวมทั้งการนำศักยภาพของสื่อมวลชนเข้ามามีบทบาทร่วมในการพัฒนาท้องถิ่น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9482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81000"/>
            <a:ext cx="8305800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กรุงเทพมหานคร 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เขตการบริหารราชการส่วนท้องถิ่นรูปแบบพิเศษ ที่จัดตั้งตามพระราชบัญญัติระเบียบบริหารราชการกรุงเทพมหานคร มีหน้าที่จัดบริการสาธารณะให้แก่ประชาชนในเขตพื้นที่กรุงเทพมหานคร โดยแบ่งพื้นที่การปกครองออกเป็นเขต มีสำนักงานใหญ่ 2 แห่ง เรียกว่า ศาลาว่าการกรุงเทพมหานคร1 และศาลาว่าการกรุงเทพมหานคร 2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38769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81000"/>
            <a:ext cx="8305800" cy="40318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องค์การบริหารส่วนจังหวัด (อบจ.) 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คือ องค์กร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ปกครองส่วนท้องถิ่นที่มีขนาดใหญ่ที่สุดของประเทศไทย มีจังหวัดละหนึ่งแห่ง ยกเว้นกรุงเทพมหานครซึ่งเป็นการปกครองส่วนท้องถิ่นรูปแบบพิเศษ องค์การบริหารส่วนจังหวัด มีเขตพื้นที่รับผิดชอบครอบคลุมทั้งจังหวัด จัดตั้งขึ้นเพื่อบริการสาธารณประโยชน์ในเขตจังหวัด ตลอดทั้งช่วยเหลือพัฒนางานของเทศบาลและ อบต. รวมทั้งการประสานแผนพัฒนาท้องถิ่นเพื่อไม่ให้งานซ้ำซ้อน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93068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81000"/>
            <a:ext cx="8305800" cy="45243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เทศบาล 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การปกครองท้องถิ่นรูปหนึ่งของไทย ตามหลักการกระจายอำนาจ กล่าวคือ ราชการบริหารส่วนกลาง กระจายอำนาจไปให้ประชาชนในท้องถิ่นมีอิสระที่จะดำเนินการปกครองตนเองภายในขอบเขตที่กฎหมายกำหนด เป็นการปูพื้นฐานการปกครองระบอบประชาธิปไตย ระบบรัฐสภา เพราะเป็นการจำลองรูปแบบการปกครองประเทศมาใช้ในท้องถิ่น</a:t>
            </a: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 </a:t>
            </a: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       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16655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81000"/>
            <a:ext cx="8305800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เทศบาล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มีฐานะเป็นนิติบุคคล แบ่งออกเป็น ๓ ระดับ คือ เทศบาลตำบล เทศบาลเมือง และเทศบาลนคร อย่างไรก็ตามเทศบาลทั้ง ๓ ระดับ มีโครงสร้างเหมือนกัน คือ ประกอบด้วย สภาเทศบาล (ซึ่งสมาชิกมาจากการเลือกตั้งของประชาชนในเขตเทศบาลนั้น) และคณะเทศมนตรี (นายกเทศมนตรีและเทศมนตรีอีกจำนวนหนึ่ง) จะแตกต่างกันก็เฉพาะที่ตั้งหรือจำนวนประชากรเท่านั้น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439012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81000"/>
            <a:ext cx="8305800" cy="50167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องค์การ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บริหารส่วนตำบล ( อบต.) 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คือ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องค์กรปกครองส่วนท้องถิ่นระดับตำบลที่อยู่ใกล้ชิดกับประชาชนมากที่สุด มีพื้นที่เท่ากับตำบลแต่ละตำบล จัดตั้งมาจากสภาตำบลที่มีรายได้ตามเกณฑ์ที่กำหนดและมีจำนวนราษฎรไม่น้อยกว่า 2,000 คน โดยมีจุดมุ่งหมายสำคัญเพื่อดูแลทุกข์สุขและให้บริการประชาชนในหมู่บ้าน ตำบล เขต อบต. แทนรัฐบาลกลาง มีฐานะเป็นนิติบุคคล และเป็นราชการท้องถิ่น มีอำนาจหน้าที่ในการพัฒนาตำบลทั้งในด้านเศรษฐกิจ สังคมและวัฒนธรรม และหน้าที่อื่นๆ ตามที่กฎหมายกำหนด รวมทั้งมีงบประมาณ และพนักงานเจ้าหน้าที่ของ อบต. เอง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3435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90600" y="457200"/>
            <a:ext cx="7543800" cy="31700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dirty="0">
                <a:latin typeface="Angsana New" pitchFamily="18" charset="-34"/>
                <a:cs typeface="Angsana New" pitchFamily="18" charset="-34"/>
              </a:rPr>
              <a:t>2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. จุดมุ่งหมายของรายวิชา</a:t>
            </a:r>
          </a:p>
          <a:p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	การสืบค้นความเป็นมาของชุมชนในท้องถิ่นส่วนที่เกี่ยวกับวัฒนธรรมและภูมิปัญญาการปฏิสัมพันธ์กับวัฒนธรรมต่างถิ่นที่มีต่อการเปลี่ยนแปลงวิถีชีวิตในชุมชนโดยกรณีศึกษา</a:t>
            </a:r>
            <a:endParaRPr lang="th-TH" sz="40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3089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762000" y="381000"/>
            <a:ext cx="8077200" cy="44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3. 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วัตถุประสงค์รายวิชา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40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๑.อธิบาย</a:t>
            </a:r>
            <a:r>
              <a:rPr lang="th-TH" sz="4000" dirty="0">
                <a:latin typeface="Angsana New" pitchFamily="18" charset="-34"/>
                <a:cs typeface="Angsana New" pitchFamily="18" charset="-34"/>
              </a:rPr>
              <a:t>แนวทางในการศึกษาท้องถิ่น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40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๒.เก็บ</a:t>
            </a:r>
            <a:r>
              <a:rPr lang="th-TH" sz="4000" dirty="0">
                <a:latin typeface="Angsana New" pitchFamily="18" charset="-34"/>
                <a:cs typeface="Angsana New" pitchFamily="18" charset="-34"/>
              </a:rPr>
              <a:t>รวบรวมข้อมูลจากท้องถิ่นของตนเองและท้องถิ่นอื่น ทั้งข้อมูลปฐมภูมิและข้อมูลทุติยภูมิ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40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๓.อธิบาย</a:t>
            </a:r>
            <a:r>
              <a:rPr lang="th-TH" sz="4000" dirty="0">
                <a:latin typeface="Angsana New" pitchFamily="18" charset="-34"/>
                <a:cs typeface="Angsana New" pitchFamily="18" charset="-34"/>
              </a:rPr>
              <a:t>ปัจจัยที่มีผลต่อการเปลี่ยนแปลงของท้องถิ่นได้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40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4000" dirty="0" smtClean="0">
                <a:latin typeface="Angsana New" pitchFamily="18" charset="-34"/>
                <a:cs typeface="Angsana New" pitchFamily="18" charset="-34"/>
              </a:rPr>
              <a:t>๔.นำเสนอ</a:t>
            </a:r>
            <a:r>
              <a:rPr lang="th-TH" sz="4000" dirty="0">
                <a:latin typeface="Angsana New" pitchFamily="18" charset="-34"/>
                <a:cs typeface="Angsana New" pitchFamily="18" charset="-34"/>
              </a:rPr>
              <a:t>เรื่องราวของท้องถิ่นผ่านสื่อต่าง ๆ ได้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13702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165972"/>
              </p:ext>
            </p:extLst>
          </p:nvPr>
        </p:nvGraphicFramePr>
        <p:xfrm>
          <a:off x="1524000" y="1397000"/>
          <a:ext cx="6096000" cy="3657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ว้น เวลา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เนื้อหา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19/02/63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: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บ่าย</a:t>
                      </a:r>
                      <a:endParaRPr lang="en-US" sz="24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แนะนำรายวิชา 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5/03/63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  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: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เช้า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ความรู้ทั่วไปเกี่ยวกับท้องถิ่น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5/03/63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  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: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บ่าย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องค์กรณ์ท้องถิ่นในประเทศไทย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12/03/63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: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เช้า</a:t>
                      </a:r>
                      <a:endParaRPr lang="en-US" sz="24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การปกครองท้องถิ่น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12/03/63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: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บ่าย</a:t>
                      </a:r>
                      <a:endParaRPr lang="en-US" sz="24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การศึกษาภูมิปัญญาท้องถิ่น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19/03/63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: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เช้า</a:t>
                      </a:r>
                      <a:endParaRPr lang="en-US" sz="24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การนำเสนองาน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19/03/63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: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บ่าย</a:t>
                      </a:r>
                      <a:endParaRPr lang="en-US" sz="2400" dirty="0" smtClean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สอบ</a:t>
                      </a:r>
                      <a:endParaRPr lang="en-US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4.</a:t>
            </a:r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วัน เวลาเรียนและเนื้อหา</a:t>
            </a:r>
            <a:endParaRPr lang="en-US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47441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4855" y="457200"/>
            <a:ext cx="8534400" cy="45243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5.  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การ</a:t>
            </a:r>
            <a:r>
              <a:rPr lang="th-TH" sz="3600" b="1" dirty="0">
                <a:latin typeface="Angsana New" pitchFamily="18" charset="-34"/>
                <a:cs typeface="Angsana New" pitchFamily="18" charset="-34"/>
              </a:rPr>
              <a:t>ประเมินผล</a:t>
            </a:r>
            <a:endParaRPr lang="en-US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1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. 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  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อบรม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Chula </a:t>
            </a:r>
            <a:r>
              <a:rPr lang="en-US" sz="3600" dirty="0" err="1" smtClean="0">
                <a:latin typeface="Angsana New" pitchFamily="18" charset="-34"/>
                <a:cs typeface="Angsana New" pitchFamily="18" charset="-34"/>
              </a:rPr>
              <a:t>Mooc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		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	30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คะแนน</a:t>
            </a:r>
            <a:endParaRPr lang="en-US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2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.   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รายงานภูมิปัญญาท้องถิ่น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		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30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	คะแนน</a:t>
            </a:r>
            <a:endParaRPr lang="en-US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3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.    บันทึกการเรียนรู้			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1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0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	คะแนน</a:t>
            </a:r>
            <a:endParaRPr lang="en-US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4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.     สอบปลายภาค			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	2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0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	คะแนน</a:t>
            </a:r>
            <a:endParaRPr lang="en-US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5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.     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การเข้าชั้นเรียนและการมีส่วนร่วมใน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	10	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คะแนน</a:t>
            </a:r>
            <a:endParaRPr lang="en-US" sz="3600" dirty="0">
              <a:latin typeface="Angsana New" pitchFamily="18" charset="-34"/>
              <a:cs typeface="Angsana New" pitchFamily="18" charset="-34"/>
            </a:endParaRPr>
          </a:p>
          <a:p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       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กระบวนการ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เรียนรู้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	</a:t>
            </a:r>
          </a:p>
          <a:p>
            <a:r>
              <a:rPr lang="en-US" sz="36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				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รวม</a:t>
            </a:r>
            <a:r>
              <a:rPr lang="en-US" sz="3600" b="1" dirty="0">
                <a:latin typeface="Angsana New" pitchFamily="18" charset="-34"/>
                <a:cs typeface="Angsana New" pitchFamily="18" charset="-34"/>
              </a:rPr>
              <a:t>	100	</a:t>
            </a:r>
            <a:r>
              <a:rPr lang="th-TH" sz="3600" b="1" dirty="0">
                <a:latin typeface="Angsana New" pitchFamily="18" charset="-34"/>
                <a:cs typeface="Angsana New" pitchFamily="18" charset="-34"/>
              </a:rPr>
              <a:t>คะแนน</a:t>
            </a:r>
            <a:endParaRPr lang="en-US" sz="36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2463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457200"/>
            <a:ext cx="7848600" cy="437042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คําว่า“ท้องถิ่น” มาจากคําว่า “ท้อง” ผสมกับคำว่า “ถิ่น” คําว่า “ท้อง” ตามความหมายในที่นี้หมายถึง บริเวณหรือแอ่งอันเป็นแหล่งที่อยู่ของบางสิ่งบางอย่าง โดยรวมอยู่กันเป็นกล่มหรือเป็นชุดที่มีความเชื่อมโยงกันภายใน เช่น ท้องนา ท้องทุ่ง ท้องน้ำ เป็นต้น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ส่วนคําว่า “ถิ่น” หมายถึง สถานที่อันเป็นที่อย่อาศัยหรือตั้งถิ่นฐานในลักษณะถาวรหรือกึ่งถาวรของสิ่งมีชีวิตใดชนิดหนึ่ง ซึ่งมีความหมายในที่นี้หมายถึง คนหมู่ใดหมู่หนึ่งหรือเฉพาะกลุ่มที่อาศัยอยู่ รวมกันอย่างถาวร</a:t>
            </a:r>
            <a:r>
              <a:rPr lang="th-TH" sz="5400" dirty="0"/>
              <a:t> </a:t>
            </a:r>
            <a:endParaRPr lang="th-TH" sz="54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46307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457200"/>
            <a:ext cx="7848600" cy="30469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เมื่อรวมความหมายของคําทั้งสองเข้าด้วยกัน คําว่า “ท้องถิ่น” จึงหมายถึง บริเวณอนเป็นถิ่นฐานและการดําเนินชีวิตของหมู่คนหมู่ หนึ่งๆ ซึ่งในที่นั้นๆ นอกจากจะมีตัวตนจำนวนหนึ่งแล้วยังต้องมีสภาพแวดล้อมที่เป็นปัจจัยสําหรับการดําเนินชีวิตของตน เช่น ทรัพยากร ธรรมชาติ ศิลปวัฒนธรรม ขนบธรรมเนียม ประเพณีภูมิ ปัญญาท้องถิ่น เป็นต้น</a:t>
            </a:r>
            <a:endParaRPr lang="th-TH" sz="54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87027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457200"/>
            <a:ext cx="7848600" cy="387798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คำว่า" ท้องถิ่น " ตามพจนานุกรมฉบับราชบัณฑิตยสถาน  พ.ศ.  2542  (2546:511)  ให้ความหมายไว้ว่า </a:t>
            </a:r>
            <a:r>
              <a:rPr lang="th-TH" sz="3200" b="1" i="1" dirty="0">
                <a:latin typeface="Angsana New" pitchFamily="18" charset="-34"/>
                <a:cs typeface="Angsana New" pitchFamily="18" charset="-34"/>
              </a:rPr>
              <a:t>ท้องที่ใดท้องที่หนึ่งโดยเฉพาะ    ซึ่งเน้นถึงลักษณะทางสภาพแวดล้อมทางภูมิศาสตร์และทางธรรมชาติ     ที่มีความเป็นขอบเขตเฉพาะพื้นที่นั้นๆ เป็นสำคัญและยังมีความหมายที่กำหนดขอบเขตของพื้นที่ระดับย่อยตามเขตการปกครอง  หรือเป็นหน่วยงานระดับรองไปจาก</a:t>
            </a:r>
            <a:r>
              <a:rPr lang="th-TH" sz="3200" b="1" i="1" dirty="0" smtClean="0">
                <a:latin typeface="Angsana New" pitchFamily="18" charset="-34"/>
                <a:cs typeface="Angsana New" pitchFamily="18" charset="-34"/>
              </a:rPr>
              <a:t>หน่วยงานใหญ่ </a:t>
            </a:r>
            <a:r>
              <a:rPr lang="th-TH" sz="3200" b="1" i="1" dirty="0">
                <a:latin typeface="Angsana New" pitchFamily="18" charset="-34"/>
                <a:cs typeface="Angsana New" pitchFamily="18" charset="-34"/>
              </a:rPr>
              <a:t>ได้แก่  หมู่บ้าน ตำบล  อำเภอ  จังหวัด 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 เป็นต้น</a:t>
            </a:r>
            <a:r>
              <a:rPr lang="th-TH" sz="5400" dirty="0"/>
              <a:t>  </a:t>
            </a:r>
            <a:endParaRPr lang="th-TH" sz="54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9512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465</Words>
  <Application>Microsoft Office PowerPoint</Application>
  <PresentationFormat>On-screen Show (4:3)</PresentationFormat>
  <Paragraphs>97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Angsana New</vt:lpstr>
      <vt:lpstr>Arial</vt:lpstr>
      <vt:lpstr>Calibri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4.วัน เวลาเรียนและเนื้อหา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</dc:creator>
  <cp:lastModifiedBy>LAB-3511</cp:lastModifiedBy>
  <cp:revision>16</cp:revision>
  <dcterms:created xsi:type="dcterms:W3CDTF">2021-02-18T16:23:17Z</dcterms:created>
  <dcterms:modified xsi:type="dcterms:W3CDTF">2025-09-09T07:51:33Z</dcterms:modified>
</cp:coreProperties>
</file>