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1" r:id="rId2"/>
    <p:sldId id="312" r:id="rId3"/>
    <p:sldId id="313" r:id="rId4"/>
    <p:sldId id="314" r:id="rId5"/>
    <p:sldId id="315" r:id="rId6"/>
    <p:sldId id="31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4AC"/>
    <a:srgbClr val="009900"/>
    <a:srgbClr val="00FF00"/>
    <a:srgbClr val="5A0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A55FE-7C85-432F-8204-4B569FBC6B10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0836-3253-429A-906D-AFD8AD1D8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0D14-1CEF-475F-8394-4BA34CE2288A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34B9-71E2-4281-9BD5-03EF607DD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CBD5DA-739A-47CD-9832-86A4BB0329FC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5A755-C9D1-49BB-8B23-3F4EFF3CB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56817-4E4E-4775-90ED-2FD6A205F06B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2A013D-18BB-49DB-BFCF-B6572FB4D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06642D-C04E-42DB-8FA6-46BCD851684D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6187B0-307B-49B5-9962-A1A9F7D47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3C66D2-59F5-4911-82F8-038D67B56503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217A78-7D0C-44DF-BB09-5B442C949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C5612-FDDA-45A4-B404-4682DD01F479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2CDC-B0C3-44C3-A7FB-EF7CCBE24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8A4077-FC42-4BD1-B137-981F9E96B567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5A7626-4267-47F1-84C0-B28DBB7A9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0ADD69-6148-4A23-BD76-593A3B193708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73A28C-AECE-40D1-A821-3BCDD0884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7909-B998-44D7-937F-9B2C13B57E3E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E1286-EC16-4818-8832-B0AD55C13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4B27395-E71F-4E55-A442-FE2BD84440D7}" type="datetimeFigureOut">
              <a:rPr lang="en-US"/>
              <a:pPr>
                <a:defRPr/>
              </a:pPr>
              <a:t>8/22/2025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9E071C-96FD-43ED-BA8C-0DB8A920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701" r:id="rId8"/>
    <p:sldLayoutId id="2147483693" r:id="rId9"/>
    <p:sldLayoutId id="2147483692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895600"/>
            <a:ext cx="8610600" cy="2079625"/>
          </a:xfrm>
        </p:spPr>
        <p:txBody>
          <a:bodyPr anchor="b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th-TH" sz="8000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บทที่ 1</a:t>
            </a:r>
            <a:br>
              <a:rPr lang="en-US" sz="6600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sz="6600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ลักษณะและขอบเขตของการตลาด</a:t>
            </a:r>
            <a:br>
              <a:rPr lang="en-US" sz="7200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</a:br>
            <a:endParaRPr lang="en-US" sz="7200" u="sng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5779" name="Picture 6" descr="http://t1.gstatic.com/images?q=tbn:ANd9GcS-YDiySYAnMAfI6D1YVaAsQhiKvAVVvWsi1Tx41aGGk4ikT-fpHtIjJeb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206533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229600" cy="478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th-TH" sz="4400" b="1" u="sng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ความหมายของการตลาด</a:t>
            </a:r>
            <a:endParaRPr lang="en-US" sz="4400" b="1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en-US" sz="2400" b="1">
                <a:latin typeface="Angsana New" pitchFamily="18" charset="-34"/>
                <a:cs typeface="Angsana New" pitchFamily="18" charset="-34"/>
              </a:rPr>
              <a:t>       </a:t>
            </a:r>
            <a:r>
              <a:rPr lang="th-TH" sz="2400" b="1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4000" b="1">
                <a:solidFill>
                  <a:srgbClr val="630C6A"/>
                </a:solidFill>
                <a:latin typeface="Angsana New" pitchFamily="18" charset="-34"/>
                <a:cs typeface="Angsana New" pitchFamily="18" charset="-34"/>
              </a:rPr>
              <a:t>1.  เป็นกระบวนการทางสังคมและการบริหาร โดยบุคคลและกลุ่มบุคคลจะได้รับสิ่งที่ตอบสนองความจำเป็น และความต้องการจาการสร้างสรรค์ การนำเสนอ และการแลกเปลี่ยนผลิตภัณฑ์และสิ่งที่มีคุณค่ากับบุคคลอื่น</a:t>
            </a:r>
            <a:endParaRPr lang="en-US" sz="4000" b="1">
              <a:solidFill>
                <a:srgbClr val="630C6A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1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3600" b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sz="36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2.  เป็นระบบกิจกรรมธุรกิจที่เกิดขึ้น เพื่อที่จะวางแผนด้านการกำหนดราคา การส่งเสริม และการจัดจำหน่าย ผลิตภัณฑ์ที่สามารถตอบสนองความต้องการของตลาดเป้าหมายเพื่อให้บรรลุวัตถุประสงค์ขององค์การ</a:t>
            </a:r>
            <a:endParaRPr lang="en-US" sz="3600" b="1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endParaRPr lang="en-US" sz="3600" b="1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en-US" sz="36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6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3.  การตลาดเป็นการทำงานของธุรกิจที่ทำให้เกิดการเคลื่อนย้ายสินค้าและบริการจากผู้ผลิตไปยังผู้บริโภค หรือผู้ใช้ </a:t>
            </a:r>
            <a:endParaRPr lang="en-US" sz="36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33400" y="10668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5400" u="sng" dirty="0">
                <a:solidFill>
                  <a:srgbClr val="007635"/>
                </a:solidFill>
                <a:effectLst/>
                <a:latin typeface="Angsana New" pitchFamily="18" charset="-34"/>
                <a:cs typeface="Angsana New" pitchFamily="18" charset="-34"/>
              </a:rPr>
              <a:t>ความหมายของการตลาด(ต่อ)</a:t>
            </a:r>
            <a:br>
              <a:rPr lang="en-US" sz="5400" dirty="0">
                <a:solidFill>
                  <a:srgbClr val="007635"/>
                </a:solidFill>
                <a:effectLst/>
                <a:latin typeface="Angsana New" pitchFamily="18" charset="-34"/>
                <a:cs typeface="Angsana New" pitchFamily="18" charset="-34"/>
              </a:rPr>
            </a:br>
            <a:endParaRPr lang="en-US" sz="5400" dirty="0">
              <a:solidFill>
                <a:srgbClr val="007635"/>
              </a:solidFill>
              <a:effectLst/>
            </a:endParaRPr>
          </a:p>
        </p:txBody>
      </p:sp>
      <p:pic>
        <p:nvPicPr>
          <p:cNvPr id="77828" name="Picture 2" descr="http://t0.gstatic.com/images?q=tbn:ANd9GcRrJ2EA0V7QpHtCm8KndCxTH0k_d3bicj7Ysvu2bTL1acSnDQuI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5100" y="304800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25963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th-TH" sz="36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4.  เป็นกระบวนการในการพัฒนา การตั้งราคา การส่งเสริมการตลาด และการจัดจำหน่าย สินค้า บริการและความคิด เพื่อตอบสนองความจำเป็นและความต้องการของลูกค้า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36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th-TH" sz="36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5.  เป็นการบริหารตลาด เพื่อให้เกิดความสัมพันธ์อันดีในการแลกเปลี่ยนที่สามารถทำกำไรให้กับองค์กร โดยการสร้างคุณค่าและความพึงพอใจที่สามารถตอบสนองความจำเป็นและความต้องการได้</a:t>
            </a:r>
            <a:endParaRPr lang="en-US" sz="36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36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4000" u="sng" dirty="0">
                <a:solidFill>
                  <a:srgbClr val="00B050"/>
                </a:solidFill>
                <a:effectLst/>
                <a:latin typeface="Angsana New" pitchFamily="18" charset="-34"/>
                <a:cs typeface="Angsana New" pitchFamily="18" charset="-34"/>
              </a:rPr>
            </a:br>
            <a:r>
              <a:rPr lang="en-US" sz="4000" dirty="0">
                <a:solidFill>
                  <a:srgbClr val="00B050"/>
                </a:solidFill>
                <a:effectLst/>
                <a:latin typeface="Angsana New" pitchFamily="18" charset="-34"/>
                <a:cs typeface="Angsana New" pitchFamily="18" charset="-34"/>
              </a:rPr>
              <a:t>       </a:t>
            </a:r>
            <a:r>
              <a:rPr lang="th-TH" sz="4800" dirty="0">
                <a:solidFill>
                  <a:srgbClr val="007635"/>
                </a:solidFill>
                <a:effectLst/>
                <a:latin typeface="Angsana New" pitchFamily="18" charset="-34"/>
                <a:cs typeface="Angsana New" pitchFamily="18" charset="-34"/>
              </a:rPr>
              <a:t>ความหมายของการตลาด(ต่อ)</a:t>
            </a:r>
            <a:br>
              <a:rPr lang="en-US" sz="5400" dirty="0">
                <a:solidFill>
                  <a:srgbClr val="007635"/>
                </a:solidFill>
                <a:effectLst/>
                <a:latin typeface="Angsana New" pitchFamily="18" charset="-34"/>
                <a:cs typeface="Angsana New" pitchFamily="18" charset="-34"/>
              </a:rPr>
            </a:br>
            <a:endParaRPr lang="en-US" sz="4400" dirty="0">
              <a:solidFill>
                <a:srgbClr val="007635"/>
              </a:solidFill>
            </a:endParaRPr>
          </a:p>
        </p:txBody>
      </p:sp>
      <p:pic>
        <p:nvPicPr>
          <p:cNvPr id="78852" name="Picture 2" descr="http://t3.gstatic.com/images?q=tbn:ANd9GcTMrVa-eG6DdouY1efNSVa0tqEYvwG7_ruJDsUcIUNjaztb25tVn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4150" y="0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1"/>
          <p:cNvSpPr>
            <a:spLocks noGrp="1"/>
          </p:cNvSpPr>
          <p:nvPr>
            <p:ph idx="4294967295"/>
          </p:nvPr>
        </p:nvSpPr>
        <p:spPr>
          <a:xfrm>
            <a:off x="381000" y="1981200"/>
            <a:ext cx="8229600" cy="44958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th-TH" sz="3600" b="1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1.  ความจำเป็น ความต้องการ และความต้องการซื้อ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2.  การนำเสนอทางการตลาด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3.  คุณค่าสำหรับลูกค้า และความพึงพอใจของลูกค้า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4.  การแลกเปลี่ยน การติดต่อธุรกิจ การตลาดเพื่อสร้างความสัมพันธ์ที่ดี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5.  ตลาด 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endParaRPr lang="en-US" sz="4800">
              <a:solidFill>
                <a:srgbClr val="7030A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9144000" cy="990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h-TH" sz="4000" u="sng" dirty="0">
                <a:solidFill>
                  <a:srgbClr val="630C6A"/>
                </a:solidFill>
                <a:effectLst/>
              </a:rPr>
              <a:t>แนวความคิดหลักทางการตลาดและภาพรวมของการตลาด</a:t>
            </a:r>
            <a:endParaRPr lang="en-US" sz="4000" u="sng" dirty="0">
              <a:solidFill>
                <a:srgbClr val="630C6A"/>
              </a:solidFill>
              <a:effectLst/>
            </a:endParaRPr>
          </a:p>
        </p:txBody>
      </p:sp>
      <p:sp>
        <p:nvSpPr>
          <p:cNvPr id="79876" name="AutoShape 2" descr="data:image/jpeg;base64,/9j/4AAQSkZJRgABAQAAAQABAAD/2wCEAAkGBwgHBgkIBwgKCgkLDRYPDQwMDRsUFRAWIB0iIiAdHx8kKDQsJCYxJx8fLT0tMTU3Ojo6Iys/RD84QzQ5OjcBCgoKDQwNGg8PGjclHyU3Nzc3Nzc3Nzc3Nzc3Nzc3Nzc3Nzc3Nzc3Nzc3Nzc3Nzc3Nzc3Nzc3Nzc3Nzc3Nzc3N//AABEIAFMAegMBIgACEQEDEQH/xAAbAAEAAgMBAQAAAAAAAAAAAAAABQYDBAcCAf/EADUQAAEDAwMCBAQFAwUBAAAAAAECAwQABREGEiExQRMiUZEUYXGBBxUyocEzUrFigsLR8Rf/xAAZAQEBAQEBAQAAAAAAAAAAAAAAAgMBBAX/xAApEQADAAIBAgUDBQEAAAAAAAAAAQIDERIhMRNBUaHBBCJxMlJhkfAU/9oADAMBAAIRAxEAPwDuNKUoBSlKAUpSgFKUoBSlKAUpSgI++yjDtrj4VsCSNy/7Rnk1WLRqMyNTxoMR9Mht1pan0oVuS3jG05ycE8/tVgvs9McNR9oUp3JKT3A9feq4ZiIb797QlKZKGVBwYTtcQnJ5PXPB5rPIlLV0y4rluEi9UrXt8tE6ExKazseQFjPzrYrQgUpSgFKUoBSlKAUqJuF1MeQtlsDckDORnJ9Oo+VZbFdG7vATKaG3zKQpOc4UDg1CuabS8inLS2yRpXzNa1xuES2xVSZ8huOynqtxWBn0+Z+VX2OJOnpGzmhrnTGtb1cNStxbXFbctjroCHHY6kL29+d2PcDjtV+mSExIbshzo2gqPz+VTNcuxpmw1haVf78nOdYX1luDNWXmhc2ipLCOPEDg/SkDrj9sc1rSLIm7aZLch2Um6Skh5SGHlhvxOuzYOCk9Dx86mNRuquFmkNLQkBaSpC8chzsr3quaa1M9eBBYh29918oPi+XaEjjKsnA4I9e9WsNY8b8zDxVkta6ep1DT8hl61MIaQWlNIShbKuFNqA6EVJVRNBOzpOob4uZHMQMlDIYUoEnAyF8cHOe3bAq91Et669y3rfQ0p9wREUhBGVqBPOeB9hWO0XZm5+OlA2ux17HEehIyPcEVoajjsyH2SZbkdbaTuKEpO4HoOfnz/wC1G/h+w3C/NW3pJfm+PvedUMb0keU47cY47YxRTfLb7HeUa0u5cqVXla30ynreoh+i81iXr7Syet5Y+wUf4pzn1Nf+XP8Asf8ATLNSqbO/ErTsdLao0n4vLgStLSSClPPm5AB5xxmptF+iSrW3PgOB1p04QdpHuDj0Nc8SevU5f02aEnUtbIjUUeFNkvn4mSw8pHg7o6wMH+7nuK2dGCPbLaxZyEtyW0FRSFhQX6kH+O1VOdPcYvDFojHxpcsF6O44OOD59+Ogx3rdtLE8a/jJnux0xm4i1RSyonxFEjeDkDkeXj0rr6tVH6WZLomr7+hIXXW3jvGDpeN+YSicePg+Cg/8vtx86x27Rsm4SU3DVMtcqR1S1nCUfIAcAfT3NZ7tqJrT1zejsacmvFWFeOwlO1zI7c546c+lav8A9Aln+npa5H6qAqNrf3HtU5OOsaST/lbfv7F0YisRm0IZaQhCP0hKcYqL1jDnz7A/HtZT8SopICuhAIOP2qtyNdXhbDgZ0rNbUUnDhdHlPrjb2qU0NqO53xhabpbTHW2MeMkEJWe/lPT3NXOTr0ML+mqYdNrX5XwylzIOtBG+GdhMFOOgXk4ra0mp+JbfgHltIeZBzsUO/m6/erdqRE1M3xY0YyEeDkhK0pKSM8eYgc/xXPRpttEZ67XabIiPSn/EUxGd4b3q4Se4POM1c/UU745O3keasM8Nw/yTE3U8aMIPwD6TcH5CG2kJA3rwobwvvgDPXviunJJKQTwcciud6kfKbQ2sNIQIakvRQB/TKOmPqMj7mrpDu7EiIw9u/qNpX7jNT4XhL12d8VZPLWihS9W2385npnPhtSXloCVHBwk7R1+lY9DXpiXrd5EZ0LafjbTg55SSR/mugSdO2eU6p2Rbo7jijlSlIGTX2Dp+02+QJEOAwy6BjehODW1Zdzx0ZzjSrZiXpexrcU4q2RypRyTsr2nTdlT0tsYf7KlaVkbbZESNM2WQ14bluj7c54RisV5i29m3NwSjwWycoDJ2lOO4x36e9Tlc51rqNFt1MGpTLxZQynaUtlQOck9Pt7VcSqemRdUl0IuUiFbNXNSC66pExopQ48vcWynGUg+nOR9693W6sxL1anY7wV4cpOSD2III/f8Aaq9eLjb9S3i2x1MvKY+JBUktqTwQR3HzrojX4ZadbebeQ06FIUFJ89a1UwuKRlMVT5V3MUyVqvTst2QpAvdqWsrwAEvspJzgYGCBU5p/VVpvycQpATIT+uM6NriD9P8AqptKQlISOgGKruodG2m9HxltGNMTyiVHOxYP1HWvJxa7H0FkxZFrItP1Xyuz9ixDmiUJQMIAA9BXNJdx1hpabFjPqVdYKF58VLR8RSORtUfUdc10eO6JMZDqQoJcTkAjBGa7Nb8iM2Hw9NUmn6fK7opr1yFyXKcS8A2FKCQD1A4H7VWtW2jUEiyRorMyK4pTyPHQlpW8JByOc4PIG7AHtmpCVoiPa5qHIdyfKkLDgjuu4RjsKyQrqZMhYtrEmSpKCHgzjc0pJIKVZI5z057Gry1FTuFtyefFNzWqekyKk6f1pPgpZxCdZKcBSV9R71MwdOX9mFHaUEZQ0lJ8/oKlfwzlyLhZpMx9pbLb0pxTTK/1NjJ4I7HPUeuauFHdWlyOqVPYUpSuHRSlKAVidjsvHLrSFn/UkGstKA1hb4aVBQishQ6ENjNbNKUApSlAfMD0FfaV5WoJSVKOABkmgKxqKLIdmOOwpzDC/CwUvNlY39jwocY69e1VHRDPwkCahDmJS5TjkxR4Knc+bP3raj6jt85D0h6WgKWStKd3r0qvWGzSdRajuv5fd1xQdrhSgAg8YP8AivROKMX3tGFZLy/b5F10JcM3y7QM+VREhI9CeFe5GfvV5qkaP0TKsF4cuEm5GUVt7CCnFXesbadbRrKaWmKUpUlClKUApSlAKUpQClKUArysApIPQ0pQFHm6Q0+txa1WtgqUSSeevvUjpOx2y1yn3LfEQwpScEpJ5H3NKVxMFppSldB//9k="/>
          <p:cNvSpPr>
            <a:spLocks noChangeAspect="1" noChangeArrowheads="1"/>
          </p:cNvSpPr>
          <p:nvPr/>
        </p:nvSpPr>
        <p:spPr bwMode="auto">
          <a:xfrm>
            <a:off x="0" y="-373063"/>
            <a:ext cx="1162050" cy="79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Lucida Sans Unicode" pitchFamily="34" charset="0"/>
            </a:endParaRPr>
          </a:p>
        </p:txBody>
      </p:sp>
      <p:sp>
        <p:nvSpPr>
          <p:cNvPr id="79877" name="AutoShape 4" descr="data:image/jpeg;base64,/9j/4AAQSkZJRgABAQAAAQABAAD/2wCEAAkGBwgHBgkIBwgKCgkLDRYPDQwMDRsUFRAWIB0iIiAdHx8kKDQsJCYxJx8fLT0tMTU3Ojo6Iys/RD84QzQ5OjcBCgoKDQwNGg8PGjclHyU3Nzc3Nzc3Nzc3Nzc3Nzc3Nzc3Nzc3Nzc3Nzc3Nzc3Nzc3Nzc3Nzc3Nzc3Nzc3Nzc3N//AABEIAFMAegMBIgACEQEDEQH/xAAbAAEAAgMBAQAAAAAAAAAAAAAABQYDBAcCAf/EADUQAAEDAwMCBAQFAwUBAAAAAAECAwQABREGEiExQRMiUZEUYXGBBxUyocEzUrFigsLR8Rf/xAAZAQEBAQEBAQAAAAAAAAAAAAAAAgMBBAX/xAApEQADAAIBAgUDBQEAAAAAAAAAAQIDERIhMRNBUaHBBCJxMlJhkfAU/9oADAMBAAIRAxEAPwDuNKUoBSlKAUpSgFKUoBSlKAUpSgI++yjDtrj4VsCSNy/7Rnk1WLRqMyNTxoMR9Mht1pan0oVuS3jG05ycE8/tVgvs9McNR9oUp3JKT3A9feq4ZiIb797QlKZKGVBwYTtcQnJ5PXPB5rPIlLV0y4rluEi9UrXt8tE6ExKazseQFjPzrYrQgUpSgFKUoBSlKAUqJuF1MeQtlsDckDORnJ9Oo+VZbFdG7vATKaG3zKQpOc4UDg1CuabS8inLS2yRpXzNa1xuES2xVSZ8huOynqtxWBn0+Z+VX2OJOnpGzmhrnTGtb1cNStxbXFbctjroCHHY6kL29+d2PcDjtV+mSExIbshzo2gqPz+VTNcuxpmw1haVf78nOdYX1luDNWXmhc2ipLCOPEDg/SkDrj9sc1rSLIm7aZLch2Um6Skh5SGHlhvxOuzYOCk9Dx86mNRuquFmkNLQkBaSpC8chzsr3quaa1M9eBBYh29918oPi+XaEjjKsnA4I9e9WsNY8b8zDxVkta6ep1DT8hl61MIaQWlNIShbKuFNqA6EVJVRNBOzpOob4uZHMQMlDIYUoEnAyF8cHOe3bAq91Et669y3rfQ0p9wREUhBGVqBPOeB9hWO0XZm5+OlA2ux17HEehIyPcEVoajjsyH2SZbkdbaTuKEpO4HoOfnz/wC1G/h+w3C/NW3pJfm+PvedUMb0keU47cY47YxRTfLb7HeUa0u5cqVXla30ynreoh+i81iXr7Syet5Y+wUf4pzn1Nf+XP8Asf8ATLNSqbO/ErTsdLao0n4vLgStLSSClPPm5AB5xxmptF+iSrW3PgOB1p04QdpHuDj0Nc8SevU5f02aEnUtbIjUUeFNkvn4mSw8pHg7o6wMH+7nuK2dGCPbLaxZyEtyW0FRSFhQX6kH+O1VOdPcYvDFojHxpcsF6O44OOD59+Ogx3rdtLE8a/jJnux0xm4i1RSyonxFEjeDkDkeXj0rr6tVH6WZLomr7+hIXXW3jvGDpeN+YSicePg+Cg/8vtx86x27Rsm4SU3DVMtcqR1S1nCUfIAcAfT3NZ7tqJrT1zejsacmvFWFeOwlO1zI7c546c+lav8A9Aln+npa5H6qAqNrf3HtU5OOsaST/lbfv7F0YisRm0IZaQhCP0hKcYqL1jDnz7A/HtZT8SopICuhAIOP2qtyNdXhbDgZ0rNbUUnDhdHlPrjb2qU0NqO53xhabpbTHW2MeMkEJWe/lPT3NXOTr0ML+mqYdNrX5XwylzIOtBG+GdhMFOOgXk4ra0mp+JbfgHltIeZBzsUO/m6/erdqRE1M3xY0YyEeDkhK0pKSM8eYgc/xXPRpttEZ67XabIiPSn/EUxGd4b3q4Se4POM1c/UU745O3keasM8Nw/yTE3U8aMIPwD6TcH5CG2kJA3rwobwvvgDPXviunJJKQTwcciud6kfKbQ2sNIQIakvRQB/TKOmPqMj7mrpDu7EiIw9u/qNpX7jNT4XhL12d8VZPLWihS9W2385npnPhtSXloCVHBwk7R1+lY9DXpiXrd5EZ0LafjbTg55SSR/mugSdO2eU6p2Rbo7jijlSlIGTX2Dp+02+QJEOAwy6BjehODW1Zdzx0ZzjSrZiXpexrcU4q2RypRyTsr2nTdlT0tsYf7KlaVkbbZESNM2WQ14bluj7c54RisV5i29m3NwSjwWycoDJ2lOO4x36e9Tlc51rqNFt1MGpTLxZQynaUtlQOck9Pt7VcSqemRdUl0IuUiFbNXNSC66pExopQ48vcWynGUg+nOR9693W6sxL1anY7wV4cpOSD2III/f8Aaq9eLjb9S3i2x1MvKY+JBUktqTwQR3HzrojX4ZadbebeQ06FIUFJ89a1UwuKRlMVT5V3MUyVqvTst2QpAvdqWsrwAEvspJzgYGCBU5p/VVpvycQpATIT+uM6NriD9P8AqptKQlISOgGKruodG2m9HxltGNMTyiVHOxYP1HWvJxa7H0FkxZFrItP1Xyuz9ixDmiUJQMIAA9BXNJdx1hpabFjPqVdYKF58VLR8RSORtUfUdc10eO6JMZDqQoJcTkAjBGa7Nb8iM2Hw9NUmn6fK7opr1yFyXKcS8A2FKCQD1A4H7VWtW2jUEiyRorMyK4pTyPHQlpW8JByOc4PIG7AHtmpCVoiPa5qHIdyfKkLDgjuu4RjsKyQrqZMhYtrEmSpKCHgzjc0pJIKVZI5z057Gry1FTuFtyefFNzWqekyKk6f1pPgpZxCdZKcBSV9R71MwdOX9mFHaUEZQ0lJ8/oKlfwzlyLhZpMx9pbLb0pxTTK/1NjJ4I7HPUeuauFHdWlyOqVPYUpSuHRSlKAVidjsvHLrSFn/UkGstKA1hb4aVBQishQ6ENjNbNKUApSlAfMD0FfaV5WoJSVKOABkmgKxqKLIdmOOwpzDC/CwUvNlY39jwocY69e1VHRDPwkCahDmJS5TjkxR4Knc+bP3raj6jt85D0h6WgKWStKd3r0qvWGzSdRajuv5fd1xQdrhSgAg8YP8AivROKMX3tGFZLy/b5F10JcM3y7QM+VREhI9CeFe5GfvV5qkaP0TKsF4cuEm5GUVt7CCnFXesbadbRrKaWmKUpUlClKUApSlAKUpQClKUArysApIPQ0pQFHm6Q0+txa1WtgqUSSeevvUjpOx2y1yn3LfEQwpScEpJ5H3NKVxMFppSldB//9k="/>
          <p:cNvSpPr>
            <a:spLocks noChangeAspect="1" noChangeArrowheads="1"/>
          </p:cNvSpPr>
          <p:nvPr/>
        </p:nvSpPr>
        <p:spPr bwMode="auto">
          <a:xfrm>
            <a:off x="228600" y="-395288"/>
            <a:ext cx="1162050" cy="79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79878" name="Picture 6" descr="http://t0.gstatic.com/images?q=tbn:ANd9GcSIA3i1wsbNzgRKHoTIQl6yISgfQbnESvUfgQ4toe3_5qiWwVW0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1138" y="4724400"/>
            <a:ext cx="25828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1"/>
          <p:cNvSpPr>
            <a:spLocks noGrp="1"/>
          </p:cNvSpPr>
          <p:nvPr>
            <p:ph idx="4294967295"/>
          </p:nvPr>
        </p:nvSpPr>
        <p:spPr>
          <a:xfrm>
            <a:off x="4191000" y="2057400"/>
            <a:ext cx="5181600" cy="43735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th-TH" sz="36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.  แนวความคิดด้านการผลิต</a:t>
            </a:r>
          </a:p>
          <a:p>
            <a:pPr>
              <a:buFont typeface="Wingdings 3" pitchFamily="18" charset="2"/>
              <a:buNone/>
            </a:pP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2.  แนวความคิดด้านผลิตภัณฑ์</a:t>
            </a:r>
          </a:p>
          <a:p>
            <a:pPr>
              <a:buFont typeface="Wingdings 3" pitchFamily="18" charset="2"/>
              <a:buNone/>
            </a:pPr>
            <a:endParaRPr lang="th-TH" sz="4000" b="1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 3" pitchFamily="18" charset="2"/>
              <a:buNone/>
            </a:pPr>
            <a:r>
              <a:rPr lang="th-TH" sz="4000" b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3.  แนวความคิดด้านการขาย</a:t>
            </a:r>
            <a:endParaRPr lang="en-US" sz="400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8229600" cy="11430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sz="4000" dirty="0">
                <a:solidFill>
                  <a:srgbClr val="A114AC"/>
                </a:solidFill>
                <a:effectLst/>
                <a:latin typeface="Angsana New" pitchFamily="18" charset="-34"/>
                <a:cs typeface="Angsana New" pitchFamily="18" charset="-34"/>
              </a:rPr>
            </a:br>
            <a:r>
              <a:rPr lang="th-TH" sz="5400" dirty="0">
                <a:solidFill>
                  <a:srgbClr val="002060"/>
                </a:solidFill>
                <a:effectLst/>
                <a:latin typeface="Angsana New" pitchFamily="18" charset="-34"/>
                <a:cs typeface="Angsana New" pitchFamily="18" charset="-34"/>
              </a:rPr>
              <a:t>แนวความคิดการบริหารการตลาด</a:t>
            </a:r>
            <a:br>
              <a:rPr lang="en-US" sz="6600" dirty="0">
                <a:solidFill>
                  <a:srgbClr val="002060"/>
                </a:solidFill>
                <a:effectLst/>
                <a:latin typeface="Angsana New" pitchFamily="18" charset="-34"/>
                <a:cs typeface="Angsana New" pitchFamily="18" charset="-34"/>
              </a:rPr>
            </a:br>
            <a:endParaRPr lang="en-US" sz="4800" dirty="0">
              <a:solidFill>
                <a:srgbClr val="002060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80900" name="Picture 2" descr="http://t3.gstatic.com/images?q=tbn:ANd9GcT3IRcBSgkPioCxnhyEuGAvgI_YCnUw1TQ5eLUlsKgHnvh33ukp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4114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279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Angsana New</vt:lpstr>
      <vt:lpstr>Arial</vt:lpstr>
      <vt:lpstr>Lucida Sans Unicode</vt:lpstr>
      <vt:lpstr>Verdana</vt:lpstr>
      <vt:lpstr>Wingdings 2</vt:lpstr>
      <vt:lpstr>Wingdings 3</vt:lpstr>
      <vt:lpstr>Concourse</vt:lpstr>
      <vt:lpstr>บทที่ 1 ลักษณะและขอบเขตของการตลาด </vt:lpstr>
      <vt:lpstr>PowerPoint Presentation</vt:lpstr>
      <vt:lpstr>ความหมายของการตลาด(ต่อ) </vt:lpstr>
      <vt:lpstr>        ความหมายของการตลาด(ต่อ) </vt:lpstr>
      <vt:lpstr>แนวความคิดหลักทางการตลาดและภาพรวมของการตลาด</vt:lpstr>
      <vt:lpstr> แนวความคิดการบริหารการตลาด 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Samsung</dc:creator>
  <cp:lastModifiedBy>สุจิตรา พลลาภ</cp:lastModifiedBy>
  <cp:revision>50</cp:revision>
  <dcterms:created xsi:type="dcterms:W3CDTF">2013-08-03T12:38:29Z</dcterms:created>
  <dcterms:modified xsi:type="dcterms:W3CDTF">2025-08-22T11:13:45Z</dcterms:modified>
</cp:coreProperties>
</file>