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0" d="100"/>
          <a:sy n="90" d="100"/>
        </p:scale>
        <p:origin x="314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137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lain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esign_students.jpeg"/>
          <p:cNvPicPr>
            <a:picLocks noChangeAspect="1"/>
          </p:cNvPicPr>
          <p:nvPr/>
        </p:nvPicPr>
        <p:blipFill>
          <a:blip r:embed="rId3"/>
          <a:srcRect l="11858" r="11858"/>
          <a:stretch/>
        </p:blipFill>
        <p:spPr>
          <a:xfrm>
            <a:off x="6720840" y="502920"/>
            <a:ext cx="4754880" cy="41605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685800"/>
            <a:ext cx="562356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F29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English for Design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1F29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and Digital Innovation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621792" y="2331720"/>
            <a:ext cx="5394960" cy="3657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6B63"/>
                </a:solidFill>
              </a:rPr>
              <a:t>Topic: Introduction to Design Vocabulary</a:t>
            </a:r>
            <a:endParaRPr lang="en-US" sz="1700" dirty="0"/>
          </a:p>
        </p:txBody>
      </p:sp>
      <p:sp>
        <p:nvSpPr>
          <p:cNvPr id="5" name="Shape 2"/>
          <p:cNvSpPr/>
          <p:nvPr/>
        </p:nvSpPr>
        <p:spPr>
          <a:xfrm>
            <a:off x="621792" y="2852928"/>
            <a:ext cx="1508760" cy="329184"/>
          </a:xfrm>
          <a:prstGeom prst="roundRect">
            <a:avLst>
              <a:gd name="adj" fmla="val 22222"/>
            </a:avLst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731520" y="2921508"/>
            <a:ext cx="1289304" cy="1645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</a:rPr>
              <a:t>ACTIVE LEARNING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2331720" y="2852928"/>
            <a:ext cx="1234440" cy="329184"/>
          </a:xfrm>
          <a:prstGeom prst="roundRect">
            <a:avLst>
              <a:gd name="adj" fmla="val 22222"/>
            </a:avLst>
          </a:prstGeom>
          <a:solidFill>
            <a:srgbClr val="D48A1E"/>
          </a:solidFill>
          <a:ln w="12700">
            <a:solidFill>
              <a:srgbClr val="D48A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2441448" y="2921508"/>
            <a:ext cx="1014984" cy="1645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</a:rPr>
              <a:t>VOCABULARY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621792" y="3657600"/>
            <a:ext cx="5349240" cy="1554480"/>
          </a:xfrm>
          <a:prstGeom prst="roundRect">
            <a:avLst>
              <a:gd name="adj" fmla="val 4706"/>
            </a:avLst>
          </a:prstGeom>
          <a:solidFill>
            <a:srgbClr val="FFF9EC"/>
          </a:solidFill>
          <a:ln w="12700">
            <a:solidFill>
              <a:srgbClr val="E6E1D7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868680" y="3858768"/>
            <a:ext cx="292608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2937"/>
                </a:solidFill>
              </a:rPr>
              <a:t>Course objectives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877824" y="4251960"/>
            <a:ext cx="201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6B63"/>
                </a:solidFill>
              </a:rPr>
              <a:t>•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1170432" y="4251960"/>
            <a:ext cx="4663440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</a:rPr>
              <a:t>Learn essential English vocabulary for design.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877824" y="4581144"/>
            <a:ext cx="201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6B63"/>
                </a:solidFill>
              </a:rPr>
              <a:t>•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1170432" y="4581144"/>
            <a:ext cx="4663440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</a:rPr>
              <a:t>Communicate design ideas in English.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877824" y="4910328"/>
            <a:ext cx="201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6B63"/>
                </a:solidFill>
              </a:rPr>
              <a:t>•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1170432" y="4910328"/>
            <a:ext cx="4663440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</a:rPr>
              <a:t>Use digital tools for learning and presentation.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6766560" y="4919472"/>
            <a:ext cx="457200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</a:rPr>
              <a:t>Class activity: Match the words with their meanings.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21792" y="6464808"/>
            <a:ext cx="438912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B8490"/>
                </a:solidFill>
              </a:rPr>
              <a:t>English for Design and Digital Innovation  •  1/5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65836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F29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Design Vocabulary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12648" y="960120"/>
            <a:ext cx="65836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5B6470"/>
                </a:solidFill>
              </a:rPr>
              <a:t>Key words used in digital design conversations</a:t>
            </a:r>
            <a:endParaRPr lang="en-US" sz="1100" dirty="0"/>
          </a:p>
        </p:txBody>
      </p:sp>
      <p:pic>
        <p:nvPicPr>
          <p:cNvPr id="4" name="Image 0" descr="/mnt/data/ux_wireframe.png"/>
          <p:cNvPicPr>
            <a:picLocks noChangeAspect="1"/>
          </p:cNvPicPr>
          <p:nvPr/>
        </p:nvPicPr>
        <p:blipFill>
          <a:blip r:embed="rId3"/>
          <a:srcRect l="12137" r="12137"/>
          <a:stretch/>
        </p:blipFill>
        <p:spPr>
          <a:xfrm>
            <a:off x="7498080" y="594360"/>
            <a:ext cx="4069080" cy="24231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21792" y="1600200"/>
            <a:ext cx="6309360" cy="429768"/>
          </a:xfrm>
          <a:prstGeom prst="roundRect">
            <a:avLst>
              <a:gd name="adj" fmla="val 17021"/>
            </a:avLst>
          </a:prstGeom>
          <a:solidFill>
            <a:srgbClr val="FFFFFF"/>
          </a:solidFill>
          <a:ln w="12700">
            <a:solidFill>
              <a:srgbClr val="E6E1D7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841248" y="1691640"/>
            <a:ext cx="150876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6B63"/>
                </a:solidFill>
              </a:rPr>
              <a:t>Design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2423160" y="1691640"/>
            <a:ext cx="425196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The process of creating something.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21792" y="2185416"/>
            <a:ext cx="6309360" cy="429768"/>
          </a:xfrm>
          <a:prstGeom prst="roundRect">
            <a:avLst>
              <a:gd name="adj" fmla="val 17021"/>
            </a:avLst>
          </a:prstGeom>
          <a:solidFill>
            <a:srgbClr val="F1F7F4"/>
          </a:solidFill>
          <a:ln w="12700">
            <a:solidFill>
              <a:srgbClr val="E6E1D7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841248" y="2276856"/>
            <a:ext cx="150876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6B63"/>
                </a:solidFill>
              </a:rPr>
              <a:t>Innovation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2423160" y="2276856"/>
            <a:ext cx="425196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A new idea or method.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621792" y="2770632"/>
            <a:ext cx="6309360" cy="429768"/>
          </a:xfrm>
          <a:prstGeom prst="roundRect">
            <a:avLst>
              <a:gd name="adj" fmla="val 17021"/>
            </a:avLst>
          </a:prstGeom>
          <a:solidFill>
            <a:srgbClr val="FFFFFF"/>
          </a:solidFill>
          <a:ln w="12700">
            <a:solidFill>
              <a:srgbClr val="E6E1D7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41248" y="2862072"/>
            <a:ext cx="150876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6B63"/>
                </a:solidFill>
              </a:rPr>
              <a:t>Prototype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2423160" y="2862072"/>
            <a:ext cx="425196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The first model of a product.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621792" y="3355848"/>
            <a:ext cx="6309360" cy="429768"/>
          </a:xfrm>
          <a:prstGeom prst="roundRect">
            <a:avLst>
              <a:gd name="adj" fmla="val 17021"/>
            </a:avLst>
          </a:prstGeom>
          <a:solidFill>
            <a:srgbClr val="F1F7F4"/>
          </a:solidFill>
          <a:ln w="12700">
            <a:solidFill>
              <a:srgbClr val="E6E1D7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841248" y="3447288"/>
            <a:ext cx="150876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6B63"/>
                </a:solidFill>
              </a:rPr>
              <a:t>UX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2423160" y="3447288"/>
            <a:ext cx="425196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How people feel when using a product.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621792" y="3941064"/>
            <a:ext cx="6309360" cy="429768"/>
          </a:xfrm>
          <a:prstGeom prst="roundRect">
            <a:avLst>
              <a:gd name="adj" fmla="val 17021"/>
            </a:avLst>
          </a:prstGeom>
          <a:solidFill>
            <a:srgbClr val="FFFFFF"/>
          </a:solidFill>
          <a:ln w="12700">
            <a:solidFill>
              <a:srgbClr val="E6E1D7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841248" y="4032504"/>
            <a:ext cx="150876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6B63"/>
                </a:solidFill>
              </a:rPr>
              <a:t>Interface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2423160" y="4032504"/>
            <a:ext cx="425196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The way users interact with a system.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621792" y="4526280"/>
            <a:ext cx="6309360" cy="429768"/>
          </a:xfrm>
          <a:prstGeom prst="roundRect">
            <a:avLst>
              <a:gd name="adj" fmla="val 17021"/>
            </a:avLst>
          </a:prstGeom>
          <a:solidFill>
            <a:srgbClr val="F1F7F4"/>
          </a:solidFill>
          <a:ln w="12700">
            <a:solidFill>
              <a:srgbClr val="E6E1D7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841248" y="4617720"/>
            <a:ext cx="150876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6B63"/>
                </a:solidFill>
              </a:rPr>
              <a:t>Creativity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2423160" y="4617720"/>
            <a:ext cx="425196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The ability to create new ideas.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7498080" y="3401568"/>
            <a:ext cx="4069080" cy="1965960"/>
          </a:xfrm>
          <a:prstGeom prst="roundRect">
            <a:avLst>
              <a:gd name="adj" fmla="val 3721"/>
            </a:avLst>
          </a:prstGeom>
          <a:solidFill>
            <a:srgbClr val="FFF9EC"/>
          </a:solidFill>
          <a:ln w="12700">
            <a:solidFill>
              <a:srgbClr val="E6E1D7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7818120" y="3639312"/>
            <a:ext cx="320040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</a:rPr>
              <a:t>Practice: Fill in the blanks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7818120" y="4069080"/>
            <a:ext cx="201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76B63"/>
                </a:solidFill>
              </a:rPr>
              <a:t>•</a:t>
            </a:r>
            <a:endParaRPr lang="en-US" sz="1150" dirty="0"/>
          </a:p>
        </p:txBody>
      </p:sp>
      <p:sp>
        <p:nvSpPr>
          <p:cNvPr id="26" name="Text 23"/>
          <p:cNvSpPr/>
          <p:nvPr/>
        </p:nvSpPr>
        <p:spPr>
          <a:xfrm>
            <a:off x="8110728" y="4069080"/>
            <a:ext cx="3337560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A ______ is the first version of a product.</a:t>
            </a:r>
            <a:endParaRPr lang="en-US" sz="1150" dirty="0"/>
          </a:p>
        </p:txBody>
      </p:sp>
      <p:sp>
        <p:nvSpPr>
          <p:cNvPr id="27" name="Text 24"/>
          <p:cNvSpPr/>
          <p:nvPr/>
        </p:nvSpPr>
        <p:spPr>
          <a:xfrm>
            <a:off x="7818120" y="4434840"/>
            <a:ext cx="201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76B63"/>
                </a:solidFill>
              </a:rPr>
              <a:t>•</a:t>
            </a:r>
            <a:endParaRPr lang="en-US" sz="1150" dirty="0"/>
          </a:p>
        </p:txBody>
      </p:sp>
      <p:sp>
        <p:nvSpPr>
          <p:cNvPr id="28" name="Text 25"/>
          <p:cNvSpPr/>
          <p:nvPr/>
        </p:nvSpPr>
        <p:spPr>
          <a:xfrm>
            <a:off x="8110728" y="4434840"/>
            <a:ext cx="3337560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Good ______ improves user satisfaction.</a:t>
            </a:r>
            <a:endParaRPr lang="en-US" sz="1150" dirty="0"/>
          </a:p>
        </p:txBody>
      </p:sp>
      <p:sp>
        <p:nvSpPr>
          <p:cNvPr id="29" name="Text 26"/>
          <p:cNvSpPr/>
          <p:nvPr/>
        </p:nvSpPr>
        <p:spPr>
          <a:xfrm>
            <a:off x="7818120" y="4800600"/>
            <a:ext cx="201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76B63"/>
                </a:solidFill>
              </a:rPr>
              <a:t>•</a:t>
            </a:r>
            <a:endParaRPr lang="en-US" sz="1150" dirty="0"/>
          </a:p>
        </p:txBody>
      </p:sp>
      <p:sp>
        <p:nvSpPr>
          <p:cNvPr id="30" name="Text 27"/>
          <p:cNvSpPr/>
          <p:nvPr/>
        </p:nvSpPr>
        <p:spPr>
          <a:xfrm>
            <a:off x="8110728" y="4800600"/>
            <a:ext cx="3337560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______ means creating something new.</a:t>
            </a:r>
            <a:endParaRPr lang="en-US" sz="1150" dirty="0"/>
          </a:p>
        </p:txBody>
      </p:sp>
      <p:sp>
        <p:nvSpPr>
          <p:cNvPr id="31" name="Text 28"/>
          <p:cNvSpPr/>
          <p:nvPr/>
        </p:nvSpPr>
        <p:spPr>
          <a:xfrm>
            <a:off x="621792" y="6464808"/>
            <a:ext cx="438912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B8490"/>
                </a:solidFill>
              </a:rPr>
              <a:t>English for Design and Digital Innovation  •  2/5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65836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F29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Reading Practice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12648" y="960120"/>
            <a:ext cx="65836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5B6470"/>
                </a:solidFill>
              </a:rPr>
              <a:t>Read for main ideas and design-related vocabulary</a:t>
            </a:r>
            <a:endParaRPr lang="en-US" sz="1100" dirty="0"/>
          </a:p>
        </p:txBody>
      </p:sp>
      <p:pic>
        <p:nvPicPr>
          <p:cNvPr id="4" name="Image 0" descr="/mnt/data/wireframe_sketch.png"/>
          <p:cNvPicPr>
            <a:picLocks noChangeAspect="1"/>
          </p:cNvPicPr>
          <p:nvPr/>
        </p:nvPicPr>
        <p:blipFill>
          <a:blip r:embed="rId3"/>
          <a:srcRect l="17455" r="17455"/>
          <a:stretch/>
        </p:blipFill>
        <p:spPr>
          <a:xfrm>
            <a:off x="621792" y="1508760"/>
            <a:ext cx="3794760" cy="38862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800600" y="1417320"/>
            <a:ext cx="653796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E6E1D7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074920" y="1737360"/>
            <a:ext cx="5989320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</a:rPr>
              <a:t>Digital innovation changes the way people communicate, work, and create products. Designers use creativity, technology, and problem-solving skills to develop products that meet users' needs.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4800600" y="3337560"/>
            <a:ext cx="3063240" cy="2084832"/>
          </a:xfrm>
          <a:prstGeom prst="roundRect">
            <a:avLst>
              <a:gd name="adj" fmla="val 3509"/>
            </a:avLst>
          </a:prstGeom>
          <a:solidFill>
            <a:srgbClr val="E8F1EE"/>
          </a:solidFill>
          <a:ln w="12700">
            <a:solidFill>
              <a:srgbClr val="E6E1D7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5074920" y="3584448"/>
            <a:ext cx="251460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2937"/>
                </a:solidFill>
              </a:rPr>
              <a:t>Comprehension questions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5074920" y="4005072"/>
            <a:ext cx="201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80" b="1" dirty="0">
                <a:solidFill>
                  <a:srgbClr val="176B63"/>
                </a:solidFill>
              </a:rPr>
              <a:t>•</a:t>
            </a:r>
            <a:endParaRPr lang="en-US" sz="1080" dirty="0"/>
          </a:p>
        </p:txBody>
      </p:sp>
      <p:sp>
        <p:nvSpPr>
          <p:cNvPr id="10" name="Text 7"/>
          <p:cNvSpPr/>
          <p:nvPr/>
        </p:nvSpPr>
        <p:spPr>
          <a:xfrm>
            <a:off x="5367528" y="4005072"/>
            <a:ext cx="2468880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1F2937"/>
                </a:solidFill>
              </a:rPr>
              <a:t>What does digital innovation change?</a:t>
            </a:r>
            <a:endParaRPr lang="en-US" sz="1080" dirty="0"/>
          </a:p>
        </p:txBody>
      </p:sp>
      <p:sp>
        <p:nvSpPr>
          <p:cNvPr id="11" name="Text 8"/>
          <p:cNvSpPr/>
          <p:nvPr/>
        </p:nvSpPr>
        <p:spPr>
          <a:xfrm>
            <a:off x="5074920" y="4389120"/>
            <a:ext cx="201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80" b="1" dirty="0">
                <a:solidFill>
                  <a:srgbClr val="176B63"/>
                </a:solidFill>
              </a:rPr>
              <a:t>•</a:t>
            </a:r>
            <a:endParaRPr lang="en-US" sz="1080" dirty="0"/>
          </a:p>
        </p:txBody>
      </p:sp>
      <p:sp>
        <p:nvSpPr>
          <p:cNvPr id="12" name="Text 9"/>
          <p:cNvSpPr/>
          <p:nvPr/>
        </p:nvSpPr>
        <p:spPr>
          <a:xfrm>
            <a:off x="5367528" y="4389120"/>
            <a:ext cx="2468880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1F2937"/>
                </a:solidFill>
              </a:rPr>
              <a:t>What skills do designers use?</a:t>
            </a:r>
            <a:endParaRPr lang="en-US" sz="1080" dirty="0"/>
          </a:p>
        </p:txBody>
      </p:sp>
      <p:sp>
        <p:nvSpPr>
          <p:cNvPr id="13" name="Text 10"/>
          <p:cNvSpPr/>
          <p:nvPr/>
        </p:nvSpPr>
        <p:spPr>
          <a:xfrm>
            <a:off x="5074920" y="4773168"/>
            <a:ext cx="201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80" b="1" dirty="0">
                <a:solidFill>
                  <a:srgbClr val="176B63"/>
                </a:solidFill>
              </a:rPr>
              <a:t>•</a:t>
            </a:r>
            <a:endParaRPr lang="en-US" sz="1080" dirty="0"/>
          </a:p>
        </p:txBody>
      </p:sp>
      <p:sp>
        <p:nvSpPr>
          <p:cNvPr id="14" name="Text 11"/>
          <p:cNvSpPr/>
          <p:nvPr/>
        </p:nvSpPr>
        <p:spPr>
          <a:xfrm>
            <a:off x="5367528" y="4773168"/>
            <a:ext cx="2468880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1F2937"/>
                </a:solidFill>
              </a:rPr>
              <a:t>Why do designers create products?</a:t>
            </a:r>
            <a:endParaRPr lang="en-US" sz="1080" dirty="0"/>
          </a:p>
        </p:txBody>
      </p:sp>
      <p:sp>
        <p:nvSpPr>
          <p:cNvPr id="15" name="Shape 12"/>
          <p:cNvSpPr/>
          <p:nvPr/>
        </p:nvSpPr>
        <p:spPr>
          <a:xfrm>
            <a:off x="8275320" y="3337560"/>
            <a:ext cx="3063240" cy="2084832"/>
          </a:xfrm>
          <a:prstGeom prst="roundRect">
            <a:avLst>
              <a:gd name="adj" fmla="val 3509"/>
            </a:avLst>
          </a:prstGeom>
          <a:solidFill>
            <a:srgbClr val="FFF9EC"/>
          </a:solidFill>
          <a:ln w="12700">
            <a:solidFill>
              <a:srgbClr val="E6E1D7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8549640" y="3584448"/>
            <a:ext cx="251460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2937"/>
                </a:solidFill>
              </a:rPr>
              <a:t>Discussion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8549640" y="4023360"/>
            <a:ext cx="2331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76B63"/>
                </a:solidFill>
              </a:rPr>
              <a:t>What digital products do you use every day?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621792" y="6464808"/>
            <a:ext cx="438912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B8490"/>
                </a:solidFill>
              </a:rPr>
              <a:t>English for Design and Digital Innovation  •  3/5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65836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F29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Speaking Activity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12648" y="960120"/>
            <a:ext cx="65836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5B6470"/>
                </a:solidFill>
              </a:rPr>
              <a:t>Pair work: talk about a favorite design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621792" y="1417320"/>
            <a:ext cx="5257800" cy="3977640"/>
          </a:xfrm>
          <a:prstGeom prst="roundRect">
            <a:avLst>
              <a:gd name="adj" fmla="val 1839"/>
            </a:avLst>
          </a:prstGeom>
          <a:solidFill>
            <a:srgbClr val="FFFFFF"/>
          </a:solidFill>
          <a:ln w="12700">
            <a:solidFill>
              <a:srgbClr val="E6E1D7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14400" y="1737360"/>
            <a:ext cx="182880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6B63"/>
                </a:solidFill>
              </a:rPr>
              <a:t>Student A asks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14400" y="2212848"/>
            <a:ext cx="201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6B63"/>
                </a:solidFill>
              </a:rPr>
              <a:t>•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207008" y="2212848"/>
            <a:ext cx="4206240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What is your favorite design?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14400" y="2688336"/>
            <a:ext cx="201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6B63"/>
                </a:solidFill>
              </a:rPr>
              <a:t>•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07008" y="2688336"/>
            <a:ext cx="4206240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Why do you like it?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4400" y="3163824"/>
            <a:ext cx="201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6B63"/>
                </a:solidFill>
              </a:rPr>
              <a:t>•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207008" y="3163824"/>
            <a:ext cx="4206240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Who designed it?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14400" y="3913632"/>
            <a:ext cx="438912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F2937"/>
                </a:solidFill>
              </a:rPr>
              <a:t>Student B answers using complete sentences.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0" y="1417320"/>
            <a:ext cx="5166360" cy="3977640"/>
          </a:xfrm>
          <a:prstGeom prst="roundRect">
            <a:avLst>
              <a:gd name="adj" fmla="val 1839"/>
            </a:avLst>
          </a:prstGeom>
          <a:solidFill>
            <a:srgbClr val="E8F1EE"/>
          </a:solidFill>
          <a:ln w="12700">
            <a:solidFill>
              <a:srgbClr val="E6E1D7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720840" y="1737360"/>
            <a:ext cx="246888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</a:rPr>
              <a:t>Useful expressions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720840" y="2212848"/>
            <a:ext cx="201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6B63"/>
                </a:solidFill>
              </a:rPr>
              <a:t>•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013448" y="2212848"/>
            <a:ext cx="4389120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I think...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720840" y="2651760"/>
            <a:ext cx="201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6B63"/>
                </a:solidFill>
              </a:rPr>
              <a:t>•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013448" y="2651760"/>
            <a:ext cx="4389120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In my opinion...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720840" y="3090672"/>
            <a:ext cx="201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6B63"/>
                </a:solidFill>
              </a:rPr>
              <a:t>•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013448" y="3090672"/>
            <a:ext cx="4389120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It is useful because...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720840" y="3529584"/>
            <a:ext cx="201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6B63"/>
                </a:solidFill>
              </a:rPr>
              <a:t>•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013448" y="3529584"/>
            <a:ext cx="4389120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I prefer...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720840" y="4343400"/>
            <a:ext cx="4315968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12700">
            <a:solidFill>
              <a:srgbClr val="E6E1D7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6967728" y="4517136"/>
            <a:ext cx="3886200" cy="34747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50" i="1" dirty="0">
                <a:solidFill>
                  <a:srgbClr val="5B6470"/>
                </a:solidFill>
              </a:rPr>
              <a:t>Example: My favorite design is the iPhone. I like it because it is simple and easy to use.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621792" y="6464808"/>
            <a:ext cx="438912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B8490"/>
                </a:solidFill>
              </a:rPr>
              <a:t>English for Design and Digital Innovation  •  4/5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65836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F29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Mini Project: Design Presentation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12648" y="960120"/>
            <a:ext cx="65836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5B6470"/>
                </a:solidFill>
              </a:rPr>
              <a:t>Prepare a 2-minute presentation in English</a:t>
            </a:r>
            <a:endParaRPr lang="en-US" sz="1100" dirty="0"/>
          </a:p>
        </p:txBody>
      </p:sp>
      <p:pic>
        <p:nvPicPr>
          <p:cNvPr id="4" name="Image 0" descr="/mnt/data/design_students.jpeg"/>
          <p:cNvPicPr>
            <a:picLocks noChangeAspect="1"/>
          </p:cNvPicPr>
          <p:nvPr/>
        </p:nvPicPr>
        <p:blipFill>
          <a:blip r:embed="rId3"/>
          <a:srcRect l="21556" r="21556"/>
          <a:stretch/>
        </p:blipFill>
        <p:spPr>
          <a:xfrm>
            <a:off x="621792" y="1417320"/>
            <a:ext cx="3429000" cy="40233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434840" y="1417320"/>
            <a:ext cx="3154680" cy="4023360"/>
          </a:xfrm>
          <a:prstGeom prst="roundRect">
            <a:avLst>
              <a:gd name="adj" fmla="val 2319"/>
            </a:avLst>
          </a:prstGeom>
          <a:solidFill>
            <a:srgbClr val="FFFFFF"/>
          </a:solidFill>
          <a:ln w="12700">
            <a:solidFill>
              <a:srgbClr val="E6E1D7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4709160" y="1737360"/>
            <a:ext cx="2560320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6B63"/>
                </a:solidFill>
              </a:rPr>
              <a:t>Choose one digital product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4709160" y="2240280"/>
            <a:ext cx="201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6B63"/>
                </a:solidFill>
              </a:rPr>
              <a:t>•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001768" y="2240280"/>
            <a:ext cx="2331720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</a:rPr>
              <a:t>Mobile App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709160" y="2624328"/>
            <a:ext cx="201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6B63"/>
                </a:solidFill>
              </a:rPr>
              <a:t>•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5001768" y="2624328"/>
            <a:ext cx="2331720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</a:rPr>
              <a:t>Website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4709160" y="3008376"/>
            <a:ext cx="201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6B63"/>
                </a:solidFill>
              </a:rPr>
              <a:t>•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5001768" y="3008376"/>
            <a:ext cx="2331720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</a:rPr>
              <a:t>Logo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4709160" y="3392424"/>
            <a:ext cx="201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6B63"/>
                </a:solidFill>
              </a:rPr>
              <a:t>•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5001768" y="3392424"/>
            <a:ext cx="2331720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</a:rPr>
              <a:t>Poster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4709160" y="3776472"/>
            <a:ext cx="201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6B63"/>
                </a:solidFill>
              </a:rPr>
              <a:t>•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5001768" y="3776472"/>
            <a:ext cx="2331720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</a:rPr>
              <a:t>Smart Device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8001000" y="1417320"/>
            <a:ext cx="3566160" cy="4023360"/>
          </a:xfrm>
          <a:prstGeom prst="roundRect">
            <a:avLst>
              <a:gd name="adj" fmla="val 2051"/>
            </a:avLst>
          </a:prstGeom>
          <a:solidFill>
            <a:srgbClr val="FFF9EC"/>
          </a:solidFill>
          <a:ln w="12700">
            <a:solidFill>
              <a:srgbClr val="E6E1D7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8302752" y="1737360"/>
            <a:ext cx="2468880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2937"/>
                </a:solidFill>
              </a:rPr>
              <a:t>Presentation template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8302752" y="2240280"/>
            <a:ext cx="2880360" cy="2011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Hello everyone.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Today I would like to present my design.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The product is called ________.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It is designed for ________.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The main features are ________.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Thank you for listening.</a:t>
            </a:r>
            <a:endParaRPr lang="en-US" sz="1250" dirty="0"/>
          </a:p>
        </p:txBody>
      </p:sp>
      <p:sp>
        <p:nvSpPr>
          <p:cNvPr id="20" name="Text 17"/>
          <p:cNvSpPr/>
          <p:nvPr/>
        </p:nvSpPr>
        <p:spPr>
          <a:xfrm>
            <a:off x="4434840" y="5650992"/>
            <a:ext cx="7040880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76B63"/>
                </a:solidFill>
              </a:rPr>
              <a:t>Learning outcomes: vocabulary, reading, communication, presentation.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621792" y="6464808"/>
            <a:ext cx="438912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B8490"/>
                </a:solidFill>
              </a:rPr>
              <a:t>English for Design and Digital Innovation  •  5/5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411</Words>
  <Application>Microsoft Office PowerPoint</Application>
  <PresentationFormat>Widescreen</PresentationFormat>
  <Paragraphs>97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SSRU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for Design and Digital Innovation</dc:title>
  <dc:subject>English for Design and Digital Innovation</dc:subject>
  <dc:creator>OpenAI</dc:creator>
  <cp:lastModifiedBy>wisut siriponnoppakun</cp:lastModifiedBy>
  <cp:revision>1</cp:revision>
  <dcterms:created xsi:type="dcterms:W3CDTF">2026-07-10T18:15:15Z</dcterms:created>
  <dcterms:modified xsi:type="dcterms:W3CDTF">2026-07-10T19:32:12Z</dcterms:modified>
</cp:coreProperties>
</file>