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73" d="100"/>
          <a:sy n="73" d="100"/>
        </p:scale>
        <p:origin x="90" y="2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66442" y="1447801"/>
            <a:ext cx="662096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6442" y="4777380"/>
            <a:ext cx="662096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49987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3" y="4800587"/>
            <a:ext cx="66209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66442" y="685800"/>
            <a:ext cx="662096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3" y="5367325"/>
            <a:ext cx="662096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40653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2" y="1447800"/>
            <a:ext cx="6620968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2" y="3657600"/>
            <a:ext cx="6620968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10676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81409" y="1447800"/>
            <a:ext cx="6001049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448177" y="3771174"/>
            <a:ext cx="546115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2" y="4350657"/>
            <a:ext cx="6620968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673897" y="971253"/>
            <a:ext cx="601591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sz="12200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999690" y="2613787"/>
            <a:ext cx="601591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sz="12200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85735354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3124201"/>
            <a:ext cx="6620969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2" y="4777381"/>
            <a:ext cx="6620968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042995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4834" y="1981200"/>
            <a:ext cx="22107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489475" y="2667000"/>
            <a:ext cx="219608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13504" y="1981200"/>
            <a:ext cx="220275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2905586" y="2667000"/>
            <a:ext cx="2210671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344917" y="1981200"/>
            <a:ext cx="219965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5344917" y="2667000"/>
            <a:ext cx="2199658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2795334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223030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5/15/2025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726913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89475" y="4250949"/>
            <a:ext cx="220561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489475" y="2209800"/>
            <a:ext cx="2205612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489475" y="4827212"/>
            <a:ext cx="2205612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17792" y="4250949"/>
            <a:ext cx="21984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2917791" y="2209800"/>
            <a:ext cx="2198466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2916776" y="4827211"/>
            <a:ext cx="2201378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344917" y="4250949"/>
            <a:ext cx="219965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344916" y="2209800"/>
            <a:ext cx="2199658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5344824" y="4827209"/>
            <a:ext cx="2202571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2795334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5223030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5/15/2025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162511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081642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229782" y="430214"/>
            <a:ext cx="1314793" cy="58261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89475" y="773205"/>
            <a:ext cx="5568812" cy="5483134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55556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27780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3" y="2861734"/>
            <a:ext cx="662096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2" y="4777381"/>
            <a:ext cx="662096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85459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7700" y="2060576"/>
            <a:ext cx="3298113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41975" y="2056093"/>
            <a:ext cx="3298115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99772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7700" y="1905000"/>
            <a:ext cx="329811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7700" y="2514600"/>
            <a:ext cx="3298113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241976" y="1905000"/>
            <a:ext cx="3298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241976" y="2514600"/>
            <a:ext cx="3298113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69439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5/15/2025</a:t>
            </a:fld>
            <a:endParaRPr lang="en-US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99476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5/15/2025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59232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1447800"/>
            <a:ext cx="2551462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89397" y="1447800"/>
            <a:ext cx="3898013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1" y="3129281"/>
            <a:ext cx="2551462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5/15/2025</a:t>
            </a:fld>
            <a:endParaRPr lang="en-US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09156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5656" y="1854192"/>
            <a:ext cx="3820674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213517" y="1143000"/>
            <a:ext cx="2400925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1" y="3657600"/>
            <a:ext cx="3814728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0013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Oval 21"/>
          <p:cNvSpPr/>
          <p:nvPr/>
        </p:nvSpPr>
        <p:spPr>
          <a:xfrm>
            <a:off x="629943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3" name="Oval 22"/>
          <p:cNvSpPr/>
          <p:nvPr/>
        </p:nvSpPr>
        <p:spPr>
          <a:xfrm>
            <a:off x="5689832" y="-457200"/>
            <a:ext cx="1600200" cy="16002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14000"/>
                </a:schemeClr>
              </a:gs>
              <a:gs pos="73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7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4" name="Oval 23"/>
          <p:cNvSpPr/>
          <p:nvPr/>
        </p:nvSpPr>
        <p:spPr>
          <a:xfrm>
            <a:off x="6299432" y="6096000"/>
            <a:ext cx="990600" cy="9906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9000"/>
                </a:schemeClr>
              </a:gs>
              <a:gs pos="66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5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0" name="Oval 19"/>
          <p:cNvSpPr/>
          <p:nvPr/>
        </p:nvSpPr>
        <p:spPr>
          <a:xfrm>
            <a:off x="-153988" y="2667000"/>
            <a:ext cx="4191000" cy="41910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11000"/>
                </a:schemeClr>
              </a:gs>
              <a:gs pos="75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1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1" name="Oval 20"/>
          <p:cNvSpPr/>
          <p:nvPr/>
        </p:nvSpPr>
        <p:spPr>
          <a:xfrm>
            <a:off x="-839788" y="2895600"/>
            <a:ext cx="2362200" cy="23622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8000"/>
                </a:schemeClr>
              </a:gs>
              <a:gs pos="72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8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9" name="Rectangle 18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84710" y="452718"/>
            <a:ext cx="7055380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7700" y="2052925"/>
            <a:ext cx="6711654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7494989" y="1828771"/>
            <a:ext cx="990599" cy="22865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5/15/2025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6233335" y="3263371"/>
            <a:ext cx="3859795" cy="2286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7766431" y="295736"/>
            <a:ext cx="628813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1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376664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7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6" indent="-342906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62" indent="-285755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20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27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34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14642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49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57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64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7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15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22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31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38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46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53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61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0891" y="1447802"/>
            <a:ext cx="7772399" cy="1282336"/>
          </a:xfrm>
        </p:spPr>
        <p:txBody>
          <a:bodyPr/>
          <a:lstStyle/>
          <a:p>
            <a:pPr algn="ctr"/>
            <a:r>
              <a:rPr lang="en-US" sz="60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DMS3801 </a:t>
            </a:r>
            <a:r>
              <a:rPr sz="6000" b="1" dirty="0" err="1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การ</a:t>
            </a:r>
            <a:r>
              <a:rPr sz="6000" b="1" dirty="0" err="1">
                <a:latin typeface="TH SarabunPSK" panose="020B0500040200020003" pitchFamily="34" charset="-34"/>
                <a:cs typeface="TH SarabunPSK" panose="020B0500040200020003" pitchFamily="34" charset="-34"/>
              </a:rPr>
              <a:t>สัมมนาและเว็บบินาร์</a:t>
            </a:r>
            <a:endParaRPr sz="6000" b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5893" y="3614785"/>
            <a:ext cx="6620968" cy="861420"/>
          </a:xfrm>
        </p:spPr>
        <p:txBody>
          <a:bodyPr>
            <a:normAutofit/>
          </a:bodyPr>
          <a:lstStyle/>
          <a:p>
            <a:pPr algn="ctr"/>
            <a:r>
              <a:rPr sz="4000" b="1" dirty="0" err="1">
                <a:solidFill>
                  <a:srgbClr val="FFFF00"/>
                </a:solidFill>
              </a:rPr>
              <a:t>ความหมาย</a:t>
            </a:r>
            <a:r>
              <a:rPr sz="4000" b="1" dirty="0">
                <a:solidFill>
                  <a:srgbClr val="FFFF00"/>
                </a:solidFill>
              </a:rPr>
              <a:t> </a:t>
            </a:r>
            <a:r>
              <a:rPr sz="4000" b="1" dirty="0" err="1">
                <a:solidFill>
                  <a:srgbClr val="FFFF00"/>
                </a:solidFill>
              </a:rPr>
              <a:t>ความสำคัญ</a:t>
            </a:r>
            <a:r>
              <a:rPr sz="4000" b="1" dirty="0">
                <a:solidFill>
                  <a:srgbClr val="FFFF00"/>
                </a:solidFill>
              </a:rPr>
              <a:t> </a:t>
            </a:r>
            <a:r>
              <a:rPr sz="4000" b="1" dirty="0" err="1">
                <a:solidFill>
                  <a:srgbClr val="FFFF00"/>
                </a:solidFill>
              </a:rPr>
              <a:t>และองค์ประกอบ</a:t>
            </a:r>
            <a:endParaRPr sz="4000" b="1" dirty="0">
              <a:solidFill>
                <a:srgbClr val="FFFF0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 err="1">
                <a:latin typeface="TH SarabunPSK" panose="020B0500040200020003" pitchFamily="34" charset="-34"/>
                <a:cs typeface="TH SarabunPSK" panose="020B0500040200020003" pitchFamily="34" charset="-34"/>
              </a:rPr>
              <a:t>ความหมายของการสัมมนาและเว็บบินาร์</a:t>
            </a:r>
            <a:endParaRPr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sz="3200" dirty="0" err="1">
                <a:latin typeface="TH SarabunPSK" panose="020B0500040200020003" pitchFamily="34" charset="-34"/>
                <a:cs typeface="TH SarabunPSK" panose="020B0500040200020003" pitchFamily="34" charset="-34"/>
              </a:rPr>
              <a:t>การสัมมนา</a:t>
            </a:r>
            <a:r>
              <a:rPr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(Seminar): การประชุมเชิงวิชาการที่เปิดโอกาสให้ผู้เข้าร่วมอภิปรายและแลกเปลี่ยนความรู้ในหัวข้อเฉพาะ </a:t>
            </a:r>
            <a:r>
              <a:rPr sz="3200" dirty="0" err="1">
                <a:latin typeface="TH SarabunPSK" panose="020B0500040200020003" pitchFamily="34" charset="-34"/>
                <a:cs typeface="TH SarabunPSK" panose="020B0500040200020003" pitchFamily="34" charset="-34"/>
              </a:rPr>
              <a:t>เช่น</a:t>
            </a:r>
            <a:r>
              <a:rPr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sz="3200" dirty="0" err="1">
                <a:latin typeface="TH SarabunPSK" panose="020B0500040200020003" pitchFamily="34" charset="-34"/>
                <a:cs typeface="TH SarabunPSK" panose="020B0500040200020003" pitchFamily="34" charset="-34"/>
              </a:rPr>
              <a:t>สัมมนาเรื่องการตลาดดิจิทัล</a:t>
            </a:r>
            <a:endParaRPr sz="32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r>
              <a:rPr sz="3200" dirty="0" err="1">
                <a:latin typeface="TH SarabunPSK" panose="020B0500040200020003" pitchFamily="34" charset="-34"/>
                <a:cs typeface="TH SarabunPSK" panose="020B0500040200020003" pitchFamily="34" charset="-34"/>
              </a:rPr>
              <a:t>เว็บบินาร์</a:t>
            </a:r>
            <a:r>
              <a:rPr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(Webinar): </a:t>
            </a:r>
            <a:r>
              <a:rPr sz="3200" dirty="0" err="1">
                <a:latin typeface="TH SarabunPSK" panose="020B0500040200020003" pitchFamily="34" charset="-34"/>
                <a:cs typeface="TH SarabunPSK" panose="020B0500040200020003" pitchFamily="34" charset="-34"/>
              </a:rPr>
              <a:t>การสัมมนาผ่านระบบอินเทอร์เน็ตแบบเรียลไทม์</a:t>
            </a:r>
            <a:r>
              <a:rPr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sz="3200" dirty="0" err="1">
                <a:latin typeface="TH SarabunPSK" panose="020B0500040200020003" pitchFamily="34" charset="-34"/>
                <a:cs typeface="TH SarabunPSK" panose="020B0500040200020003" pitchFamily="34" charset="-34"/>
              </a:rPr>
              <a:t>เช่น</a:t>
            </a:r>
            <a:r>
              <a:rPr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sz="3200" dirty="0" err="1">
                <a:latin typeface="TH SarabunPSK" panose="020B0500040200020003" pitchFamily="34" charset="-34"/>
                <a:cs typeface="TH SarabunPSK" panose="020B0500040200020003" pitchFamily="34" charset="-34"/>
              </a:rPr>
              <a:t>การอบรมผ่าน</a:t>
            </a:r>
            <a:r>
              <a:rPr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Zoom </a:t>
            </a:r>
            <a:r>
              <a:rPr sz="3200" dirty="0" err="1">
                <a:latin typeface="TH SarabunPSK" panose="020B0500040200020003" pitchFamily="34" charset="-34"/>
                <a:cs typeface="TH SarabunPSK" panose="020B0500040200020003" pitchFamily="34" charset="-34"/>
              </a:rPr>
              <a:t>หรือ</a:t>
            </a:r>
            <a:r>
              <a:rPr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Google Meet </a:t>
            </a:r>
            <a:r>
              <a:rPr sz="3200" dirty="0" err="1">
                <a:latin typeface="TH SarabunPSK" panose="020B0500040200020003" pitchFamily="34" charset="-34"/>
                <a:cs typeface="TH SarabunPSK" panose="020B0500040200020003" pitchFamily="34" charset="-34"/>
              </a:rPr>
              <a:t>โดยมีการแชร์หน้าจอและพูดคุยแบบโต้ตอบ</a:t>
            </a:r>
            <a:endParaRPr sz="32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 err="1">
                <a:latin typeface="TH SarabunPSK" panose="020B0500040200020003" pitchFamily="34" charset="-34"/>
                <a:cs typeface="TH SarabunPSK" panose="020B0500040200020003" pitchFamily="34" charset="-34"/>
              </a:rPr>
              <a:t>ความสำคัญของการสัมมนาและเว็บบินาร์</a:t>
            </a:r>
            <a:endParaRPr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sz="3200" dirty="0"/>
              <a:t>- </a:t>
            </a:r>
            <a:r>
              <a:rPr sz="3200" dirty="0" err="1"/>
              <a:t>การสัมมนา</a:t>
            </a:r>
            <a:r>
              <a:rPr sz="3200" dirty="0"/>
              <a:t>: </a:t>
            </a:r>
            <a:r>
              <a:rPr sz="3200" dirty="0" err="1"/>
              <a:t>ช่วยให้เกิดการพัฒนาทางวิชาการและวิชาชีพ</a:t>
            </a:r>
            <a:r>
              <a:rPr sz="3200" dirty="0"/>
              <a:t> </a:t>
            </a:r>
            <a:r>
              <a:rPr sz="3200" dirty="0" err="1"/>
              <a:t>เช่น</a:t>
            </a:r>
            <a:r>
              <a:rPr sz="3200" dirty="0"/>
              <a:t> </a:t>
            </a:r>
            <a:r>
              <a:rPr sz="3200" dirty="0" err="1"/>
              <a:t>นักเรียนเข้าร่วมสัมมนาเพื่อเตรียมตัวสอบเข้ามหาวิทยาลัย</a:t>
            </a:r>
            <a:endParaRPr sz="3200" dirty="0"/>
          </a:p>
          <a:p>
            <a:r>
              <a:rPr sz="3200" dirty="0"/>
              <a:t>- </a:t>
            </a:r>
            <a:r>
              <a:rPr sz="3200" dirty="0" err="1"/>
              <a:t>เว็บบินาร์</a:t>
            </a:r>
            <a:r>
              <a:rPr sz="3200" dirty="0"/>
              <a:t>: </a:t>
            </a:r>
            <a:r>
              <a:rPr sz="3200" dirty="0" err="1"/>
              <a:t>ส่งเสริมการเรียนรู้ตลอดชีวิต</a:t>
            </a:r>
            <a:r>
              <a:rPr sz="3200" dirty="0"/>
              <a:t> </a:t>
            </a:r>
            <a:r>
              <a:rPr sz="3200" dirty="0" err="1"/>
              <a:t>ลดค่าใช้จ่ายในการเดินทาง</a:t>
            </a:r>
            <a:r>
              <a:rPr sz="3200" dirty="0"/>
              <a:t> </a:t>
            </a:r>
            <a:r>
              <a:rPr sz="3200" dirty="0" err="1"/>
              <a:t>เช่น</a:t>
            </a:r>
            <a:r>
              <a:rPr sz="3200" dirty="0"/>
              <a:t> </a:t>
            </a:r>
            <a:r>
              <a:rPr sz="3200" dirty="0" err="1"/>
              <a:t>การอบรมพนักงานบริษัทข้ามประเทศ</a:t>
            </a:r>
            <a:endParaRPr sz="3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 err="1">
                <a:latin typeface="TH SarabunPSK" panose="020B0500040200020003" pitchFamily="34" charset="-34"/>
                <a:cs typeface="TH SarabunPSK" panose="020B0500040200020003" pitchFamily="34" charset="-34"/>
              </a:rPr>
              <a:t>องค์ประกอบของการสัมมนา</a:t>
            </a:r>
            <a:endParaRPr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sz="28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sz="2800" dirty="0" err="1">
                <a:latin typeface="TH SarabunPSK" panose="020B0500040200020003" pitchFamily="34" charset="-34"/>
                <a:cs typeface="TH SarabunPSK" panose="020B0500040200020003" pitchFamily="34" charset="-34"/>
              </a:rPr>
              <a:t>วิทยากร</a:t>
            </a:r>
            <a:r>
              <a:rPr sz="28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: </a:t>
            </a:r>
            <a:r>
              <a:rPr sz="2800" dirty="0" err="1">
                <a:latin typeface="TH SarabunPSK" panose="020B0500040200020003" pitchFamily="34" charset="-34"/>
                <a:cs typeface="TH SarabunPSK" panose="020B0500040200020003" pitchFamily="34" charset="-34"/>
              </a:rPr>
              <a:t>ผู้มีความรู้เฉพาะทาง</a:t>
            </a:r>
            <a:r>
              <a:rPr sz="28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sz="2800" dirty="0" err="1">
                <a:latin typeface="TH SarabunPSK" panose="020B0500040200020003" pitchFamily="34" charset="-34"/>
                <a:cs typeface="TH SarabunPSK" panose="020B0500040200020003" pitchFamily="34" charset="-34"/>
              </a:rPr>
              <a:t>เช่น</a:t>
            </a:r>
            <a:r>
              <a:rPr sz="28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sz="2800" dirty="0" err="1">
                <a:latin typeface="TH SarabunPSK" panose="020B0500040200020003" pitchFamily="34" charset="-34"/>
                <a:cs typeface="TH SarabunPSK" panose="020B0500040200020003" pitchFamily="34" charset="-34"/>
              </a:rPr>
              <a:t>อาจารย์</a:t>
            </a:r>
            <a:r>
              <a:rPr sz="28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sz="2800" dirty="0" err="1">
                <a:latin typeface="TH SarabunPSK" panose="020B0500040200020003" pitchFamily="34" charset="-34"/>
                <a:cs typeface="TH SarabunPSK" panose="020B0500040200020003" pitchFamily="34" charset="-34"/>
              </a:rPr>
              <a:t>นักวิชาการ</a:t>
            </a:r>
            <a:r>
              <a:rPr sz="28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sz="2800" dirty="0" err="1">
                <a:latin typeface="TH SarabunPSK" panose="020B0500040200020003" pitchFamily="34" charset="-34"/>
                <a:cs typeface="TH SarabunPSK" panose="020B0500040200020003" pitchFamily="34" charset="-34"/>
              </a:rPr>
              <a:t>หรือผู้มีประสบการณ์</a:t>
            </a:r>
            <a:endParaRPr sz="28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r>
              <a:rPr sz="28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sz="2800" dirty="0" err="1">
                <a:latin typeface="TH SarabunPSK" panose="020B0500040200020003" pitchFamily="34" charset="-34"/>
                <a:cs typeface="TH SarabunPSK" panose="020B0500040200020003" pitchFamily="34" charset="-34"/>
              </a:rPr>
              <a:t>ผู้เข้าร่วม</a:t>
            </a:r>
            <a:r>
              <a:rPr sz="28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: </a:t>
            </a:r>
            <a:r>
              <a:rPr sz="2800" dirty="0" err="1">
                <a:latin typeface="TH SarabunPSK" panose="020B0500040200020003" pitchFamily="34" charset="-34"/>
                <a:cs typeface="TH SarabunPSK" panose="020B0500040200020003" pitchFamily="34" charset="-34"/>
              </a:rPr>
              <a:t>นักศึกษา</a:t>
            </a:r>
            <a:r>
              <a:rPr sz="28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sz="2800" dirty="0" err="1">
                <a:latin typeface="TH SarabunPSK" panose="020B0500040200020003" pitchFamily="34" charset="-34"/>
                <a:cs typeface="TH SarabunPSK" panose="020B0500040200020003" pitchFamily="34" charset="-34"/>
              </a:rPr>
              <a:t>บุคลากร</a:t>
            </a:r>
            <a:r>
              <a:rPr sz="28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sz="2800" dirty="0" err="1">
                <a:latin typeface="TH SarabunPSK" panose="020B0500040200020003" pitchFamily="34" charset="-34"/>
                <a:cs typeface="TH SarabunPSK" panose="020B0500040200020003" pitchFamily="34" charset="-34"/>
              </a:rPr>
              <a:t>หรือบุคคลทั่วไปที่สนใจในหัวข้อนั้น</a:t>
            </a:r>
            <a:endParaRPr sz="28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r>
              <a:rPr sz="28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sz="2800" dirty="0" err="1">
                <a:latin typeface="TH SarabunPSK" panose="020B0500040200020003" pitchFamily="34" charset="-34"/>
                <a:cs typeface="TH SarabunPSK" panose="020B0500040200020003" pitchFamily="34" charset="-34"/>
              </a:rPr>
              <a:t>หัวข้อสัมมนา</a:t>
            </a:r>
            <a:r>
              <a:rPr sz="28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: </a:t>
            </a:r>
            <a:r>
              <a:rPr sz="2800" dirty="0" err="1">
                <a:latin typeface="TH SarabunPSK" panose="020B0500040200020003" pitchFamily="34" charset="-34"/>
                <a:cs typeface="TH SarabunPSK" panose="020B0500040200020003" pitchFamily="34" charset="-34"/>
              </a:rPr>
              <a:t>เช่น</a:t>
            </a:r>
            <a:r>
              <a:rPr sz="28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sz="2800" dirty="0" err="1">
                <a:latin typeface="TH SarabunPSK" panose="020B0500040200020003" pitchFamily="34" charset="-34"/>
                <a:cs typeface="TH SarabunPSK" panose="020B0500040200020003" pitchFamily="34" charset="-34"/>
              </a:rPr>
              <a:t>การจัดการทรัพยากรมนุษย์</a:t>
            </a:r>
            <a:r>
              <a:rPr sz="28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sz="2800" dirty="0" err="1">
                <a:latin typeface="TH SarabunPSK" panose="020B0500040200020003" pitchFamily="34" charset="-34"/>
                <a:cs typeface="TH SarabunPSK" panose="020B0500040200020003" pitchFamily="34" charset="-34"/>
              </a:rPr>
              <a:t>หรือเทคโนโลยีสมัยใหม่</a:t>
            </a:r>
            <a:endParaRPr sz="28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r>
              <a:rPr sz="28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sz="2800" dirty="0" err="1">
                <a:latin typeface="TH SarabunPSK" panose="020B0500040200020003" pitchFamily="34" charset="-34"/>
                <a:cs typeface="TH SarabunPSK" panose="020B0500040200020003" pitchFamily="34" charset="-34"/>
              </a:rPr>
              <a:t>สถานที่</a:t>
            </a:r>
            <a:r>
              <a:rPr sz="28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: </a:t>
            </a:r>
            <a:r>
              <a:rPr sz="2800" dirty="0" err="1">
                <a:latin typeface="TH SarabunPSK" panose="020B0500040200020003" pitchFamily="34" charset="-34"/>
                <a:cs typeface="TH SarabunPSK" panose="020B0500040200020003" pitchFamily="34" charset="-34"/>
              </a:rPr>
              <a:t>ห้องสัมมนาในมหาวิทยาลัย</a:t>
            </a:r>
            <a:r>
              <a:rPr sz="28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sz="2800" dirty="0" err="1">
                <a:latin typeface="TH SarabunPSK" panose="020B0500040200020003" pitchFamily="34" charset="-34"/>
                <a:cs typeface="TH SarabunPSK" panose="020B0500040200020003" pitchFamily="34" charset="-34"/>
              </a:rPr>
              <a:t>หรือศูนย์ประชุม</a:t>
            </a:r>
            <a:endParaRPr sz="28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r>
              <a:rPr sz="28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sz="2800" dirty="0" err="1">
                <a:latin typeface="TH SarabunPSK" panose="020B0500040200020003" pitchFamily="34" charset="-34"/>
                <a:cs typeface="TH SarabunPSK" panose="020B0500040200020003" pitchFamily="34" charset="-34"/>
              </a:rPr>
              <a:t>อุปกรณ์</a:t>
            </a:r>
            <a:r>
              <a:rPr sz="28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: </a:t>
            </a:r>
            <a:r>
              <a:rPr sz="2800" dirty="0" err="1">
                <a:latin typeface="TH SarabunPSK" panose="020B0500040200020003" pitchFamily="34" charset="-34"/>
                <a:cs typeface="TH SarabunPSK" panose="020B0500040200020003" pitchFamily="34" charset="-34"/>
              </a:rPr>
              <a:t>เครื่องฉายภาพ</a:t>
            </a:r>
            <a:r>
              <a:rPr sz="28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sz="2800" dirty="0" err="1">
                <a:latin typeface="TH SarabunPSK" panose="020B0500040200020003" pitchFamily="34" charset="-34"/>
                <a:cs typeface="TH SarabunPSK" panose="020B0500040200020003" pitchFamily="34" charset="-34"/>
              </a:rPr>
              <a:t>เสียง</a:t>
            </a:r>
            <a:r>
              <a:rPr sz="28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sz="2800" dirty="0" err="1">
                <a:latin typeface="TH SarabunPSK" panose="020B0500040200020003" pitchFamily="34" charset="-34"/>
                <a:cs typeface="TH SarabunPSK" panose="020B0500040200020003" pitchFamily="34" charset="-34"/>
              </a:rPr>
              <a:t>และเอกสารประกอบ</a:t>
            </a:r>
            <a:endParaRPr sz="28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 err="1">
                <a:latin typeface="TH SarabunPSK" panose="020B0500040200020003" pitchFamily="34" charset="-34"/>
                <a:cs typeface="TH SarabunPSK" panose="020B0500040200020003" pitchFamily="34" charset="-34"/>
              </a:rPr>
              <a:t>องค์ประกอบของเว็บบินาร์</a:t>
            </a:r>
            <a:endParaRPr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sz="28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sz="2800" dirty="0" err="1">
                <a:latin typeface="TH SarabunPSK" panose="020B0500040200020003" pitchFamily="34" charset="-34"/>
                <a:cs typeface="TH SarabunPSK" panose="020B0500040200020003" pitchFamily="34" charset="-34"/>
              </a:rPr>
              <a:t>แพลตฟอร์มออนไลน์</a:t>
            </a:r>
            <a:r>
              <a:rPr sz="28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: Zoom, Google Meet, Microsoft Teams</a:t>
            </a:r>
          </a:p>
          <a:p>
            <a:r>
              <a:rPr sz="28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sz="2800" dirty="0" err="1">
                <a:latin typeface="TH SarabunPSK" panose="020B0500040200020003" pitchFamily="34" charset="-34"/>
                <a:cs typeface="TH SarabunPSK" panose="020B0500040200020003" pitchFamily="34" charset="-34"/>
              </a:rPr>
              <a:t>วิทยากร</a:t>
            </a:r>
            <a:r>
              <a:rPr sz="28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: </a:t>
            </a:r>
            <a:r>
              <a:rPr sz="2800" dirty="0" err="1">
                <a:latin typeface="TH SarabunPSK" panose="020B0500040200020003" pitchFamily="34" charset="-34"/>
                <a:cs typeface="TH SarabunPSK" panose="020B0500040200020003" pitchFamily="34" charset="-34"/>
              </a:rPr>
              <a:t>สามารถบรรยายจากที่ใดก็ได้</a:t>
            </a:r>
            <a:r>
              <a:rPr sz="28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sz="2800" dirty="0" err="1">
                <a:latin typeface="TH SarabunPSK" panose="020B0500040200020003" pitchFamily="34" charset="-34"/>
                <a:cs typeface="TH SarabunPSK" panose="020B0500040200020003" pitchFamily="34" charset="-34"/>
              </a:rPr>
              <a:t>เช่น</a:t>
            </a:r>
            <a:r>
              <a:rPr sz="28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sz="2800" dirty="0" err="1">
                <a:latin typeface="TH SarabunPSK" panose="020B0500040200020003" pitchFamily="34" charset="-34"/>
                <a:cs typeface="TH SarabunPSK" panose="020B0500040200020003" pitchFamily="34" charset="-34"/>
              </a:rPr>
              <a:t>ผู้เชี่ยวชาญจากต่างประเทศ</a:t>
            </a:r>
            <a:endParaRPr sz="28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r>
              <a:rPr sz="28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sz="2800" dirty="0" err="1">
                <a:latin typeface="TH SarabunPSK" panose="020B0500040200020003" pitchFamily="34" charset="-34"/>
                <a:cs typeface="TH SarabunPSK" panose="020B0500040200020003" pitchFamily="34" charset="-34"/>
              </a:rPr>
              <a:t>ผู้เข้าร่วม</a:t>
            </a:r>
            <a:r>
              <a:rPr sz="28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: </a:t>
            </a:r>
            <a:r>
              <a:rPr sz="2800" dirty="0" err="1">
                <a:latin typeface="TH SarabunPSK" panose="020B0500040200020003" pitchFamily="34" charset="-34"/>
                <a:cs typeface="TH SarabunPSK" panose="020B0500040200020003" pitchFamily="34" charset="-34"/>
              </a:rPr>
              <a:t>ผู้เรียนสามารถเข้าร่วมผ่านคอมพิวเตอร์หรือโทรศัพท์มือถือ</a:t>
            </a:r>
            <a:endParaRPr sz="28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r>
              <a:rPr sz="28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sz="2800" dirty="0" err="1">
                <a:latin typeface="TH SarabunPSK" panose="020B0500040200020003" pitchFamily="34" charset="-34"/>
                <a:cs typeface="TH SarabunPSK" panose="020B0500040200020003" pitchFamily="34" charset="-34"/>
              </a:rPr>
              <a:t>เนื้อหา</a:t>
            </a:r>
            <a:r>
              <a:rPr sz="28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: </a:t>
            </a:r>
            <a:r>
              <a:rPr sz="2800" dirty="0" err="1">
                <a:latin typeface="TH SarabunPSK" panose="020B0500040200020003" pitchFamily="34" charset="-34"/>
                <a:cs typeface="TH SarabunPSK" panose="020B0500040200020003" pitchFamily="34" charset="-34"/>
              </a:rPr>
              <a:t>สไลด์ประกอบวิดีโอ</a:t>
            </a:r>
            <a:r>
              <a:rPr sz="28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sz="2800" dirty="0" err="1">
                <a:latin typeface="TH SarabunPSK" panose="020B0500040200020003" pitchFamily="34" charset="-34"/>
                <a:cs typeface="TH SarabunPSK" panose="020B0500040200020003" pitchFamily="34" charset="-34"/>
              </a:rPr>
              <a:t>เอกสาร</a:t>
            </a:r>
            <a:r>
              <a:rPr sz="28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PDF</a:t>
            </a:r>
          </a:p>
          <a:p>
            <a:r>
              <a:rPr sz="28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sz="2800" dirty="0" err="1">
                <a:latin typeface="TH SarabunPSK" panose="020B0500040200020003" pitchFamily="34" charset="-34"/>
                <a:cs typeface="TH SarabunPSK" panose="020B0500040200020003" pitchFamily="34" charset="-34"/>
              </a:rPr>
              <a:t>ระบบโต้ตอบ</a:t>
            </a:r>
            <a:r>
              <a:rPr sz="28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: </a:t>
            </a:r>
            <a:r>
              <a:rPr sz="2800" dirty="0" err="1">
                <a:latin typeface="TH SarabunPSK" panose="020B0500040200020003" pitchFamily="34" charset="-34"/>
                <a:cs typeface="TH SarabunPSK" panose="020B0500040200020003" pitchFamily="34" charset="-34"/>
              </a:rPr>
              <a:t>ฟังก์ชันถาม-ตอบ</a:t>
            </a:r>
            <a:r>
              <a:rPr sz="28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(Q&amp;A), </a:t>
            </a:r>
            <a:r>
              <a:rPr sz="2800" dirty="0" err="1">
                <a:latin typeface="TH SarabunPSK" panose="020B0500040200020003" pitchFamily="34" charset="-34"/>
                <a:cs typeface="TH SarabunPSK" panose="020B0500040200020003" pitchFamily="34" charset="-34"/>
              </a:rPr>
              <a:t>แชท</a:t>
            </a:r>
            <a:r>
              <a:rPr sz="28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, </a:t>
            </a:r>
            <a:r>
              <a:rPr sz="2800" dirty="0" err="1">
                <a:latin typeface="TH SarabunPSK" panose="020B0500040200020003" pitchFamily="34" charset="-34"/>
                <a:cs typeface="TH SarabunPSK" panose="020B0500040200020003" pitchFamily="34" charset="-34"/>
              </a:rPr>
              <a:t>โพลล์สด</a:t>
            </a:r>
            <a:endParaRPr sz="28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 err="1">
                <a:latin typeface="TH SarabunPSK" panose="020B0500040200020003" pitchFamily="34" charset="-34"/>
                <a:cs typeface="TH SarabunPSK" panose="020B0500040200020003" pitchFamily="34" charset="-34"/>
              </a:rPr>
              <a:t>สรุป</a:t>
            </a:r>
            <a:endParaRPr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sz="3200" dirty="0" err="1">
                <a:latin typeface="TH SarabunPSK" panose="020B0500040200020003" pitchFamily="34" charset="-34"/>
                <a:cs typeface="TH SarabunPSK" panose="020B0500040200020003" pitchFamily="34" charset="-34"/>
              </a:rPr>
              <a:t>การสัมมนาและเว็บบินาร์มีความสำคัญต่อการเรียนรู้ยุคใหม่</a:t>
            </a:r>
            <a:endParaRPr sz="32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r>
              <a:rPr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sz="3200" dirty="0" err="1">
                <a:latin typeface="TH SarabunPSK" panose="020B0500040200020003" pitchFamily="34" charset="-34"/>
                <a:cs typeface="TH SarabunPSK" panose="020B0500040200020003" pitchFamily="34" charset="-34"/>
              </a:rPr>
              <a:t>เว็บบินาร์ช่วยลดข้อจำกัดด้านสถานที่และเวลา</a:t>
            </a:r>
            <a:endParaRPr sz="32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r>
              <a:rPr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- การเตรียมองค์ประกอบอย่างครบถ้วนช่วยให้สัมมนาและเว็บบินาร์ประสบความสำเร็จ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F9C9D"/>
      </a:accent5>
      <a:accent6>
        <a:srgbClr val="9E5E9B"/>
      </a:accent6>
      <a:hlink>
        <a:srgbClr val="58C1BA"/>
      </a:hlink>
      <a:folHlink>
        <a:srgbClr val="9DD0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51</TotalTime>
  <Words>297</Words>
  <Application>Microsoft Office PowerPoint</Application>
  <PresentationFormat>On-screen Show (4:3)</PresentationFormat>
  <Paragraphs>24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Century Gothic</vt:lpstr>
      <vt:lpstr>TH SarabunPSK</vt:lpstr>
      <vt:lpstr>Wingdings 3</vt:lpstr>
      <vt:lpstr>Ion</vt:lpstr>
      <vt:lpstr>DMS3801 การสัมมนาและเว็บบินาร์</vt:lpstr>
      <vt:lpstr>ความหมายของการสัมมนาและเว็บบินาร์</vt:lpstr>
      <vt:lpstr>ความสำคัญของการสัมมนาและเว็บบินาร์</vt:lpstr>
      <vt:lpstr>องค์ประกอบของการสัมมนา</vt:lpstr>
      <vt:lpstr>องค์ประกอบของเว็บบินาร์</vt:lpstr>
      <vt:lpstr>สรุป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DMS3801 การสัมมนาและเว็บบินาร์</dc:title>
  <dc:subject/>
  <dc:creator>SSRU</dc:creator>
  <cp:keywords/>
  <dc:description>generated using python-pptx</dc:description>
  <cp:lastModifiedBy>SSRU</cp:lastModifiedBy>
  <cp:revision>4</cp:revision>
  <dcterms:created xsi:type="dcterms:W3CDTF">2013-01-27T09:14:16Z</dcterms:created>
  <dcterms:modified xsi:type="dcterms:W3CDTF">2025-05-15T17:09:09Z</dcterms:modified>
  <cp:category/>
</cp:coreProperties>
</file>