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81"/>
  </p:notesMasterIdLst>
  <p:sldIdLst>
    <p:sldId id="256" r:id="rId2"/>
    <p:sldId id="311" r:id="rId3"/>
    <p:sldId id="310" r:id="rId4"/>
    <p:sldId id="259" r:id="rId5"/>
    <p:sldId id="266" r:id="rId6"/>
    <p:sldId id="267" r:id="rId7"/>
    <p:sldId id="269" r:id="rId8"/>
    <p:sldId id="270" r:id="rId9"/>
    <p:sldId id="271" r:id="rId10"/>
    <p:sldId id="260" r:id="rId11"/>
    <p:sldId id="272" r:id="rId12"/>
    <p:sldId id="273" r:id="rId13"/>
    <p:sldId id="312" r:id="rId14"/>
    <p:sldId id="275" r:id="rId15"/>
    <p:sldId id="333" r:id="rId16"/>
    <p:sldId id="276" r:id="rId17"/>
    <p:sldId id="313" r:id="rId18"/>
    <p:sldId id="277" r:id="rId19"/>
    <p:sldId id="274" r:id="rId20"/>
    <p:sldId id="335" r:id="rId21"/>
    <p:sldId id="281" r:id="rId22"/>
    <p:sldId id="278" r:id="rId23"/>
    <p:sldId id="334" r:id="rId24"/>
    <p:sldId id="314" r:id="rId25"/>
    <p:sldId id="280" r:id="rId26"/>
    <p:sldId id="315" r:id="rId27"/>
    <p:sldId id="286" r:id="rId28"/>
    <p:sldId id="284" r:id="rId29"/>
    <p:sldId id="316" r:id="rId30"/>
    <p:sldId id="317" r:id="rId31"/>
    <p:sldId id="287" r:id="rId32"/>
    <p:sldId id="285" r:id="rId33"/>
    <p:sldId id="336" r:id="rId34"/>
    <p:sldId id="337" r:id="rId35"/>
    <p:sldId id="261" r:id="rId36"/>
    <p:sldId id="339" r:id="rId37"/>
    <p:sldId id="348" r:id="rId38"/>
    <p:sldId id="318" r:id="rId39"/>
    <p:sldId id="288" r:id="rId40"/>
    <p:sldId id="291" r:id="rId41"/>
    <p:sldId id="338" r:id="rId42"/>
    <p:sldId id="289" r:id="rId43"/>
    <p:sldId id="303" r:id="rId44"/>
    <p:sldId id="319" r:id="rId45"/>
    <p:sldId id="320" r:id="rId46"/>
    <p:sldId id="321" r:id="rId47"/>
    <p:sldId id="322" r:id="rId48"/>
    <p:sldId id="324" r:id="rId49"/>
    <p:sldId id="262" r:id="rId50"/>
    <p:sldId id="298" r:id="rId51"/>
    <p:sldId id="325" r:id="rId52"/>
    <p:sldId id="326" r:id="rId53"/>
    <p:sldId id="340" r:id="rId54"/>
    <p:sldId id="299" r:id="rId55"/>
    <p:sldId id="300" r:id="rId56"/>
    <p:sldId id="327" r:id="rId57"/>
    <p:sldId id="342" r:id="rId58"/>
    <p:sldId id="341" r:id="rId59"/>
    <p:sldId id="263" r:id="rId60"/>
    <p:sldId id="301" r:id="rId61"/>
    <p:sldId id="343" r:id="rId62"/>
    <p:sldId id="302" r:id="rId63"/>
    <p:sldId id="344" r:id="rId64"/>
    <p:sldId id="264" r:id="rId65"/>
    <p:sldId id="305" r:id="rId66"/>
    <p:sldId id="304" r:id="rId67"/>
    <p:sldId id="345" r:id="rId68"/>
    <p:sldId id="306" r:id="rId69"/>
    <p:sldId id="328" r:id="rId70"/>
    <p:sldId id="346" r:id="rId71"/>
    <p:sldId id="307" r:id="rId72"/>
    <p:sldId id="347" r:id="rId73"/>
    <p:sldId id="308" r:id="rId74"/>
    <p:sldId id="329" r:id="rId75"/>
    <p:sldId id="330" r:id="rId76"/>
    <p:sldId id="331" r:id="rId77"/>
    <p:sldId id="309" r:id="rId78"/>
    <p:sldId id="265" r:id="rId79"/>
    <p:sldId id="349" r:id="rId8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010" autoAdjust="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75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56AC2-BF29-4477-9DB5-3F81B2871EB4}" type="datetimeFigureOut">
              <a:rPr lang="th-TH" smtClean="0"/>
              <a:t>02/10/68</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75BA7-7597-47B2-822A-000066C32760}" type="slidenum">
              <a:rPr lang="th-TH" smtClean="0"/>
              <a:t>‹#›</a:t>
            </a:fld>
            <a:endParaRPr lang="th-TH"/>
          </a:p>
        </p:txBody>
      </p:sp>
    </p:spTree>
    <p:extLst>
      <p:ext uri="{BB962C8B-B14F-4D97-AF65-F5344CB8AC3E}">
        <p14:creationId xmlns:p14="http://schemas.microsoft.com/office/powerpoint/2010/main" val="328456507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Infinitely = </a:t>
            </a:r>
            <a:r>
              <a:rPr lang="th-TH" dirty="0" smtClean="0"/>
              <a:t>อย่างไม่จำกัด</a:t>
            </a:r>
          </a:p>
          <a:p>
            <a:r>
              <a:rPr lang="en-US" sz="1800" dirty="0" smtClean="0">
                <a:solidFill>
                  <a:schemeClr val="tx2">
                    <a:lumMod val="95000"/>
                    <a:lumOff val="5000"/>
                  </a:schemeClr>
                </a:solidFill>
              </a:rPr>
              <a:t>Intensity =</a:t>
            </a:r>
            <a:r>
              <a:rPr lang="en-US" sz="1800" baseline="0" dirty="0" smtClean="0">
                <a:solidFill>
                  <a:schemeClr val="tx2">
                    <a:lumMod val="95000"/>
                    <a:lumOff val="5000"/>
                  </a:schemeClr>
                </a:solidFill>
              </a:rPr>
              <a:t> </a:t>
            </a:r>
            <a:r>
              <a:rPr lang="th-TH" sz="1800" baseline="0" dirty="0" smtClean="0">
                <a:solidFill>
                  <a:schemeClr val="tx2">
                    <a:lumMod val="95000"/>
                    <a:lumOff val="5000"/>
                  </a:schemeClr>
                </a:solidFill>
              </a:rPr>
              <a:t>ความหนาแน่น</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5</a:t>
            </a:fld>
            <a:endParaRPr lang="th-TH"/>
          </a:p>
        </p:txBody>
      </p:sp>
    </p:spTree>
    <p:extLst>
      <p:ext uri="{BB962C8B-B14F-4D97-AF65-F5344CB8AC3E}">
        <p14:creationId xmlns:p14="http://schemas.microsoft.com/office/powerpoint/2010/main" val="118800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appropriate = </a:t>
            </a:r>
            <a:r>
              <a:rPr lang="th-TH" sz="1800" dirty="0" smtClean="0"/>
              <a:t>เหมาะสม</a:t>
            </a:r>
          </a:p>
          <a:p>
            <a:r>
              <a:rPr lang="en-US" sz="1800" dirty="0" smtClean="0"/>
              <a:t>Another</a:t>
            </a:r>
            <a:r>
              <a:rPr lang="th-TH" sz="1800" dirty="0" smtClean="0"/>
              <a:t> </a:t>
            </a:r>
            <a:r>
              <a:rPr lang="en-US" sz="1800" dirty="0" smtClean="0"/>
              <a:t>=</a:t>
            </a:r>
            <a:r>
              <a:rPr lang="th-TH" sz="1800" dirty="0" smtClean="0"/>
              <a:t> อื่น</a:t>
            </a:r>
          </a:p>
          <a:p>
            <a:r>
              <a:rPr lang="en-US" sz="1800" dirty="0" smtClean="0"/>
              <a:t>describe</a:t>
            </a:r>
            <a:r>
              <a:rPr lang="th-TH" sz="1800" dirty="0" smtClean="0"/>
              <a:t> </a:t>
            </a:r>
            <a:r>
              <a:rPr lang="en-US" sz="1800" dirty="0" smtClean="0"/>
              <a:t>(</a:t>
            </a:r>
            <a:r>
              <a:rPr lang="th-TH" sz="1800" dirty="0" err="1" smtClean="0"/>
              <a:t>ดิส</a:t>
            </a:r>
            <a:r>
              <a:rPr lang="en-US" sz="1800" dirty="0" smtClean="0"/>
              <a:t>-</a:t>
            </a:r>
            <a:r>
              <a:rPr lang="th-TH" sz="1800" dirty="0" err="1" smtClean="0"/>
              <a:t>ไคร</a:t>
            </a:r>
            <a:r>
              <a:rPr lang="en-US" sz="1800" dirty="0" smtClean="0"/>
              <a:t>) = </a:t>
            </a:r>
            <a:r>
              <a:rPr lang="th-TH" sz="1800" dirty="0" smtClean="0"/>
              <a:t>บรรยาย</a:t>
            </a:r>
          </a:p>
          <a:p>
            <a:r>
              <a:rPr lang="en-US" sz="1800" dirty="0" smtClean="0"/>
              <a:t>expressed</a:t>
            </a:r>
            <a:r>
              <a:rPr lang="th-TH" sz="1800" dirty="0" smtClean="0"/>
              <a:t> </a:t>
            </a:r>
            <a:r>
              <a:rPr lang="en-US" sz="1800" dirty="0" smtClean="0"/>
              <a:t>=</a:t>
            </a:r>
            <a:r>
              <a:rPr lang="en-US" sz="1800" baseline="0" dirty="0" smtClean="0"/>
              <a:t> </a:t>
            </a:r>
            <a:r>
              <a:rPr lang="th-TH" sz="1800" baseline="0" dirty="0" smtClean="0"/>
              <a:t>แสดง</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39</a:t>
            </a:fld>
            <a:endParaRPr lang="th-TH"/>
          </a:p>
        </p:txBody>
      </p:sp>
    </p:spTree>
    <p:extLst>
      <p:ext uri="{BB962C8B-B14F-4D97-AF65-F5344CB8AC3E}">
        <p14:creationId xmlns:p14="http://schemas.microsoft.com/office/powerpoint/2010/main" val="219402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Duration = </a:t>
            </a:r>
            <a:r>
              <a:rPr lang="th-TH" dirty="0" smtClean="0"/>
              <a:t>ระยะเวลา</a:t>
            </a:r>
          </a:p>
          <a:p>
            <a:r>
              <a:rPr lang="en-US" sz="1800" dirty="0" smtClean="0">
                <a:solidFill>
                  <a:schemeClr val="tx2">
                    <a:lumMod val="95000"/>
                    <a:lumOff val="5000"/>
                  </a:schemeClr>
                </a:solidFill>
              </a:rPr>
              <a:t>occupies</a:t>
            </a:r>
            <a:r>
              <a:rPr lang="th-TH" sz="1800" dirty="0" smtClean="0">
                <a:solidFill>
                  <a:schemeClr val="tx2">
                    <a:lumMod val="95000"/>
                    <a:lumOff val="5000"/>
                  </a:schemeClr>
                </a:solidFill>
              </a:rPr>
              <a:t> (</a:t>
            </a:r>
            <a:r>
              <a:rPr lang="th-TH" sz="1800" dirty="0" err="1" smtClean="0">
                <a:solidFill>
                  <a:schemeClr val="tx2">
                    <a:lumMod val="95000"/>
                    <a:lumOff val="5000"/>
                  </a:schemeClr>
                </a:solidFill>
              </a:rPr>
              <a:t>ออค</a:t>
            </a:r>
            <a:r>
              <a:rPr lang="th-TH" sz="1800" dirty="0" smtClean="0">
                <a:solidFill>
                  <a:schemeClr val="tx2">
                    <a:lumMod val="95000"/>
                    <a:lumOff val="5000"/>
                  </a:schemeClr>
                </a:solidFill>
              </a:rPr>
              <a:t>คิว</a:t>
            </a:r>
            <a:r>
              <a:rPr lang="th-TH" sz="1800" dirty="0" err="1" smtClean="0">
                <a:solidFill>
                  <a:schemeClr val="tx2">
                    <a:lumMod val="95000"/>
                    <a:lumOff val="5000"/>
                  </a:schemeClr>
                </a:solidFill>
              </a:rPr>
              <a:t>ไปซ</a:t>
            </a:r>
            <a:r>
              <a:rPr lang="en-US" sz="1800" dirty="0" smtClean="0">
                <a:solidFill>
                  <a:schemeClr val="tx2">
                    <a:lumMod val="95000"/>
                    <a:lumOff val="5000"/>
                  </a:schemeClr>
                </a:solidFill>
              </a:rPr>
              <a:t>) =</a:t>
            </a:r>
            <a:r>
              <a:rPr lang="en-US" sz="1800" baseline="0" dirty="0" smtClean="0">
                <a:solidFill>
                  <a:schemeClr val="tx2">
                    <a:lumMod val="95000"/>
                    <a:lumOff val="5000"/>
                  </a:schemeClr>
                </a:solidFill>
              </a:rPr>
              <a:t> </a:t>
            </a:r>
            <a:r>
              <a:rPr lang="th-TH" sz="1800" baseline="0" dirty="0" smtClean="0">
                <a:solidFill>
                  <a:schemeClr val="tx2">
                    <a:lumMod val="95000"/>
                    <a:lumOff val="5000"/>
                  </a:schemeClr>
                </a:solidFill>
              </a:rPr>
              <a:t>ตรงบริเวณ</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42</a:t>
            </a:fld>
            <a:endParaRPr lang="th-TH"/>
          </a:p>
        </p:txBody>
      </p:sp>
    </p:spTree>
    <p:extLst>
      <p:ext uri="{BB962C8B-B14F-4D97-AF65-F5344CB8AC3E}">
        <p14:creationId xmlns:p14="http://schemas.microsoft.com/office/powerpoint/2010/main" val="410436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Composite = </a:t>
            </a:r>
            <a:r>
              <a:rPr lang="th-TH" dirty="0" smtClean="0"/>
              <a:t>ประกอบด้วย</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43</a:t>
            </a:fld>
            <a:endParaRPr lang="th-TH"/>
          </a:p>
        </p:txBody>
      </p:sp>
    </p:spTree>
    <p:extLst>
      <p:ext uri="{BB962C8B-B14F-4D97-AF65-F5344CB8AC3E}">
        <p14:creationId xmlns:p14="http://schemas.microsoft.com/office/powerpoint/2010/main" val="323096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Dedicated = </a:t>
            </a:r>
            <a:r>
              <a:rPr lang="th-TH" dirty="0" smtClean="0"/>
              <a:t>ให้</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46</a:t>
            </a:fld>
            <a:endParaRPr lang="th-TH"/>
          </a:p>
        </p:txBody>
      </p:sp>
    </p:spTree>
    <p:extLst>
      <p:ext uri="{BB962C8B-B14F-4D97-AF65-F5344CB8AC3E}">
        <p14:creationId xmlns:p14="http://schemas.microsoft.com/office/powerpoint/2010/main" val="66872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Rough (</a:t>
            </a:r>
            <a:r>
              <a:rPr lang="th-TH" dirty="0" err="1" smtClean="0"/>
              <a:t>รัฟ</a:t>
            </a:r>
            <a:r>
              <a:rPr lang="th-TH" dirty="0" smtClean="0"/>
              <a:t>)</a:t>
            </a:r>
            <a:r>
              <a:rPr lang="th-TH" baseline="0" dirty="0" smtClean="0"/>
              <a:t> </a:t>
            </a:r>
            <a:r>
              <a:rPr lang="en-US" baseline="0" dirty="0" smtClean="0"/>
              <a:t>= </a:t>
            </a:r>
            <a:r>
              <a:rPr lang="th-TH" baseline="0" dirty="0" smtClean="0"/>
              <a:t>หยาบ</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47</a:t>
            </a:fld>
            <a:endParaRPr lang="th-TH"/>
          </a:p>
        </p:txBody>
      </p:sp>
    </p:spTree>
    <p:extLst>
      <p:ext uri="{BB962C8B-B14F-4D97-AF65-F5344CB8AC3E}">
        <p14:creationId xmlns:p14="http://schemas.microsoft.com/office/powerpoint/2010/main" val="54088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Impairment</a:t>
            </a:r>
            <a:r>
              <a:rPr lang="en-US" baseline="0" dirty="0" smtClean="0"/>
              <a:t> (</a:t>
            </a:r>
            <a:r>
              <a:rPr lang="th-TH" baseline="0" dirty="0" err="1" smtClean="0"/>
              <a:t>อิม</a:t>
            </a:r>
            <a:r>
              <a:rPr lang="th-TH" baseline="0" dirty="0" smtClean="0"/>
              <a:t>เพียร</a:t>
            </a:r>
            <a:r>
              <a:rPr lang="th-TH" baseline="0" dirty="0" err="1" smtClean="0"/>
              <a:t>เม้นท</a:t>
            </a:r>
            <a:r>
              <a:rPr lang="en-US" baseline="0" dirty="0" smtClean="0"/>
              <a:t>) = </a:t>
            </a:r>
            <a:r>
              <a:rPr lang="th-TH" baseline="0" dirty="0" smtClean="0"/>
              <a:t>การทำให้ลดคุณค่าลง</a:t>
            </a:r>
          </a:p>
          <a:p>
            <a:r>
              <a:rPr lang="en-US" sz="1800" dirty="0" smtClean="0">
                <a:solidFill>
                  <a:schemeClr val="tx2">
                    <a:lumMod val="95000"/>
                    <a:lumOff val="5000"/>
                  </a:schemeClr>
                </a:solidFill>
              </a:rPr>
              <a:t>travel</a:t>
            </a:r>
            <a:r>
              <a:rPr lang="th-TH" sz="1800" dirty="0" smtClean="0">
                <a:solidFill>
                  <a:schemeClr val="tx2">
                    <a:lumMod val="95000"/>
                    <a:lumOff val="5000"/>
                  </a:schemeClr>
                </a:solidFill>
              </a:rPr>
              <a:t> </a:t>
            </a:r>
            <a:r>
              <a:rPr lang="en-US" sz="1800" baseline="0" dirty="0" smtClean="0">
                <a:solidFill>
                  <a:schemeClr val="tx2">
                    <a:lumMod val="95000"/>
                    <a:lumOff val="5000"/>
                  </a:schemeClr>
                </a:solidFill>
              </a:rPr>
              <a:t>= </a:t>
            </a:r>
            <a:r>
              <a:rPr lang="th-TH" sz="1800" baseline="0" dirty="0" smtClean="0">
                <a:solidFill>
                  <a:schemeClr val="tx2">
                    <a:lumMod val="95000"/>
                    <a:lumOff val="5000"/>
                  </a:schemeClr>
                </a:solidFill>
              </a:rPr>
              <a:t>การเดินทาง</a:t>
            </a:r>
          </a:p>
          <a:p>
            <a:r>
              <a:rPr lang="en-US" sz="1800" dirty="0" smtClean="0">
                <a:solidFill>
                  <a:schemeClr val="tx2">
                    <a:lumMod val="95000"/>
                    <a:lumOff val="5000"/>
                  </a:schemeClr>
                </a:solidFill>
              </a:rPr>
              <a:t>causes</a:t>
            </a:r>
            <a:r>
              <a:rPr lang="th-TH" sz="1800" dirty="0" smtClean="0">
                <a:solidFill>
                  <a:schemeClr val="tx2">
                    <a:lumMod val="95000"/>
                    <a:lumOff val="5000"/>
                  </a:schemeClr>
                </a:solidFill>
              </a:rPr>
              <a:t> (คอ</a:t>
            </a:r>
            <a:r>
              <a:rPr lang="th-TH" sz="1800" dirty="0" err="1" smtClean="0">
                <a:solidFill>
                  <a:schemeClr val="tx2">
                    <a:lumMod val="95000"/>
                    <a:lumOff val="5000"/>
                  </a:schemeClr>
                </a:solidFill>
              </a:rPr>
              <a:t>ซัส</a:t>
            </a:r>
            <a:r>
              <a:rPr lang="th-TH" sz="1800" dirty="0" smtClean="0">
                <a:solidFill>
                  <a:schemeClr val="tx2">
                    <a:lumMod val="95000"/>
                    <a:lumOff val="5000"/>
                  </a:schemeClr>
                </a:solidFill>
              </a:rPr>
              <a:t>)</a:t>
            </a:r>
            <a:r>
              <a:rPr lang="th-TH" sz="1800" baseline="0" dirty="0" smtClean="0">
                <a:solidFill>
                  <a:schemeClr val="tx2">
                    <a:lumMod val="95000"/>
                    <a:lumOff val="5000"/>
                  </a:schemeClr>
                </a:solidFill>
              </a:rPr>
              <a:t> </a:t>
            </a:r>
            <a:r>
              <a:rPr lang="en-US" sz="1800" baseline="0" dirty="0" smtClean="0">
                <a:solidFill>
                  <a:schemeClr val="tx2">
                    <a:lumMod val="95000"/>
                    <a:lumOff val="5000"/>
                  </a:schemeClr>
                </a:solidFill>
              </a:rPr>
              <a:t>= </a:t>
            </a:r>
            <a:r>
              <a:rPr lang="th-TH" sz="1800" baseline="0" dirty="0" smtClean="0">
                <a:solidFill>
                  <a:schemeClr val="tx2">
                    <a:lumMod val="95000"/>
                    <a:lumOff val="5000"/>
                  </a:schemeClr>
                </a:solidFill>
              </a:rPr>
              <a:t>สาเหตุที่</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49</a:t>
            </a:fld>
            <a:endParaRPr lang="th-TH"/>
          </a:p>
        </p:txBody>
      </p:sp>
    </p:spTree>
    <p:extLst>
      <p:ext uri="{BB962C8B-B14F-4D97-AF65-F5344CB8AC3E}">
        <p14:creationId xmlns:p14="http://schemas.microsoft.com/office/powerpoint/2010/main" val="369349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Attenuation = </a:t>
            </a:r>
            <a:r>
              <a:rPr lang="th-TH" dirty="0" smtClean="0"/>
              <a:t>การอ่อนกำลัง</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50</a:t>
            </a:fld>
            <a:endParaRPr lang="th-TH"/>
          </a:p>
        </p:txBody>
      </p:sp>
    </p:spTree>
    <p:extLst>
      <p:ext uri="{BB962C8B-B14F-4D97-AF65-F5344CB8AC3E}">
        <p14:creationId xmlns:p14="http://schemas.microsoft.com/office/powerpoint/2010/main" val="188786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chemeClr val="tx2">
                    <a:lumMod val="95000"/>
                    <a:lumOff val="5000"/>
                  </a:schemeClr>
                </a:solidFill>
              </a:rPr>
              <a:t>Suppose = </a:t>
            </a:r>
            <a:r>
              <a:rPr lang="th-TH" sz="1800" dirty="0" smtClean="0">
                <a:solidFill>
                  <a:schemeClr val="tx2">
                    <a:lumMod val="95000"/>
                    <a:lumOff val="5000"/>
                  </a:schemeClr>
                </a:solidFill>
              </a:rPr>
              <a:t>สมมติ</a:t>
            </a:r>
          </a:p>
          <a:p>
            <a:r>
              <a:rPr lang="en-US" sz="1800" dirty="0" smtClean="0">
                <a:solidFill>
                  <a:schemeClr val="tx2">
                    <a:lumMod val="95000"/>
                    <a:lumOff val="5000"/>
                  </a:schemeClr>
                </a:solidFill>
              </a:rPr>
              <a:t>reduced</a:t>
            </a:r>
            <a:r>
              <a:rPr lang="th-TH" sz="1800" dirty="0" smtClean="0">
                <a:solidFill>
                  <a:schemeClr val="tx2">
                    <a:lumMod val="95000"/>
                    <a:lumOff val="5000"/>
                  </a:schemeClr>
                </a:solidFill>
              </a:rPr>
              <a:t> </a:t>
            </a:r>
            <a:r>
              <a:rPr lang="en-US" sz="1800" dirty="0" smtClean="0">
                <a:solidFill>
                  <a:schemeClr val="tx2">
                    <a:lumMod val="95000"/>
                    <a:lumOff val="5000"/>
                  </a:schemeClr>
                </a:solidFill>
              </a:rPr>
              <a:t>=</a:t>
            </a:r>
            <a:r>
              <a:rPr lang="en-US" sz="1800" baseline="0" dirty="0" smtClean="0">
                <a:solidFill>
                  <a:schemeClr val="tx2">
                    <a:lumMod val="95000"/>
                    <a:lumOff val="5000"/>
                  </a:schemeClr>
                </a:solidFill>
              </a:rPr>
              <a:t> </a:t>
            </a:r>
            <a:r>
              <a:rPr lang="th-TH" sz="1800" baseline="0" dirty="0" smtClean="0">
                <a:solidFill>
                  <a:schemeClr val="tx2">
                    <a:lumMod val="95000"/>
                    <a:lumOff val="5000"/>
                  </a:schemeClr>
                </a:solidFill>
              </a:rPr>
              <a:t>ลดลง</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53</a:t>
            </a:fld>
            <a:endParaRPr lang="th-TH"/>
          </a:p>
        </p:txBody>
      </p:sp>
    </p:spTree>
    <p:extLst>
      <p:ext uri="{BB962C8B-B14F-4D97-AF65-F5344CB8AC3E}">
        <p14:creationId xmlns:p14="http://schemas.microsoft.com/office/powerpoint/2010/main" val="158390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Distortion = </a:t>
            </a:r>
            <a:r>
              <a:rPr lang="th-TH" dirty="0" smtClean="0"/>
              <a:t>การบิดเบือน</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54</a:t>
            </a:fld>
            <a:endParaRPr lang="th-TH"/>
          </a:p>
        </p:txBody>
      </p:sp>
    </p:spTree>
    <p:extLst>
      <p:ext uri="{BB962C8B-B14F-4D97-AF65-F5344CB8AC3E}">
        <p14:creationId xmlns:p14="http://schemas.microsoft.com/office/powerpoint/2010/main" val="322515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chemeClr val="tx2">
                    <a:lumMod val="95000"/>
                    <a:lumOff val="5000"/>
                  </a:schemeClr>
                </a:solidFill>
              </a:rPr>
              <a:t>Several = </a:t>
            </a:r>
            <a:r>
              <a:rPr lang="th-TH" sz="1800" dirty="0" smtClean="0">
                <a:solidFill>
                  <a:schemeClr val="tx2">
                    <a:lumMod val="95000"/>
                    <a:lumOff val="5000"/>
                  </a:schemeClr>
                </a:solidFill>
              </a:rPr>
              <a:t>ต่างๆ นาๆ</a:t>
            </a:r>
          </a:p>
          <a:p>
            <a:r>
              <a:rPr lang="en-US" sz="1800" b="0" i="0" kern="1200" dirty="0" smtClean="0">
                <a:solidFill>
                  <a:schemeClr val="tx1"/>
                </a:solidFill>
                <a:effectLst/>
                <a:latin typeface="+mn-lt"/>
                <a:ea typeface="+mn-ea"/>
                <a:cs typeface="+mn-cs"/>
              </a:rPr>
              <a:t>Crosstalk</a:t>
            </a:r>
            <a:r>
              <a:rPr lang="en-US" sz="1800" b="0" i="0" kern="1200" baseline="0" dirty="0" smtClean="0">
                <a:solidFill>
                  <a:schemeClr val="tx1"/>
                </a:solidFill>
                <a:effectLst/>
                <a:latin typeface="+mn-lt"/>
                <a:ea typeface="+mn-ea"/>
                <a:cs typeface="+mn-cs"/>
              </a:rPr>
              <a:t> = </a:t>
            </a:r>
            <a:r>
              <a:rPr lang="th-TH" sz="1800" b="0" i="0" kern="1200" dirty="0" smtClean="0">
                <a:solidFill>
                  <a:schemeClr val="tx1"/>
                </a:solidFill>
                <a:effectLst/>
                <a:latin typeface="+mn-lt"/>
                <a:ea typeface="+mn-ea"/>
                <a:cs typeface="+mn-cs"/>
              </a:rPr>
              <a:t>หมายถึงสัญญาณไฟฟ้าข้ามไปรบกวนกัน</a:t>
            </a:r>
            <a:endParaRPr lang="th-TH" sz="1800" dirty="0" smtClean="0">
              <a:solidFill>
                <a:schemeClr val="tx2">
                  <a:lumMod val="95000"/>
                  <a:lumOff val="5000"/>
                </a:schemeClr>
              </a:solidFill>
            </a:endParaRPr>
          </a:p>
          <a:p>
            <a:r>
              <a:rPr lang="en-US" sz="1800" dirty="0" smtClean="0">
                <a:solidFill>
                  <a:schemeClr val="tx2">
                    <a:lumMod val="95000"/>
                    <a:lumOff val="5000"/>
                  </a:schemeClr>
                </a:solidFill>
              </a:rPr>
              <a:t>may corrupt =</a:t>
            </a:r>
            <a:r>
              <a:rPr lang="th-TH" sz="1800" baseline="0" dirty="0" smtClean="0">
                <a:solidFill>
                  <a:schemeClr val="tx2">
                    <a:lumMod val="95000"/>
                    <a:lumOff val="5000"/>
                  </a:schemeClr>
                </a:solidFill>
              </a:rPr>
              <a:t> อาจเสียหาย</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55</a:t>
            </a:fld>
            <a:endParaRPr lang="th-TH"/>
          </a:p>
        </p:txBody>
      </p:sp>
    </p:spTree>
    <p:extLst>
      <p:ext uri="{BB962C8B-B14F-4D97-AF65-F5344CB8AC3E}">
        <p14:creationId xmlns:p14="http://schemas.microsoft.com/office/powerpoint/2010/main" val="105194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Periodic</a:t>
            </a:r>
            <a:r>
              <a:rPr lang="en-US" baseline="0" dirty="0" smtClean="0"/>
              <a:t> (ADJ) =</a:t>
            </a:r>
            <a:r>
              <a:rPr lang="th-TH" baseline="0" dirty="0" smtClean="0"/>
              <a:t> เป็นช่วงเวลา</a:t>
            </a:r>
          </a:p>
          <a:p>
            <a:r>
              <a:rPr lang="en-US" baseline="0" dirty="0" smtClean="0"/>
              <a:t>Period (N) = </a:t>
            </a:r>
            <a:r>
              <a:rPr lang="th-TH" baseline="0" dirty="0" smtClean="0"/>
              <a:t>จุด, ระยะเวลา</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7</a:t>
            </a:fld>
            <a:endParaRPr lang="th-TH"/>
          </a:p>
        </p:txBody>
      </p:sp>
    </p:spTree>
    <p:extLst>
      <p:ext uri="{BB962C8B-B14F-4D97-AF65-F5344CB8AC3E}">
        <p14:creationId xmlns:p14="http://schemas.microsoft.com/office/powerpoint/2010/main" val="3073262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2">
                    <a:lumMod val="95000"/>
                    <a:lumOff val="5000"/>
                  </a:schemeClr>
                </a:solidFill>
              </a:rPr>
              <a:t>Available = </a:t>
            </a:r>
            <a:r>
              <a:rPr lang="th-TH" sz="2400" dirty="0" smtClean="0">
                <a:solidFill>
                  <a:schemeClr val="tx2">
                    <a:lumMod val="95000"/>
                    <a:lumOff val="5000"/>
                  </a:schemeClr>
                </a:solidFill>
              </a:rPr>
              <a:t>ที่สามารถใช้ได้</a:t>
            </a:r>
            <a:endParaRPr lang="en-US" sz="2400" dirty="0" smtClean="0">
              <a:solidFill>
                <a:schemeClr val="tx2">
                  <a:lumMod val="95000"/>
                  <a:lumOff val="5000"/>
                </a:schemeClr>
              </a:solidFill>
            </a:endParaRPr>
          </a:p>
          <a:p>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59</a:t>
            </a:fld>
            <a:endParaRPr lang="th-TH"/>
          </a:p>
        </p:txBody>
      </p:sp>
    </p:spTree>
    <p:extLst>
      <p:ext uri="{BB962C8B-B14F-4D97-AF65-F5344CB8AC3E}">
        <p14:creationId xmlns:p14="http://schemas.microsoft.com/office/powerpoint/2010/main" val="2066621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Nyquist</a:t>
            </a:r>
            <a:r>
              <a:rPr lang="en-US" dirty="0" smtClean="0"/>
              <a:t> =</a:t>
            </a:r>
            <a:r>
              <a:rPr lang="th-TH" dirty="0" smtClean="0"/>
              <a:t> คือความถี่ในการสุ่ม </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60</a:t>
            </a:fld>
            <a:endParaRPr lang="th-TH"/>
          </a:p>
        </p:txBody>
      </p:sp>
    </p:spTree>
    <p:extLst>
      <p:ext uri="{BB962C8B-B14F-4D97-AF65-F5344CB8AC3E}">
        <p14:creationId xmlns:p14="http://schemas.microsoft.com/office/powerpoint/2010/main" val="2113022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chemeClr val="tx2">
                    <a:lumMod val="95000"/>
                    <a:lumOff val="5000"/>
                  </a:schemeClr>
                </a:solidFill>
              </a:rPr>
              <a:t>Behave = </a:t>
            </a:r>
            <a:r>
              <a:rPr lang="th-TH" sz="1800" dirty="0" smtClean="0">
                <a:solidFill>
                  <a:schemeClr val="tx2">
                    <a:lumMod val="95000"/>
                    <a:lumOff val="5000"/>
                  </a:schemeClr>
                </a:solidFill>
              </a:rPr>
              <a:t>ประพฤต</a:t>
            </a:r>
            <a:endParaRPr lang="en-US" sz="1800" dirty="0" smtClean="0">
              <a:solidFill>
                <a:schemeClr val="tx2">
                  <a:lumMod val="95000"/>
                  <a:lumOff val="5000"/>
                </a:schemeClr>
              </a:solidFill>
            </a:endParaRPr>
          </a:p>
          <a:p>
            <a:r>
              <a:rPr lang="en-US" sz="1800" dirty="0" smtClean="0">
                <a:solidFill>
                  <a:schemeClr val="tx2">
                    <a:lumMod val="95000"/>
                    <a:lumOff val="5000"/>
                  </a:schemeClr>
                </a:solidFill>
              </a:rPr>
              <a:t>Issue =</a:t>
            </a:r>
            <a:r>
              <a:rPr lang="en-US" sz="1800" baseline="0" dirty="0" smtClean="0">
                <a:solidFill>
                  <a:schemeClr val="tx2">
                    <a:lumMod val="95000"/>
                    <a:lumOff val="5000"/>
                  </a:schemeClr>
                </a:solidFill>
              </a:rPr>
              <a:t> </a:t>
            </a:r>
            <a:r>
              <a:rPr lang="th-TH" sz="1800" baseline="0" dirty="0" smtClean="0">
                <a:solidFill>
                  <a:schemeClr val="tx2">
                    <a:lumMod val="95000"/>
                    <a:lumOff val="5000"/>
                  </a:schemeClr>
                </a:solidFill>
              </a:rPr>
              <a:t>ปัญหา</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64</a:t>
            </a:fld>
            <a:endParaRPr lang="th-TH"/>
          </a:p>
        </p:txBody>
      </p:sp>
    </p:spTree>
    <p:extLst>
      <p:ext uri="{BB962C8B-B14F-4D97-AF65-F5344CB8AC3E}">
        <p14:creationId xmlns:p14="http://schemas.microsoft.com/office/powerpoint/2010/main" val="2677828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KB = Kilobyte</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72</a:t>
            </a:fld>
            <a:endParaRPr lang="th-TH"/>
          </a:p>
        </p:txBody>
      </p:sp>
    </p:spTree>
    <p:extLst>
      <p:ext uri="{BB962C8B-B14F-4D97-AF65-F5344CB8AC3E}">
        <p14:creationId xmlns:p14="http://schemas.microsoft.com/office/powerpoint/2010/main" val="1132570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75</a:t>
            </a:fld>
            <a:endParaRPr lang="th-TH"/>
          </a:p>
        </p:txBody>
      </p:sp>
    </p:spTree>
    <p:extLst>
      <p:ext uri="{BB962C8B-B14F-4D97-AF65-F5344CB8AC3E}">
        <p14:creationId xmlns:p14="http://schemas.microsoft.com/office/powerpoint/2010/main" val="2999749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chemeClr val="tx2">
                    <a:lumMod val="95000"/>
                    <a:lumOff val="5000"/>
                  </a:schemeClr>
                </a:solidFill>
              </a:rPr>
              <a:t>Roughly = </a:t>
            </a:r>
            <a:r>
              <a:rPr lang="th-TH" sz="1800" dirty="0" smtClean="0">
                <a:solidFill>
                  <a:schemeClr val="tx2">
                    <a:lumMod val="95000"/>
                    <a:lumOff val="5000"/>
                  </a:schemeClr>
                </a:solidFill>
              </a:rPr>
              <a:t>พอสังเขป</a:t>
            </a:r>
          </a:p>
          <a:p>
            <a:r>
              <a:rPr lang="en-US" sz="1800" dirty="0" smtClean="0">
                <a:solidFill>
                  <a:schemeClr val="tx2">
                    <a:lumMod val="95000"/>
                    <a:lumOff val="5000"/>
                  </a:schemeClr>
                </a:solidFill>
              </a:rPr>
              <a:t>encounter</a:t>
            </a:r>
            <a:r>
              <a:rPr lang="th-TH" sz="1800" dirty="0" smtClean="0">
                <a:solidFill>
                  <a:schemeClr val="tx2">
                    <a:lumMod val="95000"/>
                    <a:lumOff val="5000"/>
                  </a:schemeClr>
                </a:solidFill>
              </a:rPr>
              <a:t> </a:t>
            </a:r>
            <a:r>
              <a:rPr lang="en-US" sz="1800" dirty="0" smtClean="0">
                <a:solidFill>
                  <a:schemeClr val="tx2">
                    <a:lumMod val="95000"/>
                    <a:lumOff val="5000"/>
                  </a:schemeClr>
                </a:solidFill>
              </a:rPr>
              <a:t>=</a:t>
            </a:r>
            <a:r>
              <a:rPr lang="en-US" sz="1800" baseline="0" dirty="0" smtClean="0">
                <a:solidFill>
                  <a:schemeClr val="tx2">
                    <a:lumMod val="95000"/>
                    <a:lumOff val="5000"/>
                  </a:schemeClr>
                </a:solidFill>
              </a:rPr>
              <a:t> </a:t>
            </a:r>
            <a:r>
              <a:rPr lang="th-TH" sz="1800" baseline="0" dirty="0" smtClean="0">
                <a:solidFill>
                  <a:schemeClr val="tx2">
                    <a:lumMod val="95000"/>
                    <a:lumOff val="5000"/>
                  </a:schemeClr>
                </a:solidFill>
              </a:rPr>
              <a:t>เผชิญหน้า</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77</a:t>
            </a:fld>
            <a:endParaRPr lang="th-TH"/>
          </a:p>
        </p:txBody>
      </p:sp>
    </p:spTree>
    <p:extLst>
      <p:ext uri="{BB962C8B-B14F-4D97-AF65-F5344CB8AC3E}">
        <p14:creationId xmlns:p14="http://schemas.microsoft.com/office/powerpoint/2010/main" val="36764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chemeClr val="tx2">
                    <a:lumMod val="95000"/>
                    <a:lumOff val="5000"/>
                  </a:schemeClr>
                </a:solidFill>
              </a:rPr>
              <a:t>Composite = </a:t>
            </a:r>
            <a:r>
              <a:rPr lang="th-TH" sz="1800" dirty="0" smtClean="0">
                <a:solidFill>
                  <a:schemeClr val="tx2">
                    <a:lumMod val="95000"/>
                    <a:lumOff val="5000"/>
                  </a:schemeClr>
                </a:solidFill>
              </a:rPr>
              <a:t>ประกอบขึ้น</a:t>
            </a:r>
          </a:p>
          <a:p>
            <a:r>
              <a:rPr lang="en-US" dirty="0" smtClean="0"/>
              <a:t>decomposed</a:t>
            </a:r>
            <a:r>
              <a:rPr lang="th-TH" dirty="0" smtClean="0"/>
              <a:t> </a:t>
            </a:r>
            <a:r>
              <a:rPr lang="en-US" dirty="0" smtClean="0"/>
              <a:t>=</a:t>
            </a:r>
            <a:r>
              <a:rPr lang="en-US" baseline="0" dirty="0" smtClean="0"/>
              <a:t> </a:t>
            </a:r>
            <a:r>
              <a:rPr lang="th-TH" baseline="0" dirty="0" smtClean="0"/>
              <a:t>ซึ่งจำแนก</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10</a:t>
            </a:fld>
            <a:endParaRPr lang="th-TH"/>
          </a:p>
        </p:txBody>
      </p:sp>
    </p:spTree>
    <p:extLst>
      <p:ext uri="{BB962C8B-B14F-4D97-AF65-F5344CB8AC3E}">
        <p14:creationId xmlns:p14="http://schemas.microsoft.com/office/powerpoint/2010/main" val="58548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Peak =</a:t>
            </a:r>
            <a:r>
              <a:rPr lang="en-US" baseline="0" dirty="0" smtClean="0"/>
              <a:t> </a:t>
            </a:r>
            <a:r>
              <a:rPr lang="th-TH" dirty="0" smtClean="0"/>
              <a:t>จุดสูงสุด</a:t>
            </a:r>
          </a:p>
          <a:p>
            <a:r>
              <a:rPr lang="en-US" dirty="0" smtClean="0"/>
              <a:t>Amplitude</a:t>
            </a:r>
            <a:r>
              <a:rPr lang="th-TH" dirty="0" smtClean="0"/>
              <a:t> </a:t>
            </a:r>
            <a:r>
              <a:rPr lang="en-US" dirty="0" smtClean="0"/>
              <a:t>=</a:t>
            </a:r>
            <a:r>
              <a:rPr lang="en-US" baseline="0" dirty="0" smtClean="0"/>
              <a:t> </a:t>
            </a:r>
            <a:r>
              <a:rPr lang="th-TH" baseline="0" dirty="0" smtClean="0"/>
              <a:t>ความกว้าง</a:t>
            </a:r>
          </a:p>
          <a:p>
            <a:r>
              <a:rPr lang="en-US" dirty="0" smtClean="0"/>
              <a:t>proportional</a:t>
            </a:r>
            <a:r>
              <a:rPr lang="th-TH" dirty="0" smtClean="0"/>
              <a:t> </a:t>
            </a:r>
            <a:r>
              <a:rPr lang="en-US" dirty="0" smtClean="0"/>
              <a:t>=</a:t>
            </a:r>
            <a:r>
              <a:rPr lang="en-US" baseline="0" dirty="0" smtClean="0"/>
              <a:t> </a:t>
            </a:r>
            <a:r>
              <a:rPr lang="th-TH" baseline="0" dirty="0" smtClean="0"/>
              <a:t>ตามสว่าง</a:t>
            </a:r>
          </a:p>
          <a:p>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12</a:t>
            </a:fld>
            <a:endParaRPr lang="th-TH"/>
          </a:p>
        </p:txBody>
      </p:sp>
    </p:spTree>
    <p:extLst>
      <p:ext uri="{BB962C8B-B14F-4D97-AF65-F5344CB8AC3E}">
        <p14:creationId xmlns:p14="http://schemas.microsoft.com/office/powerpoint/2010/main" val="7172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18</a:t>
            </a:fld>
            <a:endParaRPr lang="th-TH"/>
          </a:p>
        </p:txBody>
      </p:sp>
    </p:spTree>
    <p:extLst>
      <p:ext uri="{BB962C8B-B14F-4D97-AF65-F5344CB8AC3E}">
        <p14:creationId xmlns:p14="http://schemas.microsoft.com/office/powerpoint/2010/main" val="354778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0</a:t>
            </a:r>
            <a:r>
              <a:rPr lang="en-US" baseline="0" dirty="0" smtClean="0"/>
              <a:t> = 0 -&gt; 0; not shifted</a:t>
            </a:r>
          </a:p>
          <a:p>
            <a:r>
              <a:rPr lang="en-US" baseline="0" dirty="0" smtClean="0"/>
              <a:t>Phase 90 = 0 -&gt; 90; shifted 90 or ¼ cycle</a:t>
            </a:r>
          </a:p>
          <a:p>
            <a:r>
              <a:rPr lang="en-US" baseline="0" dirty="0" smtClean="0"/>
              <a:t>Phase 180 = 0 -&gt; 180; shifted 180 or ½ cycle</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19</a:t>
            </a:fld>
            <a:endParaRPr lang="th-TH"/>
          </a:p>
        </p:txBody>
      </p:sp>
    </p:spTree>
    <p:extLst>
      <p:ext uri="{BB962C8B-B14F-4D97-AF65-F5344CB8AC3E}">
        <p14:creationId xmlns:p14="http://schemas.microsoft.com/office/powerpoint/2010/main" val="333211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coaxial or fiber-optic cable wavelength = 0.5 µm is shorter. Because propagation speed is decreased.</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23</a:t>
            </a:fld>
            <a:endParaRPr lang="th-TH"/>
          </a:p>
        </p:txBody>
      </p:sp>
    </p:spTree>
    <p:extLst>
      <p:ext uri="{BB962C8B-B14F-4D97-AF65-F5344CB8AC3E}">
        <p14:creationId xmlns:p14="http://schemas.microsoft.com/office/powerpoint/2010/main" val="4108785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Levels</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t>35</a:t>
            </a:fld>
            <a:endParaRPr lang="th-TH"/>
          </a:p>
        </p:txBody>
      </p:sp>
    </p:spTree>
    <p:extLst>
      <p:ext uri="{BB962C8B-B14F-4D97-AF65-F5344CB8AC3E}">
        <p14:creationId xmlns:p14="http://schemas.microsoft.com/office/powerpoint/2010/main" val="210484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 = 4,</a:t>
            </a:r>
            <a:r>
              <a:rPr lang="en-US" baseline="0" dirty="0" smtClean="0"/>
              <a:t> </a:t>
            </a:r>
            <a:r>
              <a:rPr lang="en-US" baseline="0" dirty="0" err="1" smtClean="0"/>
              <a:t>NoBPL</a:t>
            </a:r>
            <a:r>
              <a:rPr lang="en-US" baseline="0" dirty="0" smtClean="0"/>
              <a:t> = 2</a:t>
            </a:r>
          </a:p>
          <a:p>
            <a:r>
              <a:rPr lang="en-US" baseline="0" dirty="0" smtClean="0"/>
              <a:t>L = 8, </a:t>
            </a:r>
            <a:r>
              <a:rPr lang="en-US" baseline="0" dirty="0" err="1" smtClean="0"/>
              <a:t>NoBPL</a:t>
            </a:r>
            <a:r>
              <a:rPr lang="en-US" baseline="0" dirty="0" smtClean="0"/>
              <a:t> = 3</a:t>
            </a:r>
            <a:endParaRPr lang="th-TH" dirty="0"/>
          </a:p>
        </p:txBody>
      </p:sp>
      <p:sp>
        <p:nvSpPr>
          <p:cNvPr id="4" name="Slide Number Placeholder 3"/>
          <p:cNvSpPr>
            <a:spLocks noGrp="1"/>
          </p:cNvSpPr>
          <p:nvPr>
            <p:ph type="sldNum" sz="quarter" idx="10"/>
          </p:nvPr>
        </p:nvSpPr>
        <p:spPr/>
        <p:txBody>
          <a:bodyPr/>
          <a:lstStyle/>
          <a:p>
            <a:fld id="{BC575BA7-7597-47B2-822A-000066C32760}" type="slidenum">
              <a:rPr lang="th-TH" smtClean="0">
                <a:solidFill>
                  <a:prstClr val="black"/>
                </a:solidFill>
              </a:rPr>
              <a:pPr/>
              <a:t>36</a:t>
            </a:fld>
            <a:endParaRPr lang="th-TH">
              <a:solidFill>
                <a:prstClr val="black"/>
              </a:solidFill>
            </a:endParaRPr>
          </a:p>
        </p:txBody>
      </p:sp>
    </p:spTree>
    <p:extLst>
      <p:ext uri="{BB962C8B-B14F-4D97-AF65-F5344CB8AC3E}">
        <p14:creationId xmlns:p14="http://schemas.microsoft.com/office/powerpoint/2010/main" val="381168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60" name="Group 24"/>
          <p:cNvGrpSpPr>
            <a:grpSpLocks/>
          </p:cNvGrpSpPr>
          <p:nvPr/>
        </p:nvGrpSpPr>
        <p:grpSpPr bwMode="auto">
          <a:xfrm>
            <a:off x="0" y="0"/>
            <a:ext cx="9144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th-TH" altLang="th-TH" sz="2400">
                <a:latin typeface="Times New Roman" pitchFamily="18" charset="0"/>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grpSp>
          <p:nvGrpSpPr>
            <p:cNvPr id="39958" name="Group 22"/>
            <p:cNvGrpSpPr>
              <a:grpSpLocks/>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grpSp>
      </p:grpSp>
      <p:sp>
        <p:nvSpPr>
          <p:cNvPr id="39939" name="Rectangle 3"/>
          <p:cNvSpPr>
            <a:spLocks noGrp="1" noChangeArrowheads="1"/>
          </p:cNvSpPr>
          <p:nvPr>
            <p:ph type="dt" sz="half" idx="2"/>
          </p:nvPr>
        </p:nvSpPr>
        <p:spPr>
          <a:xfrm>
            <a:off x="457200" y="6248400"/>
            <a:ext cx="2133600" cy="457200"/>
          </a:xfrm>
        </p:spPr>
        <p:txBody>
          <a:bodyPr/>
          <a:lstStyle>
            <a:lvl1pPr>
              <a:defRPr/>
            </a:lvl1pPr>
          </a:lstStyle>
          <a:p>
            <a:endParaRPr lang="th-TH" altLang="th-TH"/>
          </a:p>
        </p:txBody>
      </p:sp>
      <p:sp>
        <p:nvSpPr>
          <p:cNvPr id="39940" name="Rectangle 4"/>
          <p:cNvSpPr>
            <a:spLocks noGrp="1" noChangeArrowheads="1"/>
          </p:cNvSpPr>
          <p:nvPr>
            <p:ph type="ftr" sz="quarter" idx="3"/>
          </p:nvPr>
        </p:nvSpPr>
        <p:spPr/>
        <p:txBody>
          <a:bodyPr/>
          <a:lstStyle>
            <a:lvl1pPr>
              <a:defRPr/>
            </a:lvl1pPr>
          </a:lstStyle>
          <a:p>
            <a:endParaRPr lang="th-TH" altLang="th-TH"/>
          </a:p>
        </p:txBody>
      </p:sp>
      <p:sp>
        <p:nvSpPr>
          <p:cNvPr id="39941" name="Rectangle 5"/>
          <p:cNvSpPr>
            <a:spLocks noGrp="1" noChangeArrowheads="1"/>
          </p:cNvSpPr>
          <p:nvPr>
            <p:ph type="sldNum" sz="quarter" idx="4"/>
          </p:nvPr>
        </p:nvSpPr>
        <p:spPr/>
        <p:txBody>
          <a:bodyPr/>
          <a:lstStyle>
            <a:lvl1pPr>
              <a:defRPr/>
            </a:lvl1pPr>
          </a:lstStyle>
          <a:p>
            <a:fld id="{B018E01B-024A-4ECE-B1D6-B5B4F7F33A6C}" type="slidenum">
              <a:rPr lang="th-TH" altLang="th-TH" smtClean="0"/>
              <a:pPr/>
              <a:t>‹#›</a:t>
            </a:fld>
            <a:endParaRPr lang="th-TH" altLang="th-TH"/>
          </a:p>
        </p:txBody>
      </p:sp>
      <p:sp>
        <p:nvSpPr>
          <p:cNvPr id="39953"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th-TH" altLang="th-TH" noProof="0" smtClean="0"/>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th-TH" altLang="th-TH"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endParaRPr lang="th-TH"/>
          </a:p>
        </p:txBody>
      </p:sp>
      <p:sp>
        <p:nvSpPr>
          <p:cNvPr id="4" name="Footer Placeholder 3"/>
          <p:cNvSpPr>
            <a:spLocks noGrp="1"/>
          </p:cNvSpPr>
          <p:nvPr>
            <p:ph type="ftr" sz="quarter" idx="10"/>
          </p:nvPr>
        </p:nvSpPr>
        <p:spPr/>
        <p:txBody>
          <a:bodyPr/>
          <a:lstStyle>
            <a:lvl1pPr>
              <a:defRPr/>
            </a:lvl1pPr>
          </a:lstStyle>
          <a:p>
            <a:endParaRPr lang="th-TH" altLang="th-TH"/>
          </a:p>
        </p:txBody>
      </p:sp>
      <p:sp>
        <p:nvSpPr>
          <p:cNvPr id="5" name="Slide Number Placeholder 4"/>
          <p:cNvSpPr>
            <a:spLocks noGrp="1"/>
          </p:cNvSpPr>
          <p:nvPr>
            <p:ph type="sldNum" sz="quarter" idx="11"/>
          </p:nvPr>
        </p:nvSpPr>
        <p:spPr/>
        <p:txBody>
          <a:bodyPr/>
          <a:lstStyle>
            <a:lvl1pPr>
              <a:defRPr/>
            </a:lvl1pPr>
          </a:lstStyle>
          <a:p>
            <a:fld id="{B40BBD94-C618-4DCA-8A7C-4BE8B1F1BE9C}" type="slidenum">
              <a:rPr lang="th-TH" altLang="th-TH" smtClean="0"/>
              <a:pPr/>
              <a:t>‹#›</a:t>
            </a:fld>
            <a:endParaRPr lang="th-TH" altLang="th-TH"/>
          </a:p>
        </p:txBody>
      </p:sp>
      <p:sp>
        <p:nvSpPr>
          <p:cNvPr id="6" name="Date Placeholder 5"/>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73593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th-TH" smtClean="0"/>
              <a:t>Click to edit Master title style</a:t>
            </a:r>
            <a:endParaRPr lang="th-TH"/>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endParaRPr lang="th-TH"/>
          </a:p>
        </p:txBody>
      </p:sp>
      <p:sp>
        <p:nvSpPr>
          <p:cNvPr id="4" name="Footer Placeholder 3"/>
          <p:cNvSpPr>
            <a:spLocks noGrp="1"/>
          </p:cNvSpPr>
          <p:nvPr>
            <p:ph type="ftr" sz="quarter" idx="10"/>
          </p:nvPr>
        </p:nvSpPr>
        <p:spPr/>
        <p:txBody>
          <a:bodyPr/>
          <a:lstStyle>
            <a:lvl1pPr>
              <a:defRPr/>
            </a:lvl1pPr>
          </a:lstStyle>
          <a:p>
            <a:endParaRPr lang="th-TH" altLang="th-TH"/>
          </a:p>
        </p:txBody>
      </p:sp>
      <p:sp>
        <p:nvSpPr>
          <p:cNvPr id="5" name="Slide Number Placeholder 4"/>
          <p:cNvSpPr>
            <a:spLocks noGrp="1"/>
          </p:cNvSpPr>
          <p:nvPr>
            <p:ph type="sldNum" sz="quarter" idx="11"/>
          </p:nvPr>
        </p:nvSpPr>
        <p:spPr/>
        <p:txBody>
          <a:bodyPr/>
          <a:lstStyle>
            <a:lvl1pPr>
              <a:defRPr/>
            </a:lvl1pPr>
          </a:lstStyle>
          <a:p>
            <a:fld id="{9B4E2CE2-D8F3-48A2-9A8B-9B125AF9DF0E}" type="slidenum">
              <a:rPr lang="th-TH" altLang="th-TH" smtClean="0"/>
              <a:pPr/>
              <a:t>‹#›</a:t>
            </a:fld>
            <a:endParaRPr lang="th-TH" altLang="th-TH"/>
          </a:p>
        </p:txBody>
      </p:sp>
      <p:sp>
        <p:nvSpPr>
          <p:cNvPr id="6" name="Date Placeholder 5"/>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417335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Click to edit Master title style</a:t>
            </a:r>
            <a:endParaRPr lang="th-TH"/>
          </a:p>
        </p:txBody>
      </p:sp>
      <p:sp>
        <p:nvSpPr>
          <p:cNvPr id="3" name="Content Placeholder 2"/>
          <p:cNvSpPr>
            <a:spLocks noGrp="1"/>
          </p:cNvSpPr>
          <p:nvPr>
            <p:ph idx="1"/>
          </p:nvPr>
        </p:nvSpPr>
        <p:spPr/>
        <p:txBody>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endParaRPr lang="th-TH"/>
          </a:p>
        </p:txBody>
      </p:sp>
      <p:sp>
        <p:nvSpPr>
          <p:cNvPr id="4" name="Footer Placeholder 3"/>
          <p:cNvSpPr>
            <a:spLocks noGrp="1"/>
          </p:cNvSpPr>
          <p:nvPr>
            <p:ph type="ftr" sz="quarter" idx="10"/>
          </p:nvPr>
        </p:nvSpPr>
        <p:spPr/>
        <p:txBody>
          <a:bodyPr/>
          <a:lstStyle>
            <a:lvl1pPr>
              <a:defRPr/>
            </a:lvl1pPr>
          </a:lstStyle>
          <a:p>
            <a:endParaRPr lang="th-TH" altLang="th-TH"/>
          </a:p>
        </p:txBody>
      </p:sp>
      <p:sp>
        <p:nvSpPr>
          <p:cNvPr id="5" name="Slide Number Placeholder 4"/>
          <p:cNvSpPr>
            <a:spLocks noGrp="1"/>
          </p:cNvSpPr>
          <p:nvPr>
            <p:ph type="sldNum" sz="quarter" idx="11"/>
          </p:nvPr>
        </p:nvSpPr>
        <p:spPr/>
        <p:txBody>
          <a:bodyPr/>
          <a:lstStyle>
            <a:lvl1pPr>
              <a:defRPr/>
            </a:lvl1pPr>
          </a:lstStyle>
          <a:p>
            <a:fld id="{0FCCA48C-0B07-40D2-9D9C-22DD783EC22A}" type="slidenum">
              <a:rPr lang="th-TH" altLang="th-TH" smtClean="0"/>
              <a:pPr/>
              <a:t>‹#›</a:t>
            </a:fld>
            <a:endParaRPr lang="th-TH" altLang="th-TH"/>
          </a:p>
        </p:txBody>
      </p:sp>
      <p:sp>
        <p:nvSpPr>
          <p:cNvPr id="6" name="Date Placeholder 5"/>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44600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h-TH"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th-TH" altLang="th-TH"/>
          </a:p>
        </p:txBody>
      </p:sp>
      <p:sp>
        <p:nvSpPr>
          <p:cNvPr id="5" name="Slide Number Placeholder 4"/>
          <p:cNvSpPr>
            <a:spLocks noGrp="1"/>
          </p:cNvSpPr>
          <p:nvPr>
            <p:ph type="sldNum" sz="quarter" idx="11"/>
          </p:nvPr>
        </p:nvSpPr>
        <p:spPr/>
        <p:txBody>
          <a:bodyPr/>
          <a:lstStyle>
            <a:lvl1pPr>
              <a:defRPr/>
            </a:lvl1pPr>
          </a:lstStyle>
          <a:p>
            <a:fld id="{EEA58EA5-F7F1-482B-BFC5-3A80AF58E001}" type="slidenum">
              <a:rPr lang="th-TH" altLang="th-TH" smtClean="0"/>
              <a:pPr/>
              <a:t>‹#›</a:t>
            </a:fld>
            <a:endParaRPr lang="th-TH" altLang="th-TH"/>
          </a:p>
        </p:txBody>
      </p:sp>
      <p:sp>
        <p:nvSpPr>
          <p:cNvPr id="6" name="Date Placeholder 5"/>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264375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Click to edit Master title style</a:t>
            </a:r>
            <a:endParaRPr lang="th-TH"/>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endParaRPr lang="th-TH"/>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endParaRPr lang="th-TH"/>
          </a:p>
        </p:txBody>
      </p:sp>
      <p:sp>
        <p:nvSpPr>
          <p:cNvPr id="5" name="Footer Placeholder 4"/>
          <p:cNvSpPr>
            <a:spLocks noGrp="1"/>
          </p:cNvSpPr>
          <p:nvPr>
            <p:ph type="ftr" sz="quarter" idx="10"/>
          </p:nvPr>
        </p:nvSpPr>
        <p:spPr/>
        <p:txBody>
          <a:bodyPr/>
          <a:lstStyle>
            <a:lvl1pPr>
              <a:defRPr/>
            </a:lvl1pPr>
          </a:lstStyle>
          <a:p>
            <a:endParaRPr lang="th-TH" altLang="th-TH"/>
          </a:p>
        </p:txBody>
      </p:sp>
      <p:sp>
        <p:nvSpPr>
          <p:cNvPr id="6" name="Slide Number Placeholder 5"/>
          <p:cNvSpPr>
            <a:spLocks noGrp="1"/>
          </p:cNvSpPr>
          <p:nvPr>
            <p:ph type="sldNum" sz="quarter" idx="11"/>
          </p:nvPr>
        </p:nvSpPr>
        <p:spPr/>
        <p:txBody>
          <a:bodyPr/>
          <a:lstStyle>
            <a:lvl1pPr>
              <a:defRPr/>
            </a:lvl1pPr>
          </a:lstStyle>
          <a:p>
            <a:fld id="{44955987-09E4-46D6-812E-1867E536D6CA}" type="slidenum">
              <a:rPr lang="th-TH" altLang="th-TH" smtClean="0"/>
              <a:pPr/>
              <a:t>‹#›</a:t>
            </a:fld>
            <a:endParaRPr lang="th-TH" altLang="th-TH"/>
          </a:p>
        </p:txBody>
      </p:sp>
      <p:sp>
        <p:nvSpPr>
          <p:cNvPr id="7" name="Date Placeholder 6"/>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110578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h-TH"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endParaRPr lang="th-TH"/>
          </a:p>
        </p:txBody>
      </p:sp>
      <p:sp>
        <p:nvSpPr>
          <p:cNvPr id="7" name="Footer Placeholder 6"/>
          <p:cNvSpPr>
            <a:spLocks noGrp="1"/>
          </p:cNvSpPr>
          <p:nvPr>
            <p:ph type="ftr" sz="quarter" idx="10"/>
          </p:nvPr>
        </p:nvSpPr>
        <p:spPr/>
        <p:txBody>
          <a:bodyPr/>
          <a:lstStyle>
            <a:lvl1pPr>
              <a:defRPr/>
            </a:lvl1pPr>
          </a:lstStyle>
          <a:p>
            <a:endParaRPr lang="th-TH" altLang="th-TH"/>
          </a:p>
        </p:txBody>
      </p:sp>
      <p:sp>
        <p:nvSpPr>
          <p:cNvPr id="8" name="Slide Number Placeholder 7"/>
          <p:cNvSpPr>
            <a:spLocks noGrp="1"/>
          </p:cNvSpPr>
          <p:nvPr>
            <p:ph type="sldNum" sz="quarter" idx="11"/>
          </p:nvPr>
        </p:nvSpPr>
        <p:spPr/>
        <p:txBody>
          <a:bodyPr/>
          <a:lstStyle>
            <a:lvl1pPr>
              <a:defRPr/>
            </a:lvl1pPr>
          </a:lstStyle>
          <a:p>
            <a:fld id="{A8BA9E96-1DB7-4EBA-A6D8-88ABFC4C8EDC}" type="slidenum">
              <a:rPr lang="th-TH" altLang="th-TH" smtClean="0"/>
              <a:pPr/>
              <a:t>‹#›</a:t>
            </a:fld>
            <a:endParaRPr lang="th-TH" altLang="th-TH"/>
          </a:p>
        </p:txBody>
      </p:sp>
      <p:sp>
        <p:nvSpPr>
          <p:cNvPr id="9" name="Date Placeholder 8"/>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185929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Click to edit Master title style</a:t>
            </a:r>
            <a:endParaRPr lang="th-TH"/>
          </a:p>
        </p:txBody>
      </p:sp>
      <p:sp>
        <p:nvSpPr>
          <p:cNvPr id="3" name="Footer Placeholder 2"/>
          <p:cNvSpPr>
            <a:spLocks noGrp="1"/>
          </p:cNvSpPr>
          <p:nvPr>
            <p:ph type="ftr" sz="quarter" idx="10"/>
          </p:nvPr>
        </p:nvSpPr>
        <p:spPr/>
        <p:txBody>
          <a:bodyPr/>
          <a:lstStyle>
            <a:lvl1pPr>
              <a:defRPr/>
            </a:lvl1pPr>
          </a:lstStyle>
          <a:p>
            <a:endParaRPr lang="th-TH" altLang="th-TH"/>
          </a:p>
        </p:txBody>
      </p:sp>
      <p:sp>
        <p:nvSpPr>
          <p:cNvPr id="4" name="Slide Number Placeholder 3"/>
          <p:cNvSpPr>
            <a:spLocks noGrp="1"/>
          </p:cNvSpPr>
          <p:nvPr>
            <p:ph type="sldNum" sz="quarter" idx="11"/>
          </p:nvPr>
        </p:nvSpPr>
        <p:spPr/>
        <p:txBody>
          <a:bodyPr/>
          <a:lstStyle>
            <a:lvl1pPr>
              <a:defRPr/>
            </a:lvl1pPr>
          </a:lstStyle>
          <a:p>
            <a:fld id="{6A266A72-2B4C-4D1E-AA9C-B6674FC34742}" type="slidenum">
              <a:rPr lang="th-TH" altLang="th-TH" smtClean="0"/>
              <a:pPr/>
              <a:t>‹#›</a:t>
            </a:fld>
            <a:endParaRPr lang="th-TH" altLang="th-TH"/>
          </a:p>
        </p:txBody>
      </p:sp>
      <p:sp>
        <p:nvSpPr>
          <p:cNvPr id="5" name="Date Placeholder 4"/>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80739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th-TH" altLang="th-TH"/>
          </a:p>
        </p:txBody>
      </p:sp>
      <p:sp>
        <p:nvSpPr>
          <p:cNvPr id="3" name="Slide Number Placeholder 2"/>
          <p:cNvSpPr>
            <a:spLocks noGrp="1"/>
          </p:cNvSpPr>
          <p:nvPr>
            <p:ph type="sldNum" sz="quarter" idx="11"/>
          </p:nvPr>
        </p:nvSpPr>
        <p:spPr/>
        <p:txBody>
          <a:bodyPr/>
          <a:lstStyle>
            <a:lvl1pPr>
              <a:defRPr/>
            </a:lvl1pPr>
          </a:lstStyle>
          <a:p>
            <a:fld id="{C8E82B44-45DF-4C3D-ABA8-00E6AB652E44}" type="slidenum">
              <a:rPr lang="th-TH" altLang="th-TH" smtClean="0"/>
              <a:pPr/>
              <a:t>‹#›</a:t>
            </a:fld>
            <a:endParaRPr lang="th-TH" altLang="th-TH"/>
          </a:p>
        </p:txBody>
      </p:sp>
      <p:sp>
        <p:nvSpPr>
          <p:cNvPr id="4" name="Date Placeholder 3"/>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267200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h-TH"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th-TH" altLang="th-TH"/>
          </a:p>
        </p:txBody>
      </p:sp>
      <p:sp>
        <p:nvSpPr>
          <p:cNvPr id="6" name="Slide Number Placeholder 5"/>
          <p:cNvSpPr>
            <a:spLocks noGrp="1"/>
          </p:cNvSpPr>
          <p:nvPr>
            <p:ph type="sldNum" sz="quarter" idx="11"/>
          </p:nvPr>
        </p:nvSpPr>
        <p:spPr/>
        <p:txBody>
          <a:bodyPr/>
          <a:lstStyle>
            <a:lvl1pPr>
              <a:defRPr/>
            </a:lvl1pPr>
          </a:lstStyle>
          <a:p>
            <a:fld id="{5F845784-B793-4150-8567-19D57055697B}" type="slidenum">
              <a:rPr lang="th-TH" altLang="th-TH" smtClean="0"/>
              <a:pPr/>
              <a:t>‹#›</a:t>
            </a:fld>
            <a:endParaRPr lang="th-TH" altLang="th-TH"/>
          </a:p>
        </p:txBody>
      </p:sp>
      <p:sp>
        <p:nvSpPr>
          <p:cNvPr id="7" name="Date Placeholder 6"/>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403568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h-TH"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Click icon to add picture</a:t>
            </a:r>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th-TH" altLang="th-TH"/>
          </a:p>
        </p:txBody>
      </p:sp>
      <p:sp>
        <p:nvSpPr>
          <p:cNvPr id="6" name="Slide Number Placeholder 5"/>
          <p:cNvSpPr>
            <a:spLocks noGrp="1"/>
          </p:cNvSpPr>
          <p:nvPr>
            <p:ph type="sldNum" sz="quarter" idx="11"/>
          </p:nvPr>
        </p:nvSpPr>
        <p:spPr/>
        <p:txBody>
          <a:bodyPr/>
          <a:lstStyle>
            <a:lvl1pPr>
              <a:defRPr/>
            </a:lvl1pPr>
          </a:lstStyle>
          <a:p>
            <a:fld id="{8190DD7A-3DB0-48EA-B18A-53BE73B7AE34}" type="slidenum">
              <a:rPr lang="th-TH" altLang="th-TH" smtClean="0"/>
              <a:pPr/>
              <a:t>‹#›</a:t>
            </a:fld>
            <a:endParaRPr lang="th-TH" altLang="th-TH"/>
          </a:p>
        </p:txBody>
      </p:sp>
      <p:sp>
        <p:nvSpPr>
          <p:cNvPr id="7" name="Date Placeholder 6"/>
          <p:cNvSpPr>
            <a:spLocks noGrp="1"/>
          </p:cNvSpPr>
          <p:nvPr>
            <p:ph type="dt" sz="half" idx="12"/>
          </p:nvPr>
        </p:nvSpPr>
        <p:spPr/>
        <p:txBody>
          <a:bodyPr/>
          <a:lstStyle>
            <a:lvl1pPr>
              <a:defRPr/>
            </a:lvl1pPr>
          </a:lstStyle>
          <a:p>
            <a:endParaRPr lang="th-TH" altLang="th-TH"/>
          </a:p>
        </p:txBody>
      </p:sp>
    </p:spTree>
    <p:extLst>
      <p:ext uri="{BB962C8B-B14F-4D97-AF65-F5344CB8AC3E}">
        <p14:creationId xmlns:p14="http://schemas.microsoft.com/office/powerpoint/2010/main" val="378764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th-TH" altLang="th-TH"/>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ECFFB3CB-EEF9-4A43-97B6-B36DA791AD33}" type="slidenum">
              <a:rPr lang="th-TH" altLang="th-TH" smtClean="0"/>
              <a:pPr/>
              <a:t>‹#›</a:t>
            </a:fld>
            <a:endParaRPr lang="th-TH" altLang="th-TH"/>
          </a:p>
        </p:txBody>
      </p:sp>
      <p:grpSp>
        <p:nvGrpSpPr>
          <p:cNvPr id="38947" name="Group 35"/>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th-TH" altLang="th-TH"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altLang="th-TH">
                <a:solidFill>
                  <a:schemeClr val="accent2"/>
                </a:solidFill>
              </a:endParaRPr>
            </a:p>
          </p:txBody>
        </p:sp>
      </p:grpSp>
      <p:sp>
        <p:nvSpPr>
          <p:cNvPr id="38926"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th-TH" smtClean="0"/>
              <a:t>Click to edit Master title style</a:t>
            </a:r>
          </a:p>
        </p:txBody>
      </p:sp>
      <p:sp>
        <p:nvSpPr>
          <p:cNvPr id="38927"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th-TH" smtClean="0"/>
              <a:t>Click to edit Master text styles</a:t>
            </a:r>
          </a:p>
          <a:p>
            <a:pPr lvl="1"/>
            <a:r>
              <a:rPr lang="th-TH" altLang="th-TH" smtClean="0"/>
              <a:t>Second level</a:t>
            </a:r>
          </a:p>
          <a:p>
            <a:pPr lvl="2"/>
            <a:r>
              <a:rPr lang="th-TH" altLang="th-TH" smtClean="0"/>
              <a:t>Third level</a:t>
            </a:r>
          </a:p>
          <a:p>
            <a:pPr lvl="3"/>
            <a:r>
              <a:rPr lang="th-TH" altLang="th-TH" smtClean="0"/>
              <a:t>Fourth level</a:t>
            </a:r>
          </a:p>
          <a:p>
            <a:pPr lvl="4"/>
            <a:r>
              <a:rPr lang="th-TH" altLang="th-TH" smtClean="0"/>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th-TH" altLang="th-TH"/>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 Id="rId9"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hyperlink" Target="http://th.wikipedia.org/wiki/&#3621;&#3629;&#3585;&#3634;&#3619;&#3636;&#3607;&#3638;&#3617;"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3:</a:t>
            </a:r>
            <a:br>
              <a:rPr lang="en-US" dirty="0"/>
            </a:br>
            <a:r>
              <a:rPr lang="en-US" dirty="0" smtClean="0"/>
              <a:t>Introduction to Physical Layer</a:t>
            </a:r>
            <a:endParaRPr lang="th-TH" dirty="0"/>
          </a:p>
        </p:txBody>
      </p:sp>
      <p:sp>
        <p:nvSpPr>
          <p:cNvPr id="3" name="Subtitle 2"/>
          <p:cNvSpPr>
            <a:spLocks noGrp="1"/>
          </p:cNvSpPr>
          <p:nvPr>
            <p:ph type="subTitle" idx="1"/>
          </p:nvPr>
        </p:nvSpPr>
        <p:spPr/>
        <p:txBody>
          <a:bodyPr/>
          <a:lstStyle/>
          <a:p>
            <a:endParaRPr lang="th-TH" dirty="0"/>
          </a:p>
        </p:txBody>
      </p:sp>
    </p:spTree>
    <p:extLst>
      <p:ext uri="{BB962C8B-B14F-4D97-AF65-F5344CB8AC3E}">
        <p14:creationId xmlns:p14="http://schemas.microsoft.com/office/powerpoint/2010/main" val="239846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dirty="0"/>
              <a:t>. PERIODIC ANALOG </a:t>
            </a:r>
            <a:r>
              <a:rPr lang="en-US" dirty="0" smtClean="0"/>
              <a:t>SIGNALS</a:t>
            </a:r>
            <a:endParaRPr lang="th-TH" dirty="0"/>
          </a:p>
        </p:txBody>
      </p:sp>
      <p:sp>
        <p:nvSpPr>
          <p:cNvPr id="3" name="Content Placeholder 2"/>
          <p:cNvSpPr>
            <a:spLocks noGrp="1"/>
          </p:cNvSpPr>
          <p:nvPr>
            <p:ph idx="1"/>
          </p:nvPr>
        </p:nvSpPr>
        <p:spPr/>
        <p:txBody>
          <a:bodyPr/>
          <a:lstStyle/>
          <a:p>
            <a:r>
              <a:rPr lang="th-TH" sz="4000" dirty="0">
                <a:solidFill>
                  <a:schemeClr val="tx2">
                    <a:lumMod val="95000"/>
                    <a:lumOff val="5000"/>
                  </a:schemeClr>
                </a:solidFill>
                <a:latin typeface="Angsana New" panose="02020603050405020304" pitchFamily="18" charset="-34"/>
                <a:cs typeface="Angsana New" panose="02020603050405020304" pitchFamily="18" charset="-34"/>
              </a:rPr>
              <a:t>สัญญาณแอนะล็อกแบบคาบสามารถจำแนกได้เป็นสัญญาณแบบง่ายหรือแบบ</a:t>
            </a:r>
            <a:r>
              <a:rPr lang="th-TH" sz="4000" dirty="0" smtClean="0">
                <a:solidFill>
                  <a:schemeClr val="tx2">
                    <a:lumMod val="95000"/>
                    <a:lumOff val="5000"/>
                  </a:schemeClr>
                </a:solidFill>
                <a:latin typeface="Angsana New" panose="02020603050405020304" pitchFamily="18" charset="-34"/>
                <a:cs typeface="Angsana New" panose="02020603050405020304" pitchFamily="18" charset="-34"/>
              </a:rPr>
              <a:t>ผสม</a:t>
            </a:r>
            <a:r>
              <a:rPr lang="en-US" sz="4000" dirty="0" smtClean="0">
                <a:solidFill>
                  <a:schemeClr val="tx2">
                    <a:lumMod val="95000"/>
                    <a:lumOff val="5000"/>
                  </a:schemeClr>
                </a:solidFill>
                <a:latin typeface="Angsana New" panose="02020603050405020304" pitchFamily="18" charset="-34"/>
                <a:cs typeface="Angsana New" panose="02020603050405020304" pitchFamily="18" charset="-34"/>
              </a:rPr>
              <a:t> </a:t>
            </a:r>
            <a:endParaRPr lang="en-US" sz="4000" dirty="0" smtClean="0">
              <a:solidFill>
                <a:schemeClr val="tx2">
                  <a:lumMod val="95000"/>
                  <a:lumOff val="5000"/>
                </a:schemeClr>
              </a:solidFill>
              <a:latin typeface="Angsana New" panose="02020603050405020304" pitchFamily="18" charset="-34"/>
              <a:cs typeface="Angsana New" panose="02020603050405020304" pitchFamily="18" charset="-34"/>
            </a:endParaRPr>
          </a:p>
          <a:p>
            <a:r>
              <a:rPr lang="th-TH" sz="4000" dirty="0">
                <a:solidFill>
                  <a:schemeClr val="tx2">
                    <a:lumMod val="95000"/>
                    <a:lumOff val="5000"/>
                  </a:schemeClr>
                </a:solidFill>
                <a:latin typeface="Angsana New" panose="02020603050405020304" pitchFamily="18" charset="-34"/>
                <a:cs typeface="Angsana New" panose="02020603050405020304" pitchFamily="18" charset="-34"/>
              </a:rPr>
              <a:t>สัญญาณแอนะล็อกแบบคาบอย่างง่าย หรือที่เรียกว่าคลื่นไซน์ ไม่สามารถแยกย่อยเป็นสัญญาณแบบง่าย</a:t>
            </a:r>
            <a:r>
              <a:rPr lang="th-TH" sz="4000" dirty="0" smtClean="0">
                <a:solidFill>
                  <a:schemeClr val="tx2">
                    <a:lumMod val="95000"/>
                    <a:lumOff val="5000"/>
                  </a:schemeClr>
                </a:solidFill>
                <a:latin typeface="Angsana New" panose="02020603050405020304" pitchFamily="18" charset="-34"/>
                <a:cs typeface="Angsana New" panose="02020603050405020304" pitchFamily="18" charset="-34"/>
              </a:rPr>
              <a:t>ได้</a:t>
            </a:r>
            <a:r>
              <a:rPr lang="en-US" sz="4000" dirty="0" smtClean="0">
                <a:solidFill>
                  <a:schemeClr val="tx2">
                    <a:lumMod val="95000"/>
                    <a:lumOff val="5000"/>
                  </a:schemeClr>
                </a:solidFill>
                <a:latin typeface="Angsana New" panose="02020603050405020304" pitchFamily="18" charset="-34"/>
                <a:cs typeface="Angsana New" panose="02020603050405020304" pitchFamily="18" charset="-34"/>
              </a:rPr>
              <a:t> </a:t>
            </a:r>
            <a:endParaRPr lang="en-US" sz="4000" dirty="0" smtClean="0">
              <a:solidFill>
                <a:schemeClr val="tx2">
                  <a:lumMod val="95000"/>
                  <a:lumOff val="5000"/>
                </a:schemeClr>
              </a:solidFill>
              <a:latin typeface="Angsana New" panose="02020603050405020304" pitchFamily="18" charset="-34"/>
              <a:cs typeface="Angsana New" panose="02020603050405020304" pitchFamily="18" charset="-34"/>
            </a:endParaRPr>
          </a:p>
          <a:p>
            <a:r>
              <a:rPr lang="th-TH" sz="4000" dirty="0">
                <a:solidFill>
                  <a:schemeClr val="tx2">
                    <a:lumMod val="95000"/>
                    <a:lumOff val="5000"/>
                  </a:schemeClr>
                </a:solidFill>
                <a:latin typeface="Angsana New" panose="02020603050405020304" pitchFamily="18" charset="-34"/>
                <a:cs typeface="Angsana New" panose="02020603050405020304" pitchFamily="18" charset="-34"/>
              </a:rPr>
              <a:t>สัญญาณแอนะล็อกแบบคาบผสมประกอบด้วยคลื่นไซน์หลาย</a:t>
            </a:r>
            <a:r>
              <a:rPr lang="th-TH" sz="4000" dirty="0" smtClean="0">
                <a:solidFill>
                  <a:schemeClr val="tx2">
                    <a:lumMod val="95000"/>
                    <a:lumOff val="5000"/>
                  </a:schemeClr>
                </a:solidFill>
                <a:latin typeface="Angsana New" panose="02020603050405020304" pitchFamily="18" charset="-34"/>
                <a:cs typeface="Angsana New" panose="02020603050405020304" pitchFamily="18" charset="-34"/>
              </a:rPr>
              <a:t>คลื่น</a:t>
            </a:r>
            <a:endParaRPr lang="th-TH" sz="4000" dirty="0">
              <a:solidFill>
                <a:schemeClr val="tx2">
                  <a:lumMod val="95000"/>
                  <a:lumOff val="5000"/>
                </a:schemeClr>
              </a:solidFill>
              <a:latin typeface="Angsana New" panose="02020603050405020304" pitchFamily="18" charset="-34"/>
              <a:cs typeface="Angsana New" panose="02020603050405020304" pitchFamily="18" charset="-34"/>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10</a:t>
            </a:fld>
            <a:endParaRPr lang="th-TH" altLang="th-TH"/>
          </a:p>
        </p:txBody>
      </p:sp>
    </p:spTree>
    <p:extLst>
      <p:ext uri="{BB962C8B-B14F-4D97-AF65-F5344CB8AC3E}">
        <p14:creationId xmlns:p14="http://schemas.microsoft.com/office/powerpoint/2010/main" val="92128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Sine Wave</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11</a:t>
            </a:fld>
            <a:endParaRPr lang="th-TH" altLang="th-TH"/>
          </a:p>
        </p:txBody>
      </p:sp>
      <p:sp>
        <p:nvSpPr>
          <p:cNvPr id="3" name="Content Placeholder 2"/>
          <p:cNvSpPr>
            <a:spLocks noGrp="1"/>
          </p:cNvSpPr>
          <p:nvPr>
            <p:ph idx="1"/>
          </p:nvPr>
        </p:nvSpPr>
        <p:spPr/>
        <p:txBody>
          <a:bodyPr/>
          <a:lstStyle/>
          <a:p>
            <a:endParaRPr lang="th-TH"/>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60" y="3597920"/>
            <a:ext cx="6040012" cy="126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708920"/>
            <a:ext cx="7842448" cy="2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8854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Effect transition="in" filter="wipe(left)">
                                      <p:cBhvr additive="repl">
                                        <p:cTn id="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Peak Amplitude</a:t>
            </a:r>
            <a:endParaRPr lang="th-TH" dirty="0"/>
          </a:p>
        </p:txBody>
      </p:sp>
      <p:sp>
        <p:nvSpPr>
          <p:cNvPr id="3" name="Content Placeholder 2"/>
          <p:cNvSpPr>
            <a:spLocks noGrp="1"/>
          </p:cNvSpPr>
          <p:nvPr>
            <p:ph idx="1"/>
          </p:nvPr>
        </p:nvSpPr>
        <p:spPr/>
        <p:txBody>
          <a:bodyPr/>
          <a:lstStyle/>
          <a:p>
            <a:r>
              <a:rPr lang="th-TH" sz="4400" dirty="0">
                <a:solidFill>
                  <a:schemeClr val="tx2">
                    <a:lumMod val="95000"/>
                    <a:lumOff val="5000"/>
                  </a:schemeClr>
                </a:solidFill>
              </a:rPr>
              <a:t>แอมพลิจูดสูงสุดของสัญญาณคือค่าสัมบูรณ์ของความเข้มสูงสุดของสัญญาณ ซึ่งแปรผันตามพลังงานที่สัญญาณนั้น</a:t>
            </a:r>
            <a:r>
              <a:rPr lang="th-TH" sz="4400" dirty="0" smtClean="0">
                <a:solidFill>
                  <a:schemeClr val="tx2">
                    <a:lumMod val="95000"/>
                    <a:lumOff val="5000"/>
                  </a:schemeClr>
                </a:solidFill>
              </a:rPr>
              <a:t>ส่งผ่าน</a:t>
            </a:r>
            <a:endParaRPr lang="en-US" sz="4400" dirty="0" smtClean="0">
              <a:solidFill>
                <a:schemeClr val="tx2">
                  <a:lumMod val="95000"/>
                  <a:lumOff val="5000"/>
                </a:schemeClr>
              </a:solidFill>
            </a:endParaRPr>
          </a:p>
          <a:p>
            <a:r>
              <a:rPr lang="th-TH" sz="4400" dirty="0">
                <a:solidFill>
                  <a:schemeClr val="tx2">
                    <a:lumMod val="95000"/>
                    <a:lumOff val="5000"/>
                  </a:schemeClr>
                </a:solidFill>
              </a:rPr>
              <a:t>สำหรับสัญญาณไฟฟ้า แอมพลิจูดสูงสุดมักวัดเป็น</a:t>
            </a:r>
            <a:r>
              <a:rPr lang="th-TH" sz="4400" dirty="0" smtClean="0">
                <a:solidFill>
                  <a:schemeClr val="tx2">
                    <a:lumMod val="95000"/>
                    <a:lumOff val="5000"/>
                  </a:schemeClr>
                </a:solidFill>
              </a:rPr>
              <a:t>โวลต์</a:t>
            </a:r>
            <a:endParaRPr lang="th-TH" sz="4400" dirty="0">
              <a:solidFill>
                <a:schemeClr val="tx1">
                  <a:lumMod val="90000"/>
                  <a:lumOff val="10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12</a:t>
            </a:fld>
            <a:endParaRPr lang="th-TH" altLang="th-TH"/>
          </a:p>
        </p:txBody>
      </p:sp>
    </p:spTree>
    <p:extLst>
      <p:ext uri="{BB962C8B-B14F-4D97-AF65-F5344CB8AC3E}">
        <p14:creationId xmlns:p14="http://schemas.microsoft.com/office/powerpoint/2010/main" val="40697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signals with two different amplitudes</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13</a:t>
            </a:fld>
            <a:endParaRPr lang="th-TH" altLang="th-TH"/>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581" y="1985862"/>
            <a:ext cx="6879803" cy="446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7025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and Frequency</a:t>
            </a:r>
            <a:endParaRPr lang="th-TH" dirty="0"/>
          </a:p>
        </p:txBody>
      </p:sp>
      <p:sp>
        <p:nvSpPr>
          <p:cNvPr id="3" name="Content Placeholder 2"/>
          <p:cNvSpPr>
            <a:spLocks noGrp="1"/>
          </p:cNvSpPr>
          <p:nvPr>
            <p:ph idx="1"/>
          </p:nvPr>
        </p:nvSpPr>
        <p:spPr/>
        <p:txBody>
          <a:bodyPr/>
          <a:lstStyle/>
          <a:p>
            <a:r>
              <a:rPr lang="th-TH" sz="3600" b="1" dirty="0">
                <a:solidFill>
                  <a:schemeClr val="tx2"/>
                </a:solidFill>
              </a:rPr>
              <a:t>คาบ หมายถึง จำนวนเวลาเป็นวินาทีที่สัญญาณต้องใช้ในการจบ 1 </a:t>
            </a:r>
            <a:r>
              <a:rPr lang="th-TH" sz="3600" b="1" dirty="0" smtClean="0">
                <a:solidFill>
                  <a:schemeClr val="tx2"/>
                </a:solidFill>
              </a:rPr>
              <a:t>รอบ</a:t>
            </a:r>
            <a:endParaRPr lang="en-US" sz="3600" dirty="0" smtClean="0">
              <a:solidFill>
                <a:schemeClr val="tx2"/>
              </a:solidFill>
            </a:endParaRPr>
          </a:p>
          <a:p>
            <a:r>
              <a:rPr lang="th-TH" sz="3600" b="1" dirty="0">
                <a:solidFill>
                  <a:schemeClr val="tx2"/>
                </a:solidFill>
              </a:rPr>
              <a:t>ความถี่ หมายถึง จำนวนคาบใน 1 วินาที คาบคือค่าผกผันของความถี่ และความถี่คือค่าผกผันของคาบ ดังแสดงในสูตร</a:t>
            </a:r>
            <a:r>
              <a:rPr lang="th-TH" sz="3600" b="1" dirty="0" smtClean="0">
                <a:solidFill>
                  <a:schemeClr val="tx2"/>
                </a:solidFill>
              </a:rPr>
              <a:t>ต่อไปนี้</a:t>
            </a:r>
            <a:endParaRPr lang="th-TH" sz="3600" dirty="0">
              <a:solidFill>
                <a:schemeClr val="tx2"/>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14</a:t>
            </a:fld>
            <a:endParaRPr lang="th-TH" altLang="th-TH"/>
          </a:p>
        </p:txBody>
      </p:sp>
      <mc:AlternateContent xmlns:mc="http://schemas.openxmlformats.org/markup-compatibility/2006" xmlns:a14="http://schemas.microsoft.com/office/drawing/2010/main">
        <mc:Choice Requires="a14">
          <p:sp>
            <p:nvSpPr>
              <p:cNvPr id="5" name="TextBox 4"/>
              <p:cNvSpPr txBox="1"/>
              <p:nvPr/>
            </p:nvSpPr>
            <p:spPr>
              <a:xfrm>
                <a:off x="2267744" y="4863023"/>
                <a:ext cx="4590759" cy="123027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2">
                              <a:lumMod val="95000"/>
                              <a:lumOff val="5000"/>
                            </a:schemeClr>
                          </a:solidFill>
                          <a:latin typeface="Cambria Math"/>
                        </a:rPr>
                        <m:t>𝑓</m:t>
                      </m:r>
                      <m:r>
                        <a:rPr lang="en-US" sz="3600" b="0" i="1" smtClean="0">
                          <a:solidFill>
                            <a:schemeClr val="tx2">
                              <a:lumMod val="95000"/>
                              <a:lumOff val="5000"/>
                            </a:schemeClr>
                          </a:solidFill>
                          <a:latin typeface="Cambria Math"/>
                        </a:rPr>
                        <m:t>=</m:t>
                      </m:r>
                      <m:f>
                        <m:fPr>
                          <m:ctrlPr>
                            <a:rPr lang="en-US" sz="3600" b="0" i="1" smtClean="0">
                              <a:solidFill>
                                <a:schemeClr val="tx2">
                                  <a:lumMod val="95000"/>
                                  <a:lumOff val="5000"/>
                                </a:schemeClr>
                              </a:solidFill>
                              <a:latin typeface="Cambria Math" panose="02040503050406030204" pitchFamily="18" charset="0"/>
                            </a:rPr>
                          </m:ctrlPr>
                        </m:fPr>
                        <m:num>
                          <m:r>
                            <a:rPr lang="en-US" sz="3600" b="0" i="1" smtClean="0">
                              <a:solidFill>
                                <a:schemeClr val="tx2">
                                  <a:lumMod val="95000"/>
                                  <a:lumOff val="5000"/>
                                </a:schemeClr>
                              </a:solidFill>
                              <a:latin typeface="Cambria Math"/>
                            </a:rPr>
                            <m:t>1</m:t>
                          </m:r>
                        </m:num>
                        <m:den>
                          <m:r>
                            <a:rPr lang="en-US" sz="3600" b="0" i="1" smtClean="0">
                              <a:solidFill>
                                <a:schemeClr val="tx2">
                                  <a:lumMod val="95000"/>
                                  <a:lumOff val="5000"/>
                                </a:schemeClr>
                              </a:solidFill>
                              <a:latin typeface="Cambria Math"/>
                            </a:rPr>
                            <m:t>𝑇</m:t>
                          </m:r>
                        </m:den>
                      </m:f>
                      <m:r>
                        <a:rPr lang="en-US" sz="3600" b="0" i="1" smtClean="0">
                          <a:solidFill>
                            <a:schemeClr val="tx2">
                              <a:lumMod val="95000"/>
                              <a:lumOff val="5000"/>
                            </a:schemeClr>
                          </a:solidFill>
                          <a:latin typeface="Cambria Math"/>
                        </a:rPr>
                        <m:t> </m:t>
                      </m:r>
                      <m:r>
                        <a:rPr lang="en-US" sz="3600" b="0" i="1" smtClean="0">
                          <a:solidFill>
                            <a:schemeClr val="tx2">
                              <a:lumMod val="95000"/>
                              <a:lumOff val="5000"/>
                            </a:schemeClr>
                          </a:solidFill>
                          <a:latin typeface="Cambria Math"/>
                        </a:rPr>
                        <m:t>𝑎𝑛𝑑</m:t>
                      </m:r>
                      <m:r>
                        <a:rPr lang="en-US" sz="3600" b="0" i="1" smtClean="0">
                          <a:solidFill>
                            <a:schemeClr val="tx2">
                              <a:lumMod val="95000"/>
                              <a:lumOff val="5000"/>
                            </a:schemeClr>
                          </a:solidFill>
                          <a:latin typeface="Cambria Math"/>
                        </a:rPr>
                        <m:t> </m:t>
                      </m:r>
                      <m:r>
                        <a:rPr lang="en-US" sz="3600" b="0" i="1" smtClean="0">
                          <a:solidFill>
                            <a:schemeClr val="tx2">
                              <a:lumMod val="95000"/>
                              <a:lumOff val="5000"/>
                            </a:schemeClr>
                          </a:solidFill>
                          <a:latin typeface="Cambria Math"/>
                        </a:rPr>
                        <m:t>𝑇</m:t>
                      </m:r>
                      <m:r>
                        <a:rPr lang="en-US" sz="3600" b="0" i="1" smtClean="0">
                          <a:solidFill>
                            <a:schemeClr val="tx2">
                              <a:lumMod val="95000"/>
                              <a:lumOff val="5000"/>
                            </a:schemeClr>
                          </a:solidFill>
                          <a:latin typeface="Cambria Math"/>
                        </a:rPr>
                        <m:t>=</m:t>
                      </m:r>
                      <m:f>
                        <m:fPr>
                          <m:ctrlPr>
                            <a:rPr lang="en-US" sz="3600" b="0" i="1" smtClean="0">
                              <a:solidFill>
                                <a:schemeClr val="tx2">
                                  <a:lumMod val="95000"/>
                                  <a:lumOff val="5000"/>
                                </a:schemeClr>
                              </a:solidFill>
                              <a:latin typeface="Cambria Math" panose="02040503050406030204" pitchFamily="18" charset="0"/>
                            </a:rPr>
                          </m:ctrlPr>
                        </m:fPr>
                        <m:num>
                          <m:r>
                            <a:rPr lang="en-US" sz="3600" b="0" i="1" smtClean="0">
                              <a:solidFill>
                                <a:schemeClr val="tx2">
                                  <a:lumMod val="95000"/>
                                  <a:lumOff val="5000"/>
                                </a:schemeClr>
                              </a:solidFill>
                              <a:latin typeface="Cambria Math"/>
                            </a:rPr>
                            <m:t>1</m:t>
                          </m:r>
                        </m:num>
                        <m:den>
                          <m:r>
                            <a:rPr lang="en-US" sz="3600" b="0" i="1" smtClean="0">
                              <a:solidFill>
                                <a:schemeClr val="tx2">
                                  <a:lumMod val="95000"/>
                                  <a:lumOff val="5000"/>
                                </a:schemeClr>
                              </a:solidFill>
                              <a:latin typeface="Cambria Math"/>
                            </a:rPr>
                            <m:t>𝑓</m:t>
                          </m:r>
                        </m:den>
                      </m:f>
                    </m:oMath>
                  </m:oMathPara>
                </a14:m>
                <a:endParaRPr lang="th-TH" sz="3600" dirty="0">
                  <a:solidFill>
                    <a:schemeClr val="tx2">
                      <a:lumMod val="95000"/>
                      <a:lumOff val="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67744" y="4863023"/>
                <a:ext cx="4590759" cy="1230273"/>
              </a:xfrm>
              <a:prstGeom prst="rect">
                <a:avLst/>
              </a:prstGeom>
              <a:blipFill rotWithShape="1">
                <a:blip r:embed="rId2"/>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25002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a:t>
            </a:r>
            <a:endParaRPr lang="th-TH"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th-TH" sz="4000" dirty="0">
                    <a:solidFill>
                      <a:schemeClr val="tx2">
                        <a:lumMod val="95000"/>
                        <a:lumOff val="5000"/>
                      </a:schemeClr>
                    </a:solidFill>
                  </a:rPr>
                  <a:t>พลังงานไฟฟ้าที่เราใช้ในบ้านมีความถี่ 60 เฮิรตซ์ คาบของคลื่นไซน์นี้สามารถคำนวณได้ดังนี้</a:t>
                </a:r>
                <a:r>
                  <a:rPr lang="th-TH" sz="4000" dirty="0" smtClean="0">
                    <a:solidFill>
                      <a:schemeClr val="tx2">
                        <a:lumMod val="95000"/>
                        <a:lumOff val="5000"/>
                      </a:schemeClr>
                    </a:solidFill>
                  </a:rPr>
                  <a:t>:</a:t>
                </a:r>
                <a:endParaRPr lang="en-US" sz="4000" dirty="0" smtClean="0">
                  <a:solidFill>
                    <a:schemeClr val="tx2">
                      <a:lumMod val="95000"/>
                      <a:lumOff val="5000"/>
                    </a:schemeClr>
                  </a:solidFill>
                </a:endParaRPr>
              </a:p>
              <a:p>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tx2">
                              <a:lumMod val="95000"/>
                              <a:lumOff val="5000"/>
                            </a:schemeClr>
                          </a:solidFill>
                          <a:latin typeface="Cambria Math"/>
                        </a:rPr>
                        <m:t>𝑇</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1</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𝑓</m:t>
                      </m:r>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1</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60</m:t>
                      </m:r>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0</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0166</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𝑠</m:t>
                      </m:r>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16</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6</m:t>
                      </m:r>
                      <m:r>
                        <a:rPr lang="en-US" sz="2800" i="1" dirty="0" smtClean="0">
                          <a:solidFill>
                            <a:schemeClr val="tx2">
                              <a:lumMod val="95000"/>
                              <a:lumOff val="5000"/>
                            </a:schemeClr>
                          </a:solidFill>
                          <a:latin typeface="Cambria Math"/>
                        </a:rPr>
                        <m:t> </m:t>
                      </m:r>
                      <m:r>
                        <a:rPr lang="en-US" sz="2800" i="1" dirty="0" err="1" smtClean="0">
                          <a:solidFill>
                            <a:schemeClr val="tx2">
                              <a:lumMod val="95000"/>
                              <a:lumOff val="5000"/>
                            </a:schemeClr>
                          </a:solidFill>
                          <a:latin typeface="Cambria Math"/>
                        </a:rPr>
                        <m:t>𝑚𝑠</m:t>
                      </m:r>
                    </m:oMath>
                  </m:oMathPara>
                </a14:m>
                <a:endParaRPr lang="th-TH" sz="2800" dirty="0">
                  <a:solidFill>
                    <a:schemeClr val="tx2">
                      <a:lumMod val="95000"/>
                      <a:lumOff val="5000"/>
                    </a:schemeClr>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821"/>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15</a:t>
            </a:fld>
            <a:endParaRPr lang="th-TH" altLang="th-TH"/>
          </a:p>
        </p:txBody>
      </p:sp>
    </p:spTree>
    <p:extLst>
      <p:ext uri="{BB962C8B-B14F-4D97-AF65-F5344CB8AC3E}">
        <p14:creationId xmlns:p14="http://schemas.microsoft.com/office/powerpoint/2010/main" val="39746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Two signals with the same amplitude and phase, but different frequencies</a:t>
            </a:r>
            <a:endParaRPr lang="th-TH" sz="3600"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16</a:t>
            </a:fld>
            <a:endParaRPr lang="th-TH" altLang="th-TH"/>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44861"/>
            <a:ext cx="4092575"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889" y="2532161"/>
            <a:ext cx="4092575"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3035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Effect transition="in" filter="wipe(left)">
                                      <p:cBhvr additive="repl">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
                                        </p:tgtEl>
                                        <p:attrNameLst>
                                          <p:attrName>style.visibility</p:attrName>
                                        </p:attrNameLst>
                                      </p:cBhvr>
                                      <p:to>
                                        <p:strVal val="visible"/>
                                      </p:to>
                                    </p:set>
                                    <p:animEffect transition="in" filter="wipe(left)">
                                      <p:cBhvr additive="repl">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period and frequency</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17</a:t>
            </a:fld>
            <a:endParaRPr lang="th-TH" altLang="th-TH"/>
          </a:p>
        </p:txBody>
      </p:sp>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67544" y="2636912"/>
            <a:ext cx="8213725"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52146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solidFill>
                      <a:schemeClr val="tx2">
                        <a:lumMod val="95000"/>
                        <a:lumOff val="5000"/>
                      </a:schemeClr>
                    </a:solidFill>
                  </a:rPr>
                  <a:t>The term </a:t>
                </a:r>
                <a:r>
                  <a:rPr lang="en-US" sz="2800" b="1" dirty="0">
                    <a:solidFill>
                      <a:schemeClr val="tx1">
                        <a:lumMod val="90000"/>
                        <a:lumOff val="10000"/>
                      </a:schemeClr>
                    </a:solidFill>
                  </a:rPr>
                  <a:t>phase</a:t>
                </a:r>
                <a:r>
                  <a:rPr lang="en-US" sz="2800" dirty="0">
                    <a:solidFill>
                      <a:schemeClr val="tx2">
                        <a:lumMod val="95000"/>
                        <a:lumOff val="5000"/>
                      </a:schemeClr>
                    </a:solidFill>
                  </a:rPr>
                  <a:t> describes the position of the waveform relative to time </a:t>
                </a:r>
                <a:r>
                  <a:rPr lang="en-US" sz="2800" dirty="0" smtClean="0">
                    <a:solidFill>
                      <a:schemeClr val="tx2">
                        <a:lumMod val="95000"/>
                        <a:lumOff val="5000"/>
                      </a:schemeClr>
                    </a:solidFill>
                  </a:rPr>
                  <a:t>0.</a:t>
                </a:r>
              </a:p>
              <a:p>
                <a:r>
                  <a:rPr lang="en-US" sz="2800" dirty="0">
                    <a:solidFill>
                      <a:schemeClr val="tx2">
                        <a:lumMod val="95000"/>
                        <a:lumOff val="5000"/>
                      </a:schemeClr>
                    </a:solidFill>
                  </a:rPr>
                  <a:t>Phase is measured in degrees or radians </a:t>
                </a:r>
                <a:endParaRPr lang="en-US" sz="2800" dirty="0" smtClean="0">
                  <a:solidFill>
                    <a:schemeClr val="tx2">
                      <a:lumMod val="95000"/>
                      <a:lumOff val="5000"/>
                    </a:schemeClr>
                  </a:solidFill>
                </a:endParaRPr>
              </a:p>
              <a:p>
                <a:r>
                  <a:rPr lang="en-US" sz="2800" dirty="0" smtClean="0">
                    <a:solidFill>
                      <a:schemeClr val="tx2">
                        <a:lumMod val="95000"/>
                        <a:lumOff val="5000"/>
                      </a:schemeClr>
                    </a:solidFill>
                  </a:rPr>
                  <a:t>[</a:t>
                </a:r>
                <a:r>
                  <a:rPr lang="en-US" sz="2800" dirty="0">
                    <a:solidFill>
                      <a:schemeClr val="tx2">
                        <a:lumMod val="95000"/>
                        <a:lumOff val="5000"/>
                      </a:schemeClr>
                    </a:solidFill>
                  </a:rPr>
                  <a:t>360° is </a:t>
                </a:r>
                <a:r>
                  <a:rPr lang="en-US" sz="2800" i="1" dirty="0" smtClean="0">
                    <a:solidFill>
                      <a:schemeClr val="tx2">
                        <a:lumMod val="95000"/>
                        <a:lumOff val="5000"/>
                      </a:schemeClr>
                    </a:solidFill>
                  </a:rPr>
                  <a:t>2</a:t>
                </a:r>
                <a14:m>
                  <m:oMath xmlns:m="http://schemas.openxmlformats.org/officeDocument/2006/math">
                    <m:r>
                      <a:rPr lang="en-US" sz="2800" i="1" smtClean="0">
                        <a:solidFill>
                          <a:schemeClr val="tx2">
                            <a:lumMod val="95000"/>
                            <a:lumOff val="5000"/>
                          </a:schemeClr>
                        </a:solidFill>
                        <a:latin typeface="Cambria Math"/>
                        <a:ea typeface="Cambria Math"/>
                      </a:rPr>
                      <m:t>𝜋</m:t>
                    </m:r>
                  </m:oMath>
                </a14:m>
                <a:r>
                  <a:rPr lang="en-US" sz="2800" dirty="0" smtClean="0">
                    <a:solidFill>
                      <a:schemeClr val="tx2">
                        <a:lumMod val="95000"/>
                        <a:lumOff val="5000"/>
                      </a:schemeClr>
                    </a:solidFill>
                  </a:rPr>
                  <a:t> </a:t>
                </a:r>
                <a:r>
                  <a:rPr lang="en-US" sz="2800" dirty="0">
                    <a:solidFill>
                      <a:schemeClr val="tx2">
                        <a:lumMod val="95000"/>
                        <a:lumOff val="5000"/>
                      </a:schemeClr>
                    </a:solidFill>
                  </a:rPr>
                  <a:t>rad; </a:t>
                </a:r>
                <a:r>
                  <a:rPr lang="en-US" sz="2800" dirty="0" smtClean="0">
                    <a:solidFill>
                      <a:schemeClr val="tx2">
                        <a:lumMod val="95000"/>
                        <a:lumOff val="5000"/>
                      </a:schemeClr>
                    </a:solidFill>
                  </a:rPr>
                  <a:t>1</a:t>
                </a:r>
                <a:r>
                  <a:rPr lang="en-US" sz="2800" dirty="0">
                    <a:solidFill>
                      <a:schemeClr val="tx2">
                        <a:lumMod val="95000"/>
                        <a:lumOff val="5000"/>
                      </a:schemeClr>
                    </a:solidFill>
                  </a:rPr>
                  <a:t>° is </a:t>
                </a:r>
                <a:r>
                  <a:rPr lang="en-US" sz="2800" i="1" dirty="0" smtClean="0">
                    <a:solidFill>
                      <a:schemeClr val="tx2">
                        <a:lumMod val="95000"/>
                        <a:lumOff val="5000"/>
                      </a:schemeClr>
                    </a:solidFill>
                  </a:rPr>
                  <a:t>2</a:t>
                </a:r>
                <a14:m>
                  <m:oMath xmlns:m="http://schemas.openxmlformats.org/officeDocument/2006/math">
                    <m:r>
                      <a:rPr lang="en-US" sz="2800" i="1" smtClean="0">
                        <a:solidFill>
                          <a:schemeClr val="tx2">
                            <a:lumMod val="95000"/>
                            <a:lumOff val="5000"/>
                          </a:schemeClr>
                        </a:solidFill>
                        <a:latin typeface="Cambria Math"/>
                        <a:ea typeface="Cambria Math"/>
                      </a:rPr>
                      <m:t>𝜋</m:t>
                    </m:r>
                  </m:oMath>
                </a14:m>
                <a:r>
                  <a:rPr lang="en-US" sz="2800" i="1" dirty="0" smtClean="0">
                    <a:solidFill>
                      <a:schemeClr val="tx2">
                        <a:lumMod val="95000"/>
                        <a:lumOff val="5000"/>
                      </a:schemeClr>
                    </a:solidFill>
                  </a:rPr>
                  <a:t>/360 </a:t>
                </a:r>
                <a:r>
                  <a:rPr lang="en-US" sz="2800" dirty="0">
                    <a:solidFill>
                      <a:schemeClr val="tx2">
                        <a:lumMod val="95000"/>
                        <a:lumOff val="5000"/>
                      </a:schemeClr>
                    </a:solidFill>
                  </a:rPr>
                  <a:t>rad, and 1 </a:t>
                </a:r>
                <a:r>
                  <a:rPr lang="en-US" sz="2800" dirty="0" smtClean="0">
                    <a:solidFill>
                      <a:schemeClr val="tx2">
                        <a:lumMod val="95000"/>
                        <a:lumOff val="5000"/>
                      </a:schemeClr>
                    </a:solidFill>
                  </a:rPr>
                  <a:t>rad is </a:t>
                </a:r>
                <a:r>
                  <a:rPr lang="en-US" sz="2800" i="1" dirty="0">
                    <a:solidFill>
                      <a:schemeClr val="tx2">
                        <a:lumMod val="95000"/>
                        <a:lumOff val="5000"/>
                      </a:schemeClr>
                    </a:solidFill>
                  </a:rPr>
                  <a:t>360/(2</a:t>
                </a:r>
                <a14:m>
                  <m:oMath xmlns:m="http://schemas.openxmlformats.org/officeDocument/2006/math">
                    <m:r>
                      <a:rPr lang="en-US" sz="2800" i="1" dirty="0" smtClean="0">
                        <a:solidFill>
                          <a:schemeClr val="tx2">
                            <a:lumMod val="95000"/>
                            <a:lumOff val="5000"/>
                          </a:schemeClr>
                        </a:solidFill>
                        <a:latin typeface="Cambria Math"/>
                        <a:ea typeface="Cambria Math"/>
                      </a:rPr>
                      <m:t>𝜋</m:t>
                    </m:r>
                  </m:oMath>
                </a14:m>
                <a:r>
                  <a:rPr lang="en-US" sz="2800" i="1" dirty="0">
                    <a:solidFill>
                      <a:schemeClr val="tx2">
                        <a:lumMod val="95000"/>
                        <a:lumOff val="5000"/>
                      </a:schemeClr>
                    </a:solidFill>
                  </a:rPr>
                  <a:t>)</a:t>
                </a:r>
                <a:r>
                  <a:rPr lang="en-US" sz="2800" dirty="0">
                    <a:solidFill>
                      <a:schemeClr val="tx2">
                        <a:lumMod val="95000"/>
                        <a:lumOff val="5000"/>
                      </a:schemeClr>
                    </a:solidFill>
                  </a:rPr>
                  <a:t>].</a:t>
                </a:r>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7" t="-1567"/>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18</a:t>
            </a:fld>
            <a:endParaRPr lang="th-TH" altLang="th-TH"/>
          </a:p>
        </p:txBody>
      </p:sp>
    </p:spTree>
    <p:extLst>
      <p:ext uri="{BB962C8B-B14F-4D97-AF65-F5344CB8AC3E}">
        <p14:creationId xmlns:p14="http://schemas.microsoft.com/office/powerpoint/2010/main" val="24496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Three sine waves with the same amplitude </a:t>
            </a:r>
            <a:r>
              <a:rPr lang="en-US" sz="3200" dirty="0" smtClean="0"/>
              <a:t>and frequency</a:t>
            </a:r>
            <a:r>
              <a:rPr lang="en-US" sz="3200" dirty="0"/>
              <a:t>, but different phases</a:t>
            </a:r>
            <a:endParaRPr lang="th-TH" sz="3200"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19</a:t>
            </a:fld>
            <a:endParaRPr lang="th-TH" altLang="th-TH"/>
          </a:p>
        </p:txBody>
      </p:sp>
      <p:sp>
        <p:nvSpPr>
          <p:cNvPr id="3" name="Content Placeholder 2"/>
          <p:cNvSpPr>
            <a:spLocks noGrp="1"/>
          </p:cNvSpPr>
          <p:nvPr>
            <p:ph idx="1"/>
          </p:nvPr>
        </p:nvSpPr>
        <p:spPr/>
        <p:txBody>
          <a:bodyPr/>
          <a:lstStyle/>
          <a:p>
            <a:endParaRPr lang="th-TH"/>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88840"/>
            <a:ext cx="6074122" cy="133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544735"/>
            <a:ext cx="6074122" cy="135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5215328"/>
            <a:ext cx="6074122" cy="126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4248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dirty="0"/>
              <a:t>. DATA AND SIGNALS</a:t>
            </a:r>
          </a:p>
        </p:txBody>
      </p:sp>
      <p:sp>
        <p:nvSpPr>
          <p:cNvPr id="3" name="Content Placeholder 2"/>
          <p:cNvSpPr>
            <a:spLocks noGrp="1"/>
          </p:cNvSpPr>
          <p:nvPr>
            <p:ph idx="1"/>
          </p:nvPr>
        </p:nvSpPr>
        <p:spPr/>
        <p:txBody>
          <a:bodyPr/>
          <a:lstStyle/>
          <a:p>
            <a:pPr marL="0" indent="449263">
              <a:buNone/>
            </a:pPr>
            <a:r>
              <a:rPr lang="th-TH" sz="2800" dirty="0">
                <a:solidFill>
                  <a:schemeClr val="tx2">
                    <a:lumMod val="95000"/>
                    <a:lumOff val="5000"/>
                  </a:schemeClr>
                </a:solidFill>
              </a:rPr>
              <a:t>หน้าที่หลักประการหนึ่งของชั้นกายภาพคือการย้ายข้อมูลในรูปแบบของสัญญาณแม่เหล็กไฟฟ้าผ่านสื่อการส่งข้อมูล</a:t>
            </a:r>
            <a:endParaRPr lang="en-US" sz="2800" dirty="0" smtClean="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solidFill>
                  <a:srgbClr val="003300"/>
                </a:solidFill>
              </a:rPr>
              <a:pPr/>
              <a:t>2</a:t>
            </a:fld>
            <a:endParaRPr lang="th-TH" altLang="th-TH">
              <a:solidFill>
                <a:srgbClr val="0033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429000"/>
            <a:ext cx="7704856" cy="31683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60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3.2</a:t>
            </a:r>
            <a:endParaRPr lang="th-TH"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th-TH" sz="3600" dirty="0">
                    <a:solidFill>
                      <a:schemeClr val="tx2">
                        <a:lumMod val="95000"/>
                        <a:lumOff val="5000"/>
                      </a:schemeClr>
                    </a:solidFill>
                  </a:rPr>
                  <a:t>คลื่นไซน์มีการชดเชย 1/6 รอบเทียบกับเวลา 0 เฟสของคลื่นไซน์เป็นเท่าไรในหน่วยองศาและ</a:t>
                </a:r>
                <a:r>
                  <a:rPr lang="th-TH" sz="3600" dirty="0" smtClean="0">
                    <a:solidFill>
                      <a:schemeClr val="tx2">
                        <a:lumMod val="95000"/>
                        <a:lumOff val="5000"/>
                      </a:schemeClr>
                    </a:solidFill>
                  </a:rPr>
                  <a:t>เรเดียน</a:t>
                </a:r>
                <a:endParaRPr lang="en-US" sz="36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𝑑𝑒𝑔𝑟𝑒𝑒𝑠</m:t>
                      </m:r>
                      <m:r>
                        <a:rPr lang="en-US" sz="2800" b="0" i="1" dirty="0" smtClean="0">
                          <a:solidFill>
                            <a:schemeClr val="tx2">
                              <a:lumMod val="95000"/>
                              <a:lumOff val="5000"/>
                            </a:schemeClr>
                          </a:solidFill>
                          <a:latin typeface="Cambria Math"/>
                        </a:rPr>
                        <m:t>=</m:t>
                      </m:r>
                      <m:f>
                        <m:fPr>
                          <m:ctrlPr>
                            <a:rPr lang="en-US" sz="2800" i="1" dirty="0" smtClean="0">
                              <a:solidFill>
                                <a:schemeClr val="tx2">
                                  <a:lumMod val="95000"/>
                                  <a:lumOff val="5000"/>
                                </a:schemeClr>
                              </a:solidFill>
                              <a:latin typeface="Cambria Math" panose="02040503050406030204" pitchFamily="18" charset="0"/>
                            </a:rPr>
                          </m:ctrlPr>
                        </m:fPr>
                        <m:num>
                          <m:r>
                            <a:rPr lang="en-US" sz="2800" i="1" dirty="0" smtClean="0">
                              <a:solidFill>
                                <a:schemeClr val="tx2">
                                  <a:lumMod val="95000"/>
                                  <a:lumOff val="5000"/>
                                </a:schemeClr>
                              </a:solidFill>
                              <a:latin typeface="Cambria Math"/>
                            </a:rPr>
                            <m:t>1</m:t>
                          </m:r>
                        </m:num>
                        <m:den>
                          <m:r>
                            <a:rPr lang="en-US" sz="2800" i="1" dirty="0" smtClean="0">
                              <a:solidFill>
                                <a:schemeClr val="tx2">
                                  <a:lumMod val="95000"/>
                                  <a:lumOff val="5000"/>
                                </a:schemeClr>
                              </a:solidFill>
                              <a:latin typeface="Cambria Math"/>
                            </a:rPr>
                            <m:t>6</m:t>
                          </m:r>
                        </m:den>
                      </m:f>
                      <m:r>
                        <a:rPr lang="en-US" sz="2800" i="1" dirty="0" smtClean="0">
                          <a:solidFill>
                            <a:schemeClr val="tx2">
                              <a:lumMod val="95000"/>
                              <a:lumOff val="5000"/>
                            </a:schemeClr>
                          </a:solidFill>
                          <a:latin typeface="Cambria Math"/>
                          <a:ea typeface="Cambria Math"/>
                        </a:rPr>
                        <m:t>×</m:t>
                      </m:r>
                      <m:r>
                        <a:rPr lang="en-US" sz="2800" i="1" dirty="0" smtClean="0">
                          <a:solidFill>
                            <a:schemeClr val="tx2">
                              <a:lumMod val="95000"/>
                              <a:lumOff val="5000"/>
                            </a:schemeClr>
                          </a:solidFill>
                          <a:latin typeface="Cambria Math"/>
                        </a:rPr>
                        <m:t>360</m:t>
                      </m:r>
                    </m:oMath>
                  </m:oMathPara>
                </a14:m>
                <a:endParaRPr lang="en-US" sz="2800" i="1" dirty="0" smtClean="0">
                  <a:solidFill>
                    <a:schemeClr val="tx2">
                      <a:lumMod val="95000"/>
                      <a:lumOff val="5000"/>
                    </a:schemeClr>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60</m:t>
                      </m:r>
                      <m:r>
                        <a:rPr lang="en-US" sz="2800" b="0" i="1" dirty="0" smtClean="0">
                          <a:solidFill>
                            <a:schemeClr val="tx2">
                              <a:lumMod val="95000"/>
                              <a:lumOff val="5000"/>
                            </a:schemeClr>
                          </a:solidFill>
                          <a:latin typeface="Cambria Math"/>
                        </a:rPr>
                        <m:t> </m:t>
                      </m:r>
                      <m:r>
                        <a:rPr lang="en-US" sz="2800" b="0" i="1" dirty="0" smtClean="0">
                          <a:solidFill>
                            <a:schemeClr val="tx2">
                              <a:lumMod val="95000"/>
                              <a:lumOff val="5000"/>
                            </a:schemeClr>
                          </a:solidFill>
                          <a:latin typeface="Cambria Math"/>
                        </a:rPr>
                        <m:t>𝑑𝑒𝑔𝑟𝑒𝑒𝑠</m:t>
                      </m:r>
                    </m:oMath>
                  </m:oMathPara>
                </a14:m>
                <a:endParaRPr lang="en-US" sz="2800" b="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𝑟𝑎𝑑𝑖𝑎𝑛𝑠</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60</m:t>
                      </m:r>
                      <m:r>
                        <a:rPr lang="en-US" sz="2800" b="0" i="1" smtClean="0">
                          <a:solidFill>
                            <a:schemeClr val="tx2">
                              <a:lumMod val="95000"/>
                              <a:lumOff val="5000"/>
                            </a:schemeClr>
                          </a:solidFill>
                          <a:latin typeface="Cambria Math"/>
                        </a:rPr>
                        <m:t>×</m:t>
                      </m:r>
                      <m:f>
                        <m:fPr>
                          <m:ctrlPr>
                            <a:rPr lang="en-US" sz="2800" b="0" i="1" smtClean="0">
                              <a:solidFill>
                                <a:schemeClr val="tx2">
                                  <a:lumMod val="95000"/>
                                  <a:lumOff val="5000"/>
                                </a:schemeClr>
                              </a:solidFill>
                              <a:latin typeface="Cambria Math" panose="02040503050406030204" pitchFamily="18" charset="0"/>
                              <a:ea typeface="Cambria Math"/>
                            </a:rPr>
                          </m:ctrlPr>
                        </m:fPr>
                        <m:num>
                          <m:r>
                            <a:rPr lang="en-US" sz="2800" b="0" i="1" smtClean="0">
                              <a:solidFill>
                                <a:schemeClr val="tx2">
                                  <a:lumMod val="95000"/>
                                  <a:lumOff val="5000"/>
                                </a:schemeClr>
                              </a:solidFill>
                              <a:latin typeface="Cambria Math"/>
                              <a:ea typeface="Cambria Math"/>
                            </a:rPr>
                            <m:t>2</m:t>
                          </m:r>
                          <m:r>
                            <a:rPr lang="en-US" sz="2800" b="0" i="1" smtClean="0">
                              <a:solidFill>
                                <a:schemeClr val="tx2">
                                  <a:lumMod val="95000"/>
                                  <a:lumOff val="5000"/>
                                </a:schemeClr>
                              </a:solidFill>
                              <a:latin typeface="Cambria Math"/>
                              <a:ea typeface="Cambria Math"/>
                            </a:rPr>
                            <m:t>𝜋</m:t>
                          </m:r>
                        </m:num>
                        <m:den>
                          <m:r>
                            <a:rPr lang="en-US" sz="2800" b="0" i="1" smtClean="0">
                              <a:solidFill>
                                <a:schemeClr val="tx2">
                                  <a:lumMod val="95000"/>
                                  <a:lumOff val="5000"/>
                                </a:schemeClr>
                              </a:solidFill>
                              <a:latin typeface="Cambria Math"/>
                              <a:ea typeface="Cambria Math"/>
                            </a:rPr>
                            <m:t>360</m:t>
                          </m:r>
                        </m:den>
                      </m:f>
                      <m:r>
                        <a:rPr lang="en-US" sz="2800" b="0" i="1" smtClean="0">
                          <a:solidFill>
                            <a:schemeClr val="tx2">
                              <a:lumMod val="95000"/>
                              <a:lumOff val="5000"/>
                            </a:schemeClr>
                          </a:solidFill>
                          <a:latin typeface="Cambria Math"/>
                          <a:ea typeface="Cambria Math"/>
                        </a:rPr>
                        <m:t>𝑟𝑎𝑑𝑖𝑎𝑛𝑠</m:t>
                      </m:r>
                    </m:oMath>
                  </m:oMathPara>
                </a14:m>
                <a:endParaRPr lang="en-US" sz="2800" b="0" i="1" dirty="0" smtClean="0">
                  <a:solidFill>
                    <a:schemeClr val="tx2">
                      <a:lumMod val="95000"/>
                      <a:lumOff val="5000"/>
                    </a:schemeClr>
                  </a:solidFill>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ea typeface="Cambria Math"/>
                        </a:rPr>
                        <m:t>           =</m:t>
                      </m:r>
                      <m:r>
                        <a:rPr lang="en-US" sz="2800" b="0" i="1" smtClean="0">
                          <a:solidFill>
                            <a:schemeClr val="tx2">
                              <a:lumMod val="95000"/>
                              <a:lumOff val="5000"/>
                            </a:schemeClr>
                          </a:solidFill>
                          <a:latin typeface="Cambria Math"/>
                          <a:ea typeface="Cambria Math"/>
                        </a:rPr>
                        <m:t>1</m:t>
                      </m:r>
                      <m:r>
                        <a:rPr lang="en-US" sz="2800" b="0" i="1" smtClean="0">
                          <a:solidFill>
                            <a:schemeClr val="tx2">
                              <a:lumMod val="95000"/>
                              <a:lumOff val="5000"/>
                            </a:schemeClr>
                          </a:solidFill>
                          <a:latin typeface="Cambria Math"/>
                          <a:ea typeface="Cambria Math"/>
                        </a:rPr>
                        <m:t>.</m:t>
                      </m:r>
                      <m:r>
                        <a:rPr lang="en-US" sz="2800" b="0" i="1" smtClean="0">
                          <a:solidFill>
                            <a:schemeClr val="tx2">
                              <a:lumMod val="95000"/>
                              <a:lumOff val="5000"/>
                            </a:schemeClr>
                          </a:solidFill>
                          <a:latin typeface="Cambria Math"/>
                          <a:ea typeface="Cambria Math"/>
                        </a:rPr>
                        <m:t>046</m:t>
                      </m:r>
                      <m:r>
                        <a:rPr lang="en-US" sz="2800" b="0" i="1" smtClean="0">
                          <a:solidFill>
                            <a:schemeClr val="tx2">
                              <a:lumMod val="95000"/>
                              <a:lumOff val="5000"/>
                            </a:schemeClr>
                          </a:solidFill>
                          <a:latin typeface="Cambria Math"/>
                          <a:ea typeface="Cambria Math"/>
                        </a:rPr>
                        <m:t> </m:t>
                      </m:r>
                      <m:r>
                        <a:rPr lang="en-US" sz="2800" b="0" i="1" smtClean="0">
                          <a:solidFill>
                            <a:schemeClr val="tx2">
                              <a:lumMod val="95000"/>
                              <a:lumOff val="5000"/>
                            </a:schemeClr>
                          </a:solidFill>
                          <a:latin typeface="Cambria Math"/>
                          <a:ea typeface="Cambria Math"/>
                        </a:rPr>
                        <m:t>𝑟𝑎𝑑𝑖𝑎𝑛𝑠</m:t>
                      </m:r>
                    </m:oMath>
                  </m:oMathPara>
                </a14:m>
                <a:endParaRPr lang="th-TH" sz="2800" dirty="0">
                  <a:solidFill>
                    <a:schemeClr val="tx2">
                      <a:lumMod val="95000"/>
                      <a:lumOff val="5000"/>
                    </a:schemeClr>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85" t="-2351" r="-2000"/>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20</a:t>
            </a:fld>
            <a:endParaRPr lang="th-TH" altLang="th-TH"/>
          </a:p>
        </p:txBody>
      </p:sp>
    </p:spTree>
    <p:extLst>
      <p:ext uri="{BB962C8B-B14F-4D97-AF65-F5344CB8AC3E}">
        <p14:creationId xmlns:p14="http://schemas.microsoft.com/office/powerpoint/2010/main" val="396223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a:t>
            </a:r>
            <a:r>
              <a:rPr lang="en-US" dirty="0" smtClean="0"/>
              <a:t>Change</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21</a:t>
            </a:fld>
            <a:endParaRPr lang="th-TH" altLang="th-TH"/>
          </a:p>
        </p:txBody>
      </p:sp>
      <p:pic>
        <p:nvPicPr>
          <p:cNvPr id="5" name="Picture 6"/>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54582"/>
            <a:ext cx="8229600" cy="353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90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Wavelength</a:t>
            </a:r>
            <a:endParaRPr lang="th-TH" dirty="0"/>
          </a:p>
        </p:txBody>
      </p:sp>
      <p:sp>
        <p:nvSpPr>
          <p:cNvPr id="3" name="Content Placeholder 2"/>
          <p:cNvSpPr>
            <a:spLocks noGrp="1"/>
          </p:cNvSpPr>
          <p:nvPr>
            <p:ph idx="1"/>
          </p:nvPr>
        </p:nvSpPr>
        <p:spPr/>
        <p:txBody>
          <a:bodyPr/>
          <a:lstStyle/>
          <a:p>
            <a:r>
              <a:rPr lang="th-TH" dirty="0">
                <a:solidFill>
                  <a:schemeClr val="tx2">
                    <a:lumMod val="95000"/>
                    <a:lumOff val="5000"/>
                  </a:schemeClr>
                </a:solidFill>
              </a:rPr>
              <a:t>ความยาวคลื่นเป็นลักษณะเฉพาะอีกประการหนึ่งของสัญญาณที่เดินทางผ่านตัวกลางส่ง</a:t>
            </a:r>
            <a:r>
              <a:rPr lang="th-TH" dirty="0" smtClean="0">
                <a:solidFill>
                  <a:schemeClr val="tx2">
                    <a:lumMod val="95000"/>
                    <a:lumOff val="5000"/>
                  </a:schemeClr>
                </a:solidFill>
              </a:rPr>
              <a:t>สัญญาณ</a:t>
            </a:r>
            <a:endParaRPr lang="en-US" dirty="0" smtClean="0">
              <a:solidFill>
                <a:schemeClr val="tx2">
                  <a:lumMod val="95000"/>
                  <a:lumOff val="5000"/>
                </a:schemeClr>
              </a:solidFill>
            </a:endParaRPr>
          </a:p>
          <a:p>
            <a:r>
              <a:rPr lang="th-TH" dirty="0">
                <a:solidFill>
                  <a:schemeClr val="tx2">
                    <a:lumMod val="95000"/>
                    <a:lumOff val="5000"/>
                  </a:schemeClr>
                </a:solidFill>
              </a:rPr>
              <a:t>หากเราแทนความยาวคลื่นด้วย </a:t>
            </a:r>
            <a:r>
              <a:rPr lang="el-GR" dirty="0">
                <a:solidFill>
                  <a:schemeClr val="tx2">
                    <a:lumMod val="95000"/>
                    <a:lumOff val="5000"/>
                  </a:schemeClr>
                </a:solidFill>
              </a:rPr>
              <a:t>λ, </a:t>
            </a:r>
            <a:r>
              <a:rPr lang="th-TH" dirty="0">
                <a:solidFill>
                  <a:schemeClr val="tx2">
                    <a:lumMod val="95000"/>
                    <a:lumOff val="5000"/>
                  </a:schemeClr>
                </a:solidFill>
              </a:rPr>
              <a:t>ความเร็วในการแพร่กระจายด้วย 𝑐 (ความเร็วแสง) และความถี่ด้วย 𝑓 เราจะได้</a:t>
            </a:r>
            <a:r>
              <a:rPr lang="th-TH" dirty="0" smtClean="0">
                <a:solidFill>
                  <a:schemeClr val="tx2">
                    <a:lumMod val="95000"/>
                    <a:lumOff val="5000"/>
                  </a:schemeClr>
                </a:solidFill>
              </a:rPr>
              <a:t>:</a:t>
            </a:r>
            <a:endParaRPr lang="th-TH"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22</a:t>
            </a:fld>
            <a:endParaRPr lang="th-TH" altLang="th-TH"/>
          </a:p>
        </p:txBody>
      </p:sp>
      <mc:AlternateContent xmlns:mc="http://schemas.openxmlformats.org/markup-compatibility/2006" xmlns:a14="http://schemas.microsoft.com/office/drawing/2010/main">
        <mc:Choice Requires="a14">
          <p:sp>
            <p:nvSpPr>
              <p:cNvPr id="5" name="TextBox 4"/>
              <p:cNvSpPr txBox="1"/>
              <p:nvPr/>
            </p:nvSpPr>
            <p:spPr>
              <a:xfrm>
                <a:off x="2385221" y="4581128"/>
                <a:ext cx="4635051" cy="113806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3600" i="1" smtClean="0">
                          <a:solidFill>
                            <a:schemeClr val="tx2">
                              <a:lumMod val="95000"/>
                              <a:lumOff val="5000"/>
                            </a:schemeClr>
                          </a:solidFill>
                          <a:latin typeface="Cambria Math"/>
                        </a:rPr>
                        <m:t>λ</m:t>
                      </m:r>
                      <m:r>
                        <a:rPr lang="en-US" sz="3600" b="0" i="1" smtClean="0">
                          <a:solidFill>
                            <a:schemeClr val="tx2">
                              <a:lumMod val="95000"/>
                              <a:lumOff val="5000"/>
                            </a:schemeClr>
                          </a:solidFill>
                          <a:latin typeface="Cambria Math"/>
                        </a:rPr>
                        <m:t>=</m:t>
                      </m:r>
                      <m:f>
                        <m:fPr>
                          <m:ctrlPr>
                            <a:rPr lang="en-US" sz="3600" b="0" i="1" smtClean="0">
                              <a:solidFill>
                                <a:schemeClr val="tx2">
                                  <a:lumMod val="95000"/>
                                  <a:lumOff val="5000"/>
                                </a:schemeClr>
                              </a:solidFill>
                              <a:latin typeface="Cambria Math" panose="02040503050406030204" pitchFamily="18" charset="0"/>
                            </a:rPr>
                          </m:ctrlPr>
                        </m:fPr>
                        <m:num>
                          <m:r>
                            <a:rPr lang="en-US" sz="3600" b="0" i="1" smtClean="0">
                              <a:solidFill>
                                <a:schemeClr val="tx2">
                                  <a:lumMod val="95000"/>
                                  <a:lumOff val="5000"/>
                                </a:schemeClr>
                              </a:solidFill>
                              <a:latin typeface="Cambria Math"/>
                            </a:rPr>
                            <m:t>𝑐</m:t>
                          </m:r>
                        </m:num>
                        <m:den>
                          <m:r>
                            <a:rPr lang="en-US" sz="3600" b="0" i="1" smtClean="0">
                              <a:solidFill>
                                <a:schemeClr val="tx2">
                                  <a:lumMod val="95000"/>
                                  <a:lumOff val="5000"/>
                                </a:schemeClr>
                              </a:solidFill>
                              <a:latin typeface="Cambria Math"/>
                            </a:rPr>
                            <m:t>𝑓</m:t>
                          </m:r>
                        </m:den>
                      </m:f>
                      <m:r>
                        <a:rPr lang="en-US" sz="3600" b="0" i="1" smtClean="0">
                          <a:solidFill>
                            <a:schemeClr val="tx2">
                              <a:lumMod val="95000"/>
                              <a:lumOff val="5000"/>
                            </a:schemeClr>
                          </a:solidFill>
                          <a:latin typeface="Cambria Math"/>
                        </a:rPr>
                        <m:t> , (µ</m:t>
                      </m:r>
                      <m:r>
                        <a:rPr lang="en-US" sz="3600" b="0" i="1" smtClean="0">
                          <a:solidFill>
                            <a:schemeClr val="tx2">
                              <a:lumMod val="95000"/>
                              <a:lumOff val="5000"/>
                            </a:schemeClr>
                          </a:solidFill>
                          <a:latin typeface="Cambria Math"/>
                        </a:rPr>
                        <m:t>𝑚</m:t>
                      </m:r>
                      <m:r>
                        <a:rPr lang="en-US" sz="3600" b="0" i="1" smtClean="0">
                          <a:solidFill>
                            <a:schemeClr val="tx2">
                              <a:lumMod val="95000"/>
                              <a:lumOff val="5000"/>
                            </a:schemeClr>
                          </a:solidFill>
                          <a:latin typeface="Cambria Math"/>
                        </a:rPr>
                        <m:t>:</m:t>
                      </m:r>
                      <m:r>
                        <a:rPr lang="en-US" sz="3600" b="0" i="1" smtClean="0">
                          <a:solidFill>
                            <a:schemeClr val="tx2">
                              <a:lumMod val="95000"/>
                              <a:lumOff val="5000"/>
                            </a:schemeClr>
                          </a:solidFill>
                          <a:latin typeface="Cambria Math"/>
                        </a:rPr>
                        <m:t>𝑚𝑖𝑐𝑟𝑜𝑛𝑠</m:t>
                      </m:r>
                      <m:r>
                        <a:rPr lang="en-US" sz="3600" b="0" i="1" smtClean="0">
                          <a:solidFill>
                            <a:schemeClr val="tx2">
                              <a:lumMod val="95000"/>
                              <a:lumOff val="5000"/>
                            </a:schemeClr>
                          </a:solidFill>
                          <a:latin typeface="Cambria Math"/>
                        </a:rPr>
                        <m:t>)</m:t>
                      </m:r>
                    </m:oMath>
                  </m:oMathPara>
                </a14:m>
                <a:endParaRPr lang="th-TH" sz="3200" dirty="0">
                  <a:solidFill>
                    <a:schemeClr val="tx2">
                      <a:lumMod val="95000"/>
                      <a:lumOff val="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85221" y="4581128"/>
                <a:ext cx="4635051" cy="1138068"/>
              </a:xfrm>
              <a:prstGeom prst="rect">
                <a:avLst/>
              </a:prstGeom>
              <a:blipFill rotWithShape="1">
                <a:blip r:embed="rId3"/>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2076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3.3</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In a vacuum, light is propagated with a speed of </a:t>
                </a:r>
                <a14:m>
                  <m:oMath xmlns:m="http://schemas.openxmlformats.org/officeDocument/2006/math">
                    <m:r>
                      <a:rPr lang="en-US" sz="2800" b="0" i="1" smtClean="0">
                        <a:solidFill>
                          <a:schemeClr val="tx2">
                            <a:lumMod val="95000"/>
                            <a:lumOff val="5000"/>
                          </a:schemeClr>
                        </a:solidFill>
                        <a:latin typeface="Cambria Math"/>
                      </a:rPr>
                      <m:t>3</m:t>
                    </m:r>
                    <m:r>
                      <a:rPr lang="en-US" sz="2800" b="0" i="1" smtClean="0">
                        <a:solidFill>
                          <a:schemeClr val="tx2">
                            <a:lumMod val="95000"/>
                            <a:lumOff val="5000"/>
                          </a:schemeClr>
                        </a:solidFill>
                        <a:latin typeface="Cambria Math"/>
                        <a:ea typeface="Cambria Math"/>
                      </a:rPr>
                      <m:t>×</m:t>
                    </m:r>
                    <m:sSup>
                      <m:sSupPr>
                        <m:ctrlPr>
                          <a:rPr lang="en-US" sz="2800" b="0" i="1" smtClean="0">
                            <a:solidFill>
                              <a:schemeClr val="tx2">
                                <a:lumMod val="95000"/>
                                <a:lumOff val="5000"/>
                              </a:schemeClr>
                            </a:solidFill>
                            <a:latin typeface="Cambria Math" panose="02040503050406030204" pitchFamily="18" charset="0"/>
                            <a:ea typeface="Cambria Math"/>
                          </a:rPr>
                        </m:ctrlPr>
                      </m:sSupPr>
                      <m:e>
                        <m:r>
                          <a:rPr lang="en-US" sz="2800" b="0" i="1" smtClean="0">
                            <a:solidFill>
                              <a:schemeClr val="tx2">
                                <a:lumMod val="95000"/>
                                <a:lumOff val="5000"/>
                              </a:schemeClr>
                            </a:solidFill>
                            <a:latin typeface="Cambria Math"/>
                            <a:ea typeface="Cambria Math"/>
                          </a:rPr>
                          <m:t>10</m:t>
                        </m:r>
                      </m:e>
                      <m:sup>
                        <m:r>
                          <a:rPr lang="en-US" sz="2800" b="0" i="1" smtClean="0">
                            <a:solidFill>
                              <a:schemeClr val="tx2">
                                <a:lumMod val="95000"/>
                                <a:lumOff val="5000"/>
                              </a:schemeClr>
                            </a:solidFill>
                            <a:latin typeface="Cambria Math"/>
                            <a:ea typeface="Cambria Math"/>
                          </a:rPr>
                          <m:t>8</m:t>
                        </m:r>
                      </m:sup>
                    </m:sSup>
                    <m:r>
                      <a:rPr lang="en-US" sz="2800" b="0" i="1" smtClean="0">
                        <a:solidFill>
                          <a:schemeClr val="tx2">
                            <a:lumMod val="95000"/>
                            <a:lumOff val="5000"/>
                          </a:schemeClr>
                        </a:solidFill>
                        <a:latin typeface="Cambria Math"/>
                        <a:ea typeface="Cambria Math"/>
                      </a:rPr>
                      <m:t>𝑚</m:t>
                    </m:r>
                    <m:r>
                      <a:rPr lang="en-US" sz="2800" b="0" i="1" smtClean="0">
                        <a:solidFill>
                          <a:schemeClr val="tx2">
                            <a:lumMod val="95000"/>
                            <a:lumOff val="5000"/>
                          </a:schemeClr>
                        </a:solidFill>
                        <a:latin typeface="Cambria Math"/>
                        <a:ea typeface="Cambria Math"/>
                      </a:rPr>
                      <m:t>/</m:t>
                    </m:r>
                    <m:r>
                      <a:rPr lang="en-US" sz="2800" b="0" i="1" smtClean="0">
                        <a:solidFill>
                          <a:schemeClr val="tx2">
                            <a:lumMod val="95000"/>
                            <a:lumOff val="5000"/>
                          </a:schemeClr>
                        </a:solidFill>
                        <a:latin typeface="Cambria Math"/>
                        <a:ea typeface="Cambria Math"/>
                      </a:rPr>
                      <m:t>𝑠</m:t>
                    </m:r>
                  </m:oMath>
                </a14:m>
                <a:r>
                  <a:rPr lang="en-US" sz="2800" dirty="0" smtClean="0">
                    <a:solidFill>
                      <a:schemeClr val="tx2">
                        <a:lumMod val="95000"/>
                        <a:lumOff val="5000"/>
                      </a:schemeClr>
                    </a:solidFill>
                  </a:rPr>
                  <a:t>. The wavelength is normally measured in microns instead of meters. The wavelength of red light (frequency = </a:t>
                </a:r>
                <a14:m>
                  <m:oMath xmlns:m="http://schemas.openxmlformats.org/officeDocument/2006/math">
                    <m:r>
                      <a:rPr lang="en-US" sz="2800" b="0" i="1" smtClean="0">
                        <a:solidFill>
                          <a:schemeClr val="tx2">
                            <a:lumMod val="95000"/>
                            <a:lumOff val="5000"/>
                          </a:schemeClr>
                        </a:solidFill>
                        <a:latin typeface="Cambria Math"/>
                      </a:rPr>
                      <m:t>4</m:t>
                    </m:r>
                    <m:r>
                      <a:rPr lang="en-US" sz="2800" b="0" i="1" smtClean="0">
                        <a:solidFill>
                          <a:schemeClr val="tx2">
                            <a:lumMod val="95000"/>
                            <a:lumOff val="5000"/>
                          </a:schemeClr>
                        </a:solidFill>
                        <a:latin typeface="Cambria Math"/>
                        <a:ea typeface="Cambria Math"/>
                      </a:rPr>
                      <m:t>×</m:t>
                    </m:r>
                    <m:sSup>
                      <m:sSupPr>
                        <m:ctrlPr>
                          <a:rPr lang="en-US" sz="2800" b="0" i="1" smtClean="0">
                            <a:solidFill>
                              <a:schemeClr val="tx2">
                                <a:lumMod val="95000"/>
                                <a:lumOff val="5000"/>
                              </a:schemeClr>
                            </a:solidFill>
                            <a:latin typeface="Cambria Math" panose="02040503050406030204" pitchFamily="18" charset="0"/>
                            <a:ea typeface="Cambria Math"/>
                          </a:rPr>
                        </m:ctrlPr>
                      </m:sSupPr>
                      <m:e>
                        <m:r>
                          <a:rPr lang="en-US" sz="2800" b="0" i="1" smtClean="0">
                            <a:solidFill>
                              <a:schemeClr val="tx2">
                                <a:lumMod val="95000"/>
                                <a:lumOff val="5000"/>
                              </a:schemeClr>
                            </a:solidFill>
                            <a:latin typeface="Cambria Math"/>
                            <a:ea typeface="Cambria Math"/>
                          </a:rPr>
                          <m:t>10</m:t>
                        </m:r>
                      </m:e>
                      <m:sup>
                        <m:r>
                          <a:rPr lang="en-US" sz="2800" b="0" i="1" smtClean="0">
                            <a:solidFill>
                              <a:schemeClr val="tx2">
                                <a:lumMod val="95000"/>
                                <a:lumOff val="5000"/>
                              </a:schemeClr>
                            </a:solidFill>
                            <a:latin typeface="Cambria Math"/>
                            <a:ea typeface="Cambria Math"/>
                          </a:rPr>
                          <m:t>14</m:t>
                        </m:r>
                      </m:sup>
                    </m:sSup>
                  </m:oMath>
                </a14:m>
                <a:r>
                  <a:rPr lang="en-US" sz="2800" dirty="0" smtClean="0">
                    <a:solidFill>
                      <a:schemeClr val="tx2">
                        <a:lumMod val="95000"/>
                        <a:lumOff val="5000"/>
                      </a:schemeClr>
                    </a:solidFill>
                  </a:rPr>
                  <a:t>) in air.</a:t>
                </a:r>
              </a:p>
              <a:p>
                <a:pPr marL="0" indent="0">
                  <a:buNone/>
                </a:pPr>
                <a14:m>
                  <m:oMathPara xmlns:m="http://schemas.openxmlformats.org/officeDocument/2006/math">
                    <m:oMathParaPr>
                      <m:jc m:val="centerGroup"/>
                    </m:oMathParaPr>
                    <m:oMath xmlns:m="http://schemas.openxmlformats.org/officeDocument/2006/math">
                      <m:r>
                        <a:rPr lang="el-GR" sz="2800" i="1" dirty="0" smtClean="0">
                          <a:solidFill>
                            <a:schemeClr val="tx2">
                              <a:lumMod val="95000"/>
                              <a:lumOff val="5000"/>
                            </a:schemeClr>
                          </a:solidFill>
                          <a:latin typeface="Cambria Math"/>
                        </a:rPr>
                        <m:t>𝜆</m:t>
                      </m:r>
                      <m:r>
                        <a:rPr lang="en-US" sz="2800" i="1" dirty="0" smtClean="0">
                          <a:solidFill>
                            <a:schemeClr val="tx2">
                              <a:lumMod val="95000"/>
                              <a:lumOff val="5000"/>
                            </a:schemeClr>
                          </a:solidFill>
                          <a:latin typeface="Cambria Math"/>
                        </a:rPr>
                        <m:t>=</m:t>
                      </m:r>
                      <m:f>
                        <m:fPr>
                          <m:ctrlPr>
                            <a:rPr lang="en-US" sz="2800" i="1" dirty="0" smtClean="0">
                              <a:solidFill>
                                <a:schemeClr val="tx2">
                                  <a:lumMod val="95000"/>
                                  <a:lumOff val="5000"/>
                                </a:schemeClr>
                              </a:solidFill>
                              <a:latin typeface="Cambria Math" panose="02040503050406030204" pitchFamily="18" charset="0"/>
                            </a:rPr>
                          </m:ctrlPr>
                        </m:fPr>
                        <m:num>
                          <m:r>
                            <a:rPr lang="en-US" sz="2800" b="0" i="1" dirty="0" smtClean="0">
                              <a:solidFill>
                                <a:schemeClr val="tx2">
                                  <a:lumMod val="95000"/>
                                  <a:lumOff val="5000"/>
                                </a:schemeClr>
                              </a:solidFill>
                              <a:latin typeface="Cambria Math"/>
                            </a:rPr>
                            <m:t>𝑐</m:t>
                          </m:r>
                        </m:num>
                        <m:den>
                          <m:r>
                            <a:rPr lang="en-US" sz="2800" b="0" i="1" dirty="0" smtClean="0">
                              <a:solidFill>
                                <a:schemeClr val="tx2">
                                  <a:lumMod val="95000"/>
                                  <a:lumOff val="5000"/>
                                </a:schemeClr>
                              </a:solidFill>
                              <a:latin typeface="Cambria Math"/>
                            </a:rPr>
                            <m:t>𝑓</m:t>
                          </m:r>
                        </m:den>
                      </m:f>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 </m:t>
                      </m:r>
                      <m:f>
                        <m:fPr>
                          <m:ctrlPr>
                            <a:rPr lang="en-US" sz="2800" i="1" dirty="0" smtClean="0">
                              <a:solidFill>
                                <a:schemeClr val="tx2">
                                  <a:lumMod val="95000"/>
                                  <a:lumOff val="5000"/>
                                </a:schemeClr>
                              </a:solidFill>
                              <a:latin typeface="Cambria Math" panose="02040503050406030204" pitchFamily="18" charset="0"/>
                            </a:rPr>
                          </m:ctrlPr>
                        </m:fPr>
                        <m:num>
                          <m:r>
                            <a:rPr lang="en-US" sz="2800" b="0" i="1" dirty="0" smtClean="0">
                              <a:solidFill>
                                <a:schemeClr val="tx2">
                                  <a:lumMod val="95000"/>
                                  <a:lumOff val="5000"/>
                                </a:schemeClr>
                              </a:solidFill>
                              <a:latin typeface="Cambria Math"/>
                            </a:rPr>
                            <m:t>3</m:t>
                          </m:r>
                          <m:r>
                            <a:rPr lang="en-US" sz="2800" b="0" i="1" dirty="0" smtClean="0">
                              <a:solidFill>
                                <a:schemeClr val="tx2">
                                  <a:lumMod val="95000"/>
                                  <a:lumOff val="5000"/>
                                </a:schemeClr>
                              </a:solidFill>
                              <a:latin typeface="Cambria Math"/>
                              <a:ea typeface="Cambria Math"/>
                            </a:rPr>
                            <m:t>×</m:t>
                          </m:r>
                          <m:sSup>
                            <m:sSupPr>
                              <m:ctrlPr>
                                <a:rPr lang="en-US" sz="2800" b="0" i="1" dirty="0" smtClean="0">
                                  <a:solidFill>
                                    <a:schemeClr val="tx2">
                                      <a:lumMod val="95000"/>
                                      <a:lumOff val="5000"/>
                                    </a:schemeClr>
                                  </a:solidFill>
                                  <a:latin typeface="Cambria Math" panose="02040503050406030204" pitchFamily="18" charset="0"/>
                                  <a:ea typeface="Cambria Math"/>
                                </a:rPr>
                              </m:ctrlPr>
                            </m:sSupPr>
                            <m:e>
                              <m:r>
                                <a:rPr lang="en-US" sz="2800" b="0" i="1" dirty="0" smtClean="0">
                                  <a:solidFill>
                                    <a:schemeClr val="tx2">
                                      <a:lumMod val="95000"/>
                                      <a:lumOff val="5000"/>
                                    </a:schemeClr>
                                  </a:solidFill>
                                  <a:latin typeface="Cambria Math"/>
                                  <a:ea typeface="Cambria Math"/>
                                </a:rPr>
                                <m:t>10</m:t>
                              </m:r>
                            </m:e>
                            <m:sup>
                              <m:r>
                                <a:rPr lang="en-US" sz="2800" b="0" i="1" dirty="0" smtClean="0">
                                  <a:solidFill>
                                    <a:schemeClr val="tx2">
                                      <a:lumMod val="95000"/>
                                      <a:lumOff val="5000"/>
                                    </a:schemeClr>
                                  </a:solidFill>
                                  <a:latin typeface="Cambria Math"/>
                                  <a:ea typeface="Cambria Math"/>
                                </a:rPr>
                                <m:t>8</m:t>
                              </m:r>
                            </m:sup>
                          </m:sSup>
                        </m:num>
                        <m:den>
                          <m:r>
                            <a:rPr lang="en-US" sz="2800" b="0" i="1" dirty="0" smtClean="0">
                              <a:solidFill>
                                <a:schemeClr val="tx2">
                                  <a:lumMod val="95000"/>
                                  <a:lumOff val="5000"/>
                                </a:schemeClr>
                              </a:solidFill>
                              <a:latin typeface="Cambria Math"/>
                            </a:rPr>
                            <m:t>4</m:t>
                          </m:r>
                          <m:r>
                            <a:rPr lang="en-US" sz="2800" b="0" i="1" dirty="0" smtClean="0">
                              <a:solidFill>
                                <a:schemeClr val="tx2">
                                  <a:lumMod val="95000"/>
                                  <a:lumOff val="5000"/>
                                </a:schemeClr>
                              </a:solidFill>
                              <a:latin typeface="Cambria Math"/>
                              <a:ea typeface="Cambria Math"/>
                            </a:rPr>
                            <m:t>×</m:t>
                          </m:r>
                          <m:sSup>
                            <m:sSupPr>
                              <m:ctrlPr>
                                <a:rPr lang="en-US" sz="2800" b="0" i="1" dirty="0" smtClean="0">
                                  <a:solidFill>
                                    <a:schemeClr val="tx2">
                                      <a:lumMod val="95000"/>
                                      <a:lumOff val="5000"/>
                                    </a:schemeClr>
                                  </a:solidFill>
                                  <a:latin typeface="Cambria Math" panose="02040503050406030204" pitchFamily="18" charset="0"/>
                                  <a:ea typeface="Cambria Math"/>
                                </a:rPr>
                              </m:ctrlPr>
                            </m:sSupPr>
                            <m:e>
                              <m:r>
                                <a:rPr lang="en-US" sz="2800" b="0" i="1" dirty="0" smtClean="0">
                                  <a:solidFill>
                                    <a:schemeClr val="tx2">
                                      <a:lumMod val="95000"/>
                                      <a:lumOff val="5000"/>
                                    </a:schemeClr>
                                  </a:solidFill>
                                  <a:latin typeface="Cambria Math"/>
                                  <a:ea typeface="Cambria Math"/>
                                </a:rPr>
                                <m:t>10</m:t>
                              </m:r>
                            </m:e>
                            <m:sup>
                              <m:r>
                                <a:rPr lang="en-US" sz="2800" b="0" i="1" dirty="0" smtClean="0">
                                  <a:solidFill>
                                    <a:schemeClr val="tx2">
                                      <a:lumMod val="95000"/>
                                      <a:lumOff val="5000"/>
                                    </a:schemeClr>
                                  </a:solidFill>
                                  <a:latin typeface="Cambria Math"/>
                                  <a:ea typeface="Cambria Math"/>
                                </a:rPr>
                                <m:t>14</m:t>
                              </m:r>
                            </m:sup>
                          </m:sSup>
                        </m:den>
                      </m:f>
                    </m:oMath>
                  </m:oMathPara>
                </a14:m>
                <a:endParaRPr lang="en-US" sz="2800" i="1" dirty="0" smtClean="0">
                  <a:solidFill>
                    <a:schemeClr val="tx2">
                      <a:lumMod val="95000"/>
                      <a:lumOff val="5000"/>
                    </a:schemeClr>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b="0" i="1" dirty="0" smtClean="0">
                          <a:solidFill>
                            <a:schemeClr val="tx2">
                              <a:lumMod val="95000"/>
                              <a:lumOff val="5000"/>
                            </a:schemeClr>
                          </a:solidFill>
                          <a:latin typeface="Cambria Math"/>
                        </a:rPr>
                        <m:t>0</m:t>
                      </m:r>
                      <m:r>
                        <a:rPr lang="en-US" sz="2800" b="0" i="1" dirty="0" smtClean="0">
                          <a:solidFill>
                            <a:schemeClr val="tx2">
                              <a:lumMod val="95000"/>
                              <a:lumOff val="5000"/>
                            </a:schemeClr>
                          </a:solidFill>
                          <a:latin typeface="Cambria Math"/>
                        </a:rPr>
                        <m:t>.</m:t>
                      </m:r>
                      <m:r>
                        <a:rPr lang="en-US" sz="2800" b="0" i="1" dirty="0" smtClean="0">
                          <a:solidFill>
                            <a:schemeClr val="tx2">
                              <a:lumMod val="95000"/>
                              <a:lumOff val="5000"/>
                            </a:schemeClr>
                          </a:solidFill>
                          <a:latin typeface="Cambria Math"/>
                        </a:rPr>
                        <m:t>75</m:t>
                      </m:r>
                      <m:r>
                        <a:rPr lang="en-US" sz="2800" b="0" i="1" dirty="0" smtClean="0">
                          <a:solidFill>
                            <a:schemeClr val="tx2">
                              <a:lumMod val="95000"/>
                              <a:lumOff val="5000"/>
                            </a:schemeClr>
                          </a:solidFill>
                          <a:latin typeface="Cambria Math"/>
                          <a:ea typeface="Cambria Math"/>
                        </a:rPr>
                        <m:t>×</m:t>
                      </m:r>
                      <m:sSup>
                        <m:sSupPr>
                          <m:ctrlPr>
                            <a:rPr lang="en-US" sz="2800" b="0" i="1" dirty="0" smtClean="0">
                              <a:solidFill>
                                <a:schemeClr val="tx2">
                                  <a:lumMod val="95000"/>
                                  <a:lumOff val="5000"/>
                                </a:schemeClr>
                              </a:solidFill>
                              <a:latin typeface="Cambria Math" panose="02040503050406030204" pitchFamily="18" charset="0"/>
                              <a:ea typeface="Cambria Math"/>
                            </a:rPr>
                          </m:ctrlPr>
                        </m:sSupPr>
                        <m:e>
                          <m:r>
                            <a:rPr lang="en-US" sz="2800" b="0" i="1" dirty="0" smtClean="0">
                              <a:solidFill>
                                <a:schemeClr val="tx2">
                                  <a:lumMod val="95000"/>
                                  <a:lumOff val="5000"/>
                                </a:schemeClr>
                              </a:solidFill>
                              <a:latin typeface="Cambria Math"/>
                              <a:ea typeface="Cambria Math"/>
                            </a:rPr>
                            <m:t>10</m:t>
                          </m:r>
                        </m:e>
                        <m:sup>
                          <m:r>
                            <a:rPr lang="en-US" sz="2800" b="0" i="1" dirty="0" smtClean="0">
                              <a:solidFill>
                                <a:schemeClr val="tx2">
                                  <a:lumMod val="95000"/>
                                  <a:lumOff val="5000"/>
                                </a:schemeClr>
                              </a:solidFill>
                              <a:latin typeface="Cambria Math"/>
                              <a:ea typeface="Cambria Math"/>
                            </a:rPr>
                            <m:t>−</m:t>
                          </m:r>
                          <m:r>
                            <a:rPr lang="en-US" sz="2800" b="0" i="1" dirty="0" smtClean="0">
                              <a:solidFill>
                                <a:schemeClr val="tx2">
                                  <a:lumMod val="95000"/>
                                  <a:lumOff val="5000"/>
                                </a:schemeClr>
                              </a:solidFill>
                              <a:latin typeface="Cambria Math"/>
                              <a:ea typeface="Cambria Math"/>
                            </a:rPr>
                            <m:t>6</m:t>
                          </m:r>
                        </m:sup>
                      </m:sSup>
                      <m:r>
                        <a:rPr lang="en-US" sz="2800" b="0" i="1" dirty="0" smtClean="0">
                          <a:solidFill>
                            <a:schemeClr val="tx2">
                              <a:lumMod val="95000"/>
                              <a:lumOff val="5000"/>
                            </a:schemeClr>
                          </a:solidFill>
                          <a:latin typeface="Cambria Math"/>
                          <a:ea typeface="Cambria Math"/>
                        </a:rPr>
                        <m:t>𝑚</m:t>
                      </m:r>
                      <m:r>
                        <a:rPr lang="en-US" sz="2800" b="0" i="1" dirty="0" smtClean="0">
                          <a:solidFill>
                            <a:schemeClr val="tx2">
                              <a:lumMod val="95000"/>
                              <a:lumOff val="5000"/>
                            </a:schemeClr>
                          </a:solidFill>
                          <a:latin typeface="Cambria Math"/>
                          <a:ea typeface="Cambria Math"/>
                        </a:rPr>
                        <m:t>=</m:t>
                      </m:r>
                      <m:r>
                        <a:rPr lang="en-US" sz="2800" b="0" i="1" dirty="0" smtClean="0">
                          <a:solidFill>
                            <a:schemeClr val="tx2">
                              <a:lumMod val="95000"/>
                              <a:lumOff val="5000"/>
                            </a:schemeClr>
                          </a:solidFill>
                          <a:latin typeface="Cambria Math"/>
                          <a:ea typeface="Cambria Math"/>
                        </a:rPr>
                        <m:t>0</m:t>
                      </m:r>
                      <m:r>
                        <a:rPr lang="en-US" sz="2800" b="0" i="1" dirty="0" smtClean="0">
                          <a:solidFill>
                            <a:schemeClr val="tx2">
                              <a:lumMod val="95000"/>
                              <a:lumOff val="5000"/>
                            </a:schemeClr>
                          </a:solidFill>
                          <a:latin typeface="Cambria Math"/>
                          <a:ea typeface="Cambria Math"/>
                        </a:rPr>
                        <m:t>.</m:t>
                      </m:r>
                      <m:r>
                        <a:rPr lang="en-US" sz="2800" b="0" i="1" dirty="0" smtClean="0">
                          <a:solidFill>
                            <a:schemeClr val="tx2">
                              <a:lumMod val="95000"/>
                              <a:lumOff val="5000"/>
                            </a:schemeClr>
                          </a:solidFill>
                          <a:latin typeface="Cambria Math"/>
                          <a:ea typeface="Cambria Math"/>
                        </a:rPr>
                        <m:t>75</m:t>
                      </m:r>
                      <m:r>
                        <a:rPr lang="en-US" sz="2800" b="0" i="1" dirty="0" smtClean="0">
                          <a:solidFill>
                            <a:schemeClr val="tx2">
                              <a:lumMod val="95000"/>
                              <a:lumOff val="5000"/>
                            </a:schemeClr>
                          </a:solidFill>
                          <a:latin typeface="Cambria Math"/>
                          <a:ea typeface="Cambria Math"/>
                        </a:rPr>
                        <m:t> </m:t>
                      </m:r>
                      <m:r>
                        <a:rPr lang="en-US" sz="2800" b="0" i="1" dirty="0" smtClean="0">
                          <a:solidFill>
                            <a:schemeClr val="tx2">
                              <a:lumMod val="95000"/>
                              <a:lumOff val="5000"/>
                            </a:schemeClr>
                          </a:solidFill>
                          <a:latin typeface="Cambria Math"/>
                          <a:ea typeface="Cambria Math"/>
                        </a:rPr>
                        <m:t>𝜇</m:t>
                      </m:r>
                      <m:r>
                        <a:rPr lang="en-US" sz="2800" b="0" i="1" dirty="0" smtClean="0">
                          <a:solidFill>
                            <a:schemeClr val="tx2">
                              <a:lumMod val="95000"/>
                              <a:lumOff val="5000"/>
                            </a:schemeClr>
                          </a:solidFill>
                          <a:latin typeface="Cambria Math"/>
                          <a:ea typeface="Cambria Math"/>
                        </a:rPr>
                        <m:t>𝑚</m:t>
                      </m:r>
                    </m:oMath>
                  </m:oMathPara>
                </a14:m>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7" t="-1567" r="-889" b="-11129"/>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23</a:t>
            </a:fld>
            <a:endParaRPr lang="th-TH" altLang="th-TH"/>
          </a:p>
        </p:txBody>
      </p:sp>
    </p:spTree>
    <p:extLst>
      <p:ext uri="{BB962C8B-B14F-4D97-AF65-F5344CB8AC3E}">
        <p14:creationId xmlns:p14="http://schemas.microsoft.com/office/powerpoint/2010/main" val="156115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Wavelength and </a:t>
            </a:r>
            <a:r>
              <a:rPr lang="en-US" dirty="0" smtClean="0"/>
              <a:t>period</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24</a:t>
            </a:fld>
            <a:endParaRPr lang="th-TH" altLang="th-TH"/>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279" y="2463824"/>
            <a:ext cx="71231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79" y="5037162"/>
            <a:ext cx="71231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279" y="1895499"/>
            <a:ext cx="12954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0179" y="3622699"/>
            <a:ext cx="1778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42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2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
                                        </p:tgtEl>
                                        <p:attrNameLst>
                                          <p:attrName>style.visibility</p:attrName>
                                        </p:attrNameLst>
                                      </p:cBhvr>
                                      <p:to>
                                        <p:strVal val="visible"/>
                                      </p:to>
                                    </p:set>
                                    <p:animEffect transition="in" filter="wipe(left)">
                                      <p:cBhvr additive="repl">
                                        <p:cTn id="12" dur="2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additive="repl">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additive="repl">
                                        <p:cTn id="20" dur="1" fill="hold">
                                          <p:stCondLst>
                                            <p:cond delay="0"/>
                                          </p:stCondLst>
                                        </p:cTn>
                                        <p:tgtEl>
                                          <p:spTgt spid="8"/>
                                        </p:tgtEl>
                                        <p:attrNameLst>
                                          <p:attrName>style.visibility</p:attrName>
                                        </p:attrNameLst>
                                      </p:cBhvr>
                                      <p:to>
                                        <p:strVal val="visible"/>
                                      </p:to>
                                    </p:set>
                                    <p:anim calcmode="lin" valueType="num">
                                      <p:cBhvr additive="repl">
                                        <p:cTn id="21" dur="500" fill="hold"/>
                                        <p:tgtEl>
                                          <p:spTgt spid="8"/>
                                        </p:tgtEl>
                                        <p:attrNameLst>
                                          <p:attrName>ppt_w</p:attrName>
                                        </p:attrNameLst>
                                      </p:cBhvr>
                                      <p:tavLst>
                                        <p:tav tm="100000">
                                          <p:val>
                                            <p:fltVal val="0"/>
                                          </p:val>
                                        </p:tav>
                                        <p:tav>
                                          <p:val>
                                            <p:strVal val="#ppt_w"/>
                                          </p:val>
                                        </p:tav>
                                      </p:tavLst>
                                    </p:anim>
                                    <p:anim calcmode="lin" valueType="num">
                                      <p:cBhvr additive="repl">
                                        <p:cTn id="22" dur="500" fill="hold"/>
                                        <p:tgtEl>
                                          <p:spTgt spid="8"/>
                                        </p:tgtEl>
                                        <p:attrNameLst>
                                          <p:attrName>ppt_h</p:attrName>
                                        </p:attrNameLst>
                                      </p:cBhvr>
                                      <p:tavLst>
                                        <p:tav tm="100000">
                                          <p:val>
                                            <p:fltVal val="0"/>
                                          </p:val>
                                        </p:tav>
                                        <p:tav>
                                          <p:val>
                                            <p:strVal val="#ppt_h"/>
                                          </p:val>
                                        </p:tav>
                                      </p:tavLst>
                                    </p:anim>
                                    <p:animEffect transition="in" filter="fade">
                                      <p:cBhvr additive="repl">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and Frequency Domains</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25</a:t>
            </a:fld>
            <a:endParaRPr lang="th-TH" altLang="th-TH"/>
          </a:p>
        </p:txBody>
      </p:sp>
      <p:sp>
        <p:nvSpPr>
          <p:cNvPr id="3" name="Content Placeholder 2"/>
          <p:cNvSpPr>
            <a:spLocks noGrp="1"/>
          </p:cNvSpPr>
          <p:nvPr>
            <p:ph idx="1"/>
          </p:nvPr>
        </p:nvSpPr>
        <p:spPr/>
        <p:txBody>
          <a:bodyPr/>
          <a:lstStyle/>
          <a:p>
            <a:endParaRPr lang="th-TH"/>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70" y="2766987"/>
            <a:ext cx="41608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856" y="2766988"/>
            <a:ext cx="37846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023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Effect transition="in" filter="wipe(left)">
                                      <p:cBhvr additive="repl">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
                                        </p:tgtEl>
                                        <p:attrNameLst>
                                          <p:attrName>style.visibility</p:attrName>
                                        </p:attrNameLst>
                                      </p:cBhvr>
                                      <p:to>
                                        <p:strVal val="visible"/>
                                      </p:to>
                                    </p:set>
                                    <p:animEffect transition="in" filter="wipe(left)">
                                      <p:cBhvr additive="repl">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time domain and frequency domain of three sine waves</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26</a:t>
            </a:fld>
            <a:endParaRPr lang="th-TH" altLang="th-TH"/>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43" y="2564904"/>
            <a:ext cx="445135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638028"/>
            <a:ext cx="33051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8652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
                                        </p:tgtEl>
                                        <p:attrNameLst>
                                          <p:attrName>style.visibility</p:attrName>
                                        </p:attrNameLst>
                                      </p:cBhvr>
                                      <p:to>
                                        <p:strVal val="visible"/>
                                      </p:to>
                                    </p:set>
                                    <p:animEffect transition="in" filter="wipe(left)">
                                      <p:cBhvr additive="repl">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a:t>
            </a:r>
            <a:r>
              <a:rPr lang="en-US" dirty="0" smtClean="0"/>
              <a:t>Waveform</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27</a:t>
            </a:fld>
            <a:endParaRPr lang="th-TH" altLang="th-TH"/>
          </a:p>
        </p:txBody>
      </p:sp>
      <p:pic>
        <p:nvPicPr>
          <p:cNvPr id="7" name="Content Placeholder 6"/>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909192"/>
            <a:ext cx="7632848" cy="432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3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Signals</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28</a:t>
            </a:fld>
            <a:endParaRPr lang="th-TH" altLang="th-TH"/>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69" y="2602781"/>
            <a:ext cx="8116887"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8892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Effect transition="in" filter="wipe(left)">
                                      <p:cBhvr additive="repl">
                                        <p:cTn id="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Decomposition of a composite periodic signal</a:t>
            </a:r>
            <a:endParaRPr lang="th-TH" dirty="0"/>
          </a:p>
        </p:txBody>
      </p:sp>
      <p:sp>
        <p:nvSpPr>
          <p:cNvPr id="3" name="Content Placeholder 2"/>
          <p:cNvSpPr>
            <a:spLocks noGrp="1"/>
          </p:cNvSpPr>
          <p:nvPr>
            <p:ph idx="1"/>
          </p:nvPr>
        </p:nvSpPr>
        <p:spPr/>
        <p:txBody>
          <a:bodyPr/>
          <a:lstStyle/>
          <a:p>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29</a:t>
            </a:fld>
            <a:endParaRPr lang="th-TH" altLang="th-TH"/>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45" y="1988840"/>
            <a:ext cx="73040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795" y="2517478"/>
            <a:ext cx="560863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545" y="2922290"/>
            <a:ext cx="55895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0495" y="3081040"/>
            <a:ext cx="5595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087" y="4247728"/>
            <a:ext cx="7526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9024" y="4630316"/>
            <a:ext cx="809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6737" y="5130378"/>
            <a:ext cx="90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9387" y="5309766"/>
            <a:ext cx="71437"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5834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fill="hold" nodeType="clickEffect">
                                  <p:stCondLst>
                                    <p:cond delay="0"/>
                                  </p:stCondLst>
                                  <p:childTnLst>
                                    <p:set>
                                      <p:cBhvr additive="repl">
                                        <p:cTn id="18" dur="1" fill="hold">
                                          <p:stCondLst>
                                            <p:cond delay="0"/>
                                          </p:stCondLst>
                                        </p:cTn>
                                        <p:tgtEl>
                                          <p:spTgt spid="14"/>
                                        </p:tgtEl>
                                        <p:attrNameLst>
                                          <p:attrName>style.visibility</p:attrName>
                                        </p:attrNameLst>
                                      </p:cBhvr>
                                      <p:to>
                                        <p:strVal val="visible"/>
                                      </p:to>
                                    </p:set>
                                    <p:anim calcmode="lin" valueType="num">
                                      <p:cBhvr additive="repl">
                                        <p:cTn id="19" dur="1000" fill="hold"/>
                                        <p:tgtEl>
                                          <p:spTgt spid="14"/>
                                        </p:tgtEl>
                                        <p:attrNameLst>
                                          <p:attrName>ppt_w</p:attrName>
                                        </p:attrNameLst>
                                      </p:cBhvr>
                                      <p:tavLst>
                                        <p:tav tm="100000">
                                          <p:val>
                                            <p:fltVal val="0"/>
                                          </p:val>
                                        </p:tav>
                                        <p:tav>
                                          <p:val>
                                            <p:strVal val="#ppt_w"/>
                                          </p:val>
                                        </p:tav>
                                      </p:tavLst>
                                    </p:anim>
                                    <p:anim calcmode="lin" valueType="num">
                                      <p:cBhvr additive="repl">
                                        <p:cTn id="20" dur="1000" fill="hold"/>
                                        <p:tgtEl>
                                          <p:spTgt spid="14"/>
                                        </p:tgtEl>
                                        <p:attrNameLst>
                                          <p:attrName>ppt_h</p:attrName>
                                        </p:attrNameLst>
                                      </p:cBhvr>
                                      <p:tavLst>
                                        <p:tav tm="100000">
                                          <p:val>
                                            <p:fltVal val="0"/>
                                          </p:val>
                                        </p:tav>
                                        <p:tav>
                                          <p:val>
                                            <p:strVal val="#ppt_h"/>
                                          </p:val>
                                        </p:tav>
                                      </p:tavLst>
                                    </p:anim>
                                    <p:anim calcmode="lin" valueType="num">
                                      <p:cBhvr additive="repl">
                                        <p:cTn id="21" dur="1000" fill="hold"/>
                                        <p:tgtEl>
                                          <p:spTgt spid="14"/>
                                        </p:tgtEl>
                                        <p:attrNameLst>
                                          <p:attrName>r</p:attrName>
                                        </p:attrNameLst>
                                      </p:cBhvr>
                                      <p:tavLst>
                                        <p:tav tm="100000">
                                          <p:val>
                                            <p:strVal val="90"/>
                                          </p:val>
                                        </p:tav>
                                        <p:tav>
                                          <p:val>
                                            <p:strVal val="0"/>
                                          </p:val>
                                        </p:tav>
                                      </p:tavLst>
                                    </p:anim>
                                    <p:animEffect transition="in" filter="fade">
                                      <p:cBhvr additive="repl">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fill="hold" nodeType="clickEffect">
                                  <p:stCondLst>
                                    <p:cond delay="0"/>
                                  </p:stCondLst>
                                  <p:childTnLst>
                                    <p:set>
                                      <p:cBhvr additive="repl">
                                        <p:cTn id="26" dur="1" fill="hold">
                                          <p:stCondLst>
                                            <p:cond delay="0"/>
                                          </p:stCondLst>
                                        </p:cTn>
                                        <p:tgtEl>
                                          <p:spTgt spid="15"/>
                                        </p:tgtEl>
                                        <p:attrNameLst>
                                          <p:attrName>style.visibility</p:attrName>
                                        </p:attrNameLst>
                                      </p:cBhvr>
                                      <p:to>
                                        <p:strVal val="visible"/>
                                      </p:to>
                                    </p:set>
                                    <p:anim calcmode="lin" valueType="num">
                                      <p:cBhvr additive="repl">
                                        <p:cTn id="27" dur="1000" fill="hold"/>
                                        <p:tgtEl>
                                          <p:spTgt spid="15"/>
                                        </p:tgtEl>
                                        <p:attrNameLst>
                                          <p:attrName>ppt_w</p:attrName>
                                        </p:attrNameLst>
                                      </p:cBhvr>
                                      <p:tavLst>
                                        <p:tav tm="100000">
                                          <p:val>
                                            <p:fltVal val="0"/>
                                          </p:val>
                                        </p:tav>
                                        <p:tav>
                                          <p:val>
                                            <p:strVal val="#ppt_w"/>
                                          </p:val>
                                        </p:tav>
                                      </p:tavLst>
                                    </p:anim>
                                    <p:anim calcmode="lin" valueType="num">
                                      <p:cBhvr additive="repl">
                                        <p:cTn id="28" dur="1000" fill="hold"/>
                                        <p:tgtEl>
                                          <p:spTgt spid="15"/>
                                        </p:tgtEl>
                                        <p:attrNameLst>
                                          <p:attrName>ppt_h</p:attrName>
                                        </p:attrNameLst>
                                      </p:cBhvr>
                                      <p:tavLst>
                                        <p:tav tm="100000">
                                          <p:val>
                                            <p:fltVal val="0"/>
                                          </p:val>
                                        </p:tav>
                                        <p:tav>
                                          <p:val>
                                            <p:strVal val="#ppt_h"/>
                                          </p:val>
                                        </p:tav>
                                      </p:tavLst>
                                    </p:anim>
                                    <p:anim calcmode="lin" valueType="num">
                                      <p:cBhvr additive="repl">
                                        <p:cTn id="29" dur="1000" fill="hold"/>
                                        <p:tgtEl>
                                          <p:spTgt spid="15"/>
                                        </p:tgtEl>
                                        <p:attrNameLst>
                                          <p:attrName>r</p:attrName>
                                        </p:attrNameLst>
                                      </p:cBhvr>
                                      <p:tavLst>
                                        <p:tav tm="100000">
                                          <p:val>
                                            <p:strVal val="90"/>
                                          </p:val>
                                        </p:tav>
                                        <p:tav>
                                          <p:val>
                                            <p:strVal val="0"/>
                                          </p:val>
                                        </p:tav>
                                      </p:tavLst>
                                    </p:anim>
                                    <p:animEffect transition="in" filter="fade">
                                      <p:cBhvr additive="repl">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fill="hold" nodeType="clickEffect">
                                  <p:stCondLst>
                                    <p:cond delay="0"/>
                                  </p:stCondLst>
                                  <p:childTnLst>
                                    <p:set>
                                      <p:cBhvr additive="repl">
                                        <p:cTn id="34" dur="1" fill="hold">
                                          <p:stCondLst>
                                            <p:cond delay="0"/>
                                          </p:stCondLst>
                                        </p:cTn>
                                        <p:tgtEl>
                                          <p:spTgt spid="16"/>
                                        </p:tgtEl>
                                        <p:attrNameLst>
                                          <p:attrName>style.visibility</p:attrName>
                                        </p:attrNameLst>
                                      </p:cBhvr>
                                      <p:to>
                                        <p:strVal val="visible"/>
                                      </p:to>
                                    </p:set>
                                    <p:anim calcmode="lin" valueType="num">
                                      <p:cBhvr additive="repl">
                                        <p:cTn id="35" dur="1000" fill="hold"/>
                                        <p:tgtEl>
                                          <p:spTgt spid="16"/>
                                        </p:tgtEl>
                                        <p:attrNameLst>
                                          <p:attrName>ppt_w</p:attrName>
                                        </p:attrNameLst>
                                      </p:cBhvr>
                                      <p:tavLst>
                                        <p:tav tm="100000">
                                          <p:val>
                                            <p:fltVal val="0"/>
                                          </p:val>
                                        </p:tav>
                                        <p:tav>
                                          <p:val>
                                            <p:strVal val="#ppt_w"/>
                                          </p:val>
                                        </p:tav>
                                      </p:tavLst>
                                    </p:anim>
                                    <p:anim calcmode="lin" valueType="num">
                                      <p:cBhvr additive="repl">
                                        <p:cTn id="36" dur="1000" fill="hold"/>
                                        <p:tgtEl>
                                          <p:spTgt spid="16"/>
                                        </p:tgtEl>
                                        <p:attrNameLst>
                                          <p:attrName>ppt_h</p:attrName>
                                        </p:attrNameLst>
                                      </p:cBhvr>
                                      <p:tavLst>
                                        <p:tav tm="100000">
                                          <p:val>
                                            <p:fltVal val="0"/>
                                          </p:val>
                                        </p:tav>
                                        <p:tav>
                                          <p:val>
                                            <p:strVal val="#ppt_h"/>
                                          </p:val>
                                        </p:tav>
                                      </p:tavLst>
                                    </p:anim>
                                    <p:anim calcmode="lin" valueType="num">
                                      <p:cBhvr additive="repl">
                                        <p:cTn id="37" dur="1000" fill="hold"/>
                                        <p:tgtEl>
                                          <p:spTgt spid="16"/>
                                        </p:tgtEl>
                                        <p:attrNameLst>
                                          <p:attrName>r</p:attrName>
                                        </p:attrNameLst>
                                      </p:cBhvr>
                                      <p:tavLst>
                                        <p:tav tm="100000">
                                          <p:val>
                                            <p:strVal val="90"/>
                                          </p:val>
                                        </p:tav>
                                        <p:tav>
                                          <p:val>
                                            <p:strVal val="0"/>
                                          </p:val>
                                        </p:tav>
                                      </p:tavLst>
                                    </p:anim>
                                    <p:animEffect transition="in" filter="fade">
                                      <p:cBhvr additive="repl">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t>
            </a:r>
            <a:r>
              <a:rPr lang="en-US" dirty="0" smtClean="0"/>
              <a:t/>
            </a:r>
            <a:br>
              <a:rPr lang="en-US" dirty="0" smtClean="0"/>
            </a:br>
            <a:r>
              <a:rPr lang="en-US" dirty="0" smtClean="0"/>
              <a:t>at </a:t>
            </a:r>
            <a:r>
              <a:rPr lang="en-US" dirty="0"/>
              <a:t>the physical layer</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3</a:t>
            </a:fld>
            <a:endParaRPr lang="th-TH" altLang="th-TH"/>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4725" y="1919533"/>
            <a:ext cx="4460875" cy="474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676" y="2618842"/>
            <a:ext cx="1901582" cy="404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963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additive="repl">
                                        <p:cTn id="10" dur="1" fill="hold">
                                          <p:stCondLst>
                                            <p:cond delay="0"/>
                                          </p:stCondLst>
                                        </p:cTn>
                                        <p:tgtEl>
                                          <p:spTgt spid="6"/>
                                        </p:tgtEl>
                                        <p:attrNameLst>
                                          <p:attrName>style.visibility</p:attrName>
                                        </p:attrNameLst>
                                      </p:cBhvr>
                                      <p:to>
                                        <p:strVal val="visible"/>
                                      </p:to>
                                    </p:set>
                                    <p:animEffect transition="in" filter="wipe(up)">
                                      <p:cBhvr additive="repl">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and frequency domain of a non-periodic signal</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30</a:t>
            </a:fld>
            <a:endParaRPr lang="th-TH" altLang="th-TH"/>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3908425"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535" y="2420888"/>
            <a:ext cx="45799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052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a:t>
            </a:r>
            <a:endParaRPr lang="th-TH" dirty="0"/>
          </a:p>
        </p:txBody>
      </p:sp>
      <p:sp>
        <p:nvSpPr>
          <p:cNvPr id="3" name="Content Placeholder 2"/>
          <p:cNvSpPr>
            <a:spLocks noGrp="1"/>
          </p:cNvSpPr>
          <p:nvPr>
            <p:ph idx="1"/>
          </p:nvPr>
        </p:nvSpPr>
        <p:spPr/>
        <p:txBody>
          <a:bodyPr/>
          <a:lstStyle/>
          <a:p>
            <a:r>
              <a:rPr lang="th-TH" sz="4400" dirty="0">
                <a:solidFill>
                  <a:schemeClr val="tx2">
                    <a:lumMod val="95000"/>
                    <a:lumOff val="5000"/>
                  </a:schemeClr>
                </a:solidFill>
              </a:rPr>
              <a:t>ช่วงความถี่ที่มีอยู่ในสัญญาณผสมคือแบนด์</a:t>
            </a:r>
            <a:r>
              <a:rPr lang="th-TH" sz="4400" dirty="0" smtClean="0">
                <a:solidFill>
                  <a:schemeClr val="tx2">
                    <a:lumMod val="95000"/>
                    <a:lumOff val="5000"/>
                  </a:schemeClr>
                </a:solidFill>
              </a:rPr>
              <a:t>วิดท์</a:t>
            </a:r>
            <a:r>
              <a:rPr lang="en-US" sz="4400" dirty="0" smtClean="0">
                <a:solidFill>
                  <a:schemeClr val="tx2">
                    <a:lumMod val="95000"/>
                    <a:lumOff val="5000"/>
                  </a:schemeClr>
                </a:solidFill>
              </a:rPr>
              <a:t> </a:t>
            </a:r>
            <a:endParaRPr lang="en-US" sz="4400" dirty="0" smtClean="0">
              <a:solidFill>
                <a:schemeClr val="tx2">
                  <a:lumMod val="95000"/>
                  <a:lumOff val="5000"/>
                </a:schemeClr>
              </a:solidFill>
            </a:endParaRPr>
          </a:p>
          <a:p>
            <a:r>
              <a:rPr lang="th-TH" sz="4400" dirty="0">
                <a:solidFill>
                  <a:schemeClr val="tx2">
                    <a:lumMod val="95000"/>
                    <a:lumOff val="5000"/>
                  </a:schemeClr>
                </a:solidFill>
              </a:rPr>
              <a:t>โดยปกติแล้วแบนด์วิดท์จะเท่ากับผลต่างระหว่างตัวเลขสอง</a:t>
            </a:r>
            <a:r>
              <a:rPr lang="th-TH" sz="4400" dirty="0" smtClean="0">
                <a:solidFill>
                  <a:schemeClr val="tx2">
                    <a:lumMod val="95000"/>
                    <a:lumOff val="5000"/>
                  </a:schemeClr>
                </a:solidFill>
              </a:rPr>
              <a:t>ตัว</a:t>
            </a:r>
            <a:r>
              <a:rPr lang="en-US" sz="4400" dirty="0" smtClean="0">
                <a:solidFill>
                  <a:schemeClr val="tx2">
                    <a:lumMod val="95000"/>
                    <a:lumOff val="5000"/>
                  </a:schemeClr>
                </a:solidFill>
              </a:rPr>
              <a:t> </a:t>
            </a:r>
            <a:endParaRPr lang="en-US" sz="4400" dirty="0" smtClean="0">
              <a:solidFill>
                <a:schemeClr val="tx2">
                  <a:lumMod val="95000"/>
                  <a:lumOff val="5000"/>
                </a:schemeClr>
              </a:solidFill>
            </a:endParaRPr>
          </a:p>
          <a:p>
            <a:r>
              <a:rPr lang="th-TH" sz="4400" dirty="0">
                <a:solidFill>
                  <a:schemeClr val="tx2">
                    <a:lumMod val="95000"/>
                    <a:lumOff val="5000"/>
                  </a:schemeClr>
                </a:solidFill>
              </a:rPr>
              <a:t>โดยปกติแล้วแบนด์วิดท์จะเท่ากับผลต่างระหว่างตัวเลขสอง</a:t>
            </a:r>
            <a:r>
              <a:rPr lang="th-TH" sz="4400" dirty="0" smtClean="0">
                <a:solidFill>
                  <a:schemeClr val="tx2">
                    <a:lumMod val="95000"/>
                    <a:lumOff val="5000"/>
                  </a:schemeClr>
                </a:solidFill>
              </a:rPr>
              <a:t>ตัว</a:t>
            </a:r>
            <a:endParaRPr lang="th-TH" sz="44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31</a:t>
            </a:fld>
            <a:endParaRPr lang="th-TH" altLang="th-TH"/>
          </a:p>
        </p:txBody>
      </p:sp>
    </p:spTree>
    <p:extLst>
      <p:ext uri="{BB962C8B-B14F-4D97-AF65-F5344CB8AC3E}">
        <p14:creationId xmlns:p14="http://schemas.microsoft.com/office/powerpoint/2010/main" val="106859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bandwidth of periodic and </a:t>
            </a:r>
            <a:r>
              <a:rPr lang="en-US" dirty="0" err="1"/>
              <a:t>nonperiodic</a:t>
            </a:r>
            <a:r>
              <a:rPr lang="en-US" dirty="0"/>
              <a:t> </a:t>
            </a:r>
            <a:r>
              <a:rPr lang="en-US" dirty="0" smtClean="0"/>
              <a:t>composite signals</a:t>
            </a:r>
            <a:endParaRPr lang="en-US"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32</a:t>
            </a:fld>
            <a:endParaRPr lang="th-TH" altLang="th-TH"/>
          </a:p>
        </p:txBody>
      </p:sp>
      <p:sp>
        <p:nvSpPr>
          <p:cNvPr id="3" name="Content Placeholder 2"/>
          <p:cNvSpPr>
            <a:spLocks noGrp="1"/>
          </p:cNvSpPr>
          <p:nvPr>
            <p:ph idx="1"/>
          </p:nvPr>
        </p:nvSpPr>
        <p:spPr/>
        <p:txBody>
          <a:bodyPr/>
          <a:lstStyle/>
          <a:p>
            <a:endParaRPr lang="th-TH"/>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9621"/>
            <a:ext cx="45386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77072"/>
            <a:ext cx="45085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4073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Effect transition="in" filter="wipe(left)">
                                      <p:cBhvr additive="repl">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
                                        </p:tgtEl>
                                        <p:attrNameLst>
                                          <p:attrName>style.visibility</p:attrName>
                                        </p:attrNameLst>
                                      </p:cBhvr>
                                      <p:to>
                                        <p:strVal val="visible"/>
                                      </p:to>
                                    </p:set>
                                    <p:animEffect transition="in" filter="wipe(left)">
                                      <p:cBhvr additive="repl">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3.4</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If periodic signal is decomposed into five sine waves with frequencies of 100, 300, 500, 700, and 900 Hz, what is its bandwidth? Draw the spectrum, have maximum amplitude of 10V.</a:t>
                </a:r>
              </a:p>
              <a:p>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tx2">
                              <a:lumMod val="95000"/>
                              <a:lumOff val="5000"/>
                            </a:schemeClr>
                          </a:solidFill>
                          <a:latin typeface="Cambria Math"/>
                        </a:rPr>
                        <m:t>𝐵𝑎𝑛𝑑𝑤𝑖𝑑𝑡</m:t>
                      </m:r>
                      <m:r>
                        <a:rPr lang="en-US" sz="2800" i="1" dirty="0" smtClean="0">
                          <a:solidFill>
                            <a:schemeClr val="tx2">
                              <a:lumMod val="95000"/>
                              <a:lumOff val="5000"/>
                            </a:schemeClr>
                          </a:solidFill>
                          <a:latin typeface="Cambria Math"/>
                        </a:rPr>
                        <m:t>h</m:t>
                      </m:r>
                      <m:r>
                        <a:rPr lang="en-US" sz="2800" i="1" dirty="0" smtClean="0">
                          <a:solidFill>
                            <a:schemeClr val="tx2">
                              <a:lumMod val="95000"/>
                              <a:lumOff val="5000"/>
                            </a:schemeClr>
                          </a:solidFill>
                          <a:latin typeface="Cambria Math"/>
                        </a:rPr>
                        <m:t> = </m:t>
                      </m:r>
                      <m:sSub>
                        <m:sSubPr>
                          <m:ctrlPr>
                            <a:rPr lang="en-US" sz="2800" i="1" dirty="0" smtClean="0">
                              <a:solidFill>
                                <a:schemeClr val="tx2">
                                  <a:lumMod val="95000"/>
                                  <a:lumOff val="5000"/>
                                </a:schemeClr>
                              </a:solidFill>
                              <a:latin typeface="Cambria Math" panose="02040503050406030204" pitchFamily="18" charset="0"/>
                            </a:rPr>
                          </m:ctrlPr>
                        </m:sSubPr>
                        <m:e>
                          <m:r>
                            <a:rPr lang="en-US" sz="2800" b="0" i="1" dirty="0" smtClean="0">
                              <a:solidFill>
                                <a:schemeClr val="tx2">
                                  <a:lumMod val="95000"/>
                                  <a:lumOff val="5000"/>
                                </a:schemeClr>
                              </a:solidFill>
                              <a:latin typeface="Cambria Math"/>
                            </a:rPr>
                            <m:t>𝑓</m:t>
                          </m:r>
                        </m:e>
                        <m:sub>
                          <m:r>
                            <a:rPr lang="en-US" sz="2800" b="0" i="1" dirty="0" smtClean="0">
                              <a:solidFill>
                                <a:schemeClr val="tx2">
                                  <a:lumMod val="95000"/>
                                  <a:lumOff val="5000"/>
                                </a:schemeClr>
                              </a:solidFill>
                              <a:latin typeface="Cambria Math"/>
                            </a:rPr>
                            <m:t>h</m:t>
                          </m:r>
                        </m:sub>
                      </m:sSub>
                      <m:r>
                        <a:rPr lang="en-US" sz="2800" i="1" dirty="0" smtClean="0">
                          <a:solidFill>
                            <a:schemeClr val="tx2">
                              <a:lumMod val="95000"/>
                              <a:lumOff val="5000"/>
                            </a:schemeClr>
                          </a:solidFill>
                          <a:latin typeface="Cambria Math"/>
                        </a:rPr>
                        <m:t>−</m:t>
                      </m:r>
                      <m:sSub>
                        <m:sSubPr>
                          <m:ctrlPr>
                            <a:rPr lang="en-US" sz="2800" i="1" dirty="0" smtClean="0">
                              <a:solidFill>
                                <a:schemeClr val="tx2">
                                  <a:lumMod val="95000"/>
                                  <a:lumOff val="5000"/>
                                </a:schemeClr>
                              </a:solidFill>
                              <a:latin typeface="Cambria Math" panose="02040503050406030204" pitchFamily="18" charset="0"/>
                            </a:rPr>
                          </m:ctrlPr>
                        </m:sSubPr>
                        <m:e>
                          <m:r>
                            <a:rPr lang="en-US" sz="2800" b="0" i="1" dirty="0" smtClean="0">
                              <a:solidFill>
                                <a:schemeClr val="tx2">
                                  <a:lumMod val="95000"/>
                                  <a:lumOff val="5000"/>
                                </a:schemeClr>
                              </a:solidFill>
                              <a:latin typeface="Cambria Math"/>
                            </a:rPr>
                            <m:t>𝑓</m:t>
                          </m:r>
                        </m:e>
                        <m:sub>
                          <m:r>
                            <a:rPr lang="en-US" sz="2800" b="0" i="1" dirty="0" smtClean="0">
                              <a:solidFill>
                                <a:schemeClr val="tx2">
                                  <a:lumMod val="95000"/>
                                  <a:lumOff val="5000"/>
                                </a:schemeClr>
                              </a:solidFill>
                              <a:latin typeface="Cambria Math"/>
                            </a:rPr>
                            <m:t>𝑙</m:t>
                          </m:r>
                        </m:sub>
                      </m:sSub>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900</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100</m:t>
                      </m:r>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800</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𝐻𝑧</m:t>
                      </m:r>
                    </m:oMath>
                  </m:oMathPara>
                </a14:m>
                <a:endParaRPr lang="en-US" sz="2800" dirty="0" smtClean="0">
                  <a:solidFill>
                    <a:schemeClr val="tx2">
                      <a:lumMod val="95000"/>
                      <a:lumOff val="5000"/>
                    </a:schemeClr>
                  </a:solidFill>
                </a:endParaRPr>
              </a:p>
              <a:p>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567"/>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33</a:t>
            </a:fld>
            <a:endParaRPr lang="th-TH" altLang="th-TH"/>
          </a:p>
        </p:txBody>
      </p:sp>
    </p:spTree>
    <p:extLst>
      <p:ext uri="{BB962C8B-B14F-4D97-AF65-F5344CB8AC3E}">
        <p14:creationId xmlns:p14="http://schemas.microsoft.com/office/powerpoint/2010/main" val="27236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34</a:t>
            </a:fld>
            <a:endParaRPr lang="th-TH" altLang="th-TH"/>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25" y="2852936"/>
            <a:ext cx="69246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088" y="4183261"/>
            <a:ext cx="38973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671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2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fill="hold" nodeType="clickEffect">
                                  <p:stCondLst>
                                    <p:cond delay="0"/>
                                  </p:stCondLst>
                                  <p:childTnLst>
                                    <p:set>
                                      <p:cBhvr additive="repl">
                                        <p:cTn id="11" dur="1" fill="hold">
                                          <p:stCondLst>
                                            <p:cond delay="0"/>
                                          </p:stCondLst>
                                        </p:cTn>
                                        <p:tgtEl>
                                          <p:spTgt spid="6"/>
                                        </p:tgtEl>
                                        <p:attrNameLst>
                                          <p:attrName>style.visibility</p:attrName>
                                        </p:attrNameLst>
                                      </p:cBhvr>
                                      <p:to>
                                        <p:strVal val="visible"/>
                                      </p:to>
                                    </p:set>
                                    <p:animEffect transition="in" filter="fade">
                                      <p:cBhvr additive="repl">
                                        <p:cTn id="12" dur="2000"/>
                                        <p:tgtEl>
                                          <p:spTgt spid="6"/>
                                        </p:tgtEl>
                                      </p:cBhvr>
                                    </p:animEffect>
                                    <p:anim calcmode="lin" valueType="num">
                                      <p:cBhvr additive="repl">
                                        <p:cTn id="13" dur="2000" fill="hold"/>
                                        <p:tgtEl>
                                          <p:spTgt spid="6"/>
                                        </p:tgtEl>
                                        <p:attrNameLst>
                                          <p:attrName>ppt_w</p:attrName>
                                        </p:attrNameLst>
                                      </p:cBhvr>
                                      <p:tavLst>
                                        <p:tav tm="0" fmla="#ppt_w*sin(2.5*pi*$)">
                                          <p:val>
                                            <p:fltVal val="0"/>
                                          </p:val>
                                        </p:tav>
                                        <p:tav tm="100000">
                                          <p:val>
                                            <p:fltVal val="1"/>
                                          </p:val>
                                        </p:tav>
                                      </p:tavLst>
                                    </p:anim>
                                    <p:anim calcmode="lin" valueType="num">
                                      <p:cBhvr additive="repl">
                                        <p:cTn id="14" dur="2000" fill="hold"/>
                                        <p:tgtEl>
                                          <p:spTgt spid="6"/>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DIGITAL </a:t>
            </a:r>
            <a:r>
              <a:rPr lang="en-US" dirty="0" smtClean="0"/>
              <a:t>SIGNALS</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35</a:t>
            </a:fld>
            <a:endParaRPr lang="th-TH" altLang="th-TH"/>
          </a:p>
        </p:txBody>
      </p:sp>
      <p:pic>
        <p:nvPicPr>
          <p:cNvPr id="5" name="Picture 6"/>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346634"/>
            <a:ext cx="8229600" cy="315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403648" y="2852936"/>
            <a:ext cx="6192688" cy="36004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h-TH"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1180800" y="3631376"/>
            <a:ext cx="6624736" cy="1512168"/>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h-TH" sz="1800" b="0" i="0" u="none" strike="noStrike" cap="none" normalizeH="0" baseline="0" smtClean="0">
              <a:ln>
                <a:noFill/>
              </a:ln>
              <a:solidFill>
                <a:schemeClr val="tx1"/>
              </a:solidFill>
              <a:effectLst/>
              <a:latin typeface="Arial" charset="0"/>
            </a:endParaRPr>
          </a:p>
        </p:txBody>
      </p:sp>
      <p:cxnSp>
        <p:nvCxnSpPr>
          <p:cNvPr id="8" name="Straight Connector 7"/>
          <p:cNvCxnSpPr/>
          <p:nvPr/>
        </p:nvCxnSpPr>
        <p:spPr bwMode="auto">
          <a:xfrm>
            <a:off x="971600" y="5071536"/>
            <a:ext cx="683393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227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0" nodeType="clickEffect">
                                  <p:stCondLst>
                                    <p:cond delay="0"/>
                                  </p:stCondLst>
                                  <p:childTnLst>
                                    <p:animEffect transition="out" filter="wipe(left)">
                                      <p:cBhvr>
                                        <p:cTn id="15" dur="3000"/>
                                        <p:tgtEl>
                                          <p:spTgt spid="6"/>
                                        </p:tgtEl>
                                      </p:cBhvr>
                                    </p:animEffect>
                                    <p:set>
                                      <p:cBhvr>
                                        <p:cTn id="16" dur="1" fill="hold">
                                          <p:stCondLst>
                                            <p:cond delay="2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3000"/>
                                        <p:tgtEl>
                                          <p:spTgt spid="3"/>
                                        </p:tgtEl>
                                      </p:cBhvr>
                                    </p:animEffect>
                                    <p:set>
                                      <p:cBhvr>
                                        <p:cTn id="21"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A signal has </a:t>
                </a:r>
                <a14:m>
                  <m:oMath xmlns:m="http://schemas.openxmlformats.org/officeDocument/2006/math">
                    <m:r>
                      <a:rPr lang="en-US" sz="2800" i="1" dirty="0" smtClean="0">
                        <a:solidFill>
                          <a:schemeClr val="tx2">
                            <a:lumMod val="95000"/>
                            <a:lumOff val="5000"/>
                          </a:schemeClr>
                        </a:solidFill>
                        <a:latin typeface="Cambria Math"/>
                      </a:rPr>
                      <m:t>𝐿</m:t>
                    </m:r>
                  </m:oMath>
                </a14:m>
                <a:r>
                  <a:rPr lang="en-US" sz="2800" dirty="0" smtClean="0">
                    <a:solidFill>
                      <a:schemeClr val="tx2">
                        <a:lumMod val="95000"/>
                        <a:lumOff val="5000"/>
                      </a:schemeClr>
                    </a:solidFill>
                  </a:rPr>
                  <a:t> levels.</a:t>
                </a:r>
              </a:p>
              <a:p>
                <a:r>
                  <a:rPr lang="en-US" sz="2800" dirty="0" smtClean="0">
                    <a:solidFill>
                      <a:schemeClr val="tx2">
                        <a:lumMod val="95000"/>
                        <a:lumOff val="5000"/>
                      </a:schemeClr>
                    </a:solidFill>
                  </a:rPr>
                  <a:t>Each level needs</a:t>
                </a:r>
                <a14:m>
                  <m:oMath xmlns:m="http://schemas.openxmlformats.org/officeDocument/2006/math">
                    <m:r>
                      <a:rPr lang="en-US" sz="2800" i="1" dirty="0" smtClean="0">
                        <a:solidFill>
                          <a:schemeClr val="tx2">
                            <a:lumMod val="95000"/>
                            <a:lumOff val="5000"/>
                          </a:schemeClr>
                        </a:solidFill>
                        <a:latin typeface="Cambria Math"/>
                      </a:rPr>
                      <m:t> </m:t>
                    </m:r>
                    <m:func>
                      <m:funcPr>
                        <m:ctrlPr>
                          <a:rPr lang="en-US" sz="2800" i="1" dirty="0" smtClean="0">
                            <a:solidFill>
                              <a:schemeClr val="tx2">
                                <a:lumMod val="95000"/>
                                <a:lumOff val="5000"/>
                              </a:schemeClr>
                            </a:solidFill>
                            <a:latin typeface="Cambria Math" panose="02040503050406030204" pitchFamily="18" charset="0"/>
                          </a:rPr>
                        </m:ctrlPr>
                      </m:funcPr>
                      <m:fName>
                        <m:sSub>
                          <m:sSubPr>
                            <m:ctrlPr>
                              <a:rPr lang="en-US" sz="2800" i="1" dirty="0" smtClean="0">
                                <a:solidFill>
                                  <a:schemeClr val="tx2">
                                    <a:lumMod val="95000"/>
                                    <a:lumOff val="5000"/>
                                  </a:schemeClr>
                                </a:solidFill>
                                <a:latin typeface="Cambria Math" panose="02040503050406030204" pitchFamily="18" charset="0"/>
                              </a:rPr>
                            </m:ctrlPr>
                          </m:sSubPr>
                          <m:e>
                            <m:r>
                              <m:rPr>
                                <m:sty m:val="p"/>
                              </m:rPr>
                              <a:rPr lang="en-US" sz="2800" i="0" dirty="0" smtClean="0">
                                <a:solidFill>
                                  <a:schemeClr val="tx2">
                                    <a:lumMod val="95000"/>
                                    <a:lumOff val="5000"/>
                                  </a:schemeClr>
                                </a:solidFill>
                                <a:latin typeface="Cambria Math"/>
                              </a:rPr>
                              <m:t>log</m:t>
                            </m:r>
                          </m:e>
                          <m:sub>
                            <m:r>
                              <a:rPr lang="en-US" sz="2800" b="0" i="1" dirty="0" smtClean="0">
                                <a:solidFill>
                                  <a:schemeClr val="tx2">
                                    <a:lumMod val="95000"/>
                                    <a:lumOff val="5000"/>
                                  </a:schemeClr>
                                </a:solidFill>
                                <a:latin typeface="Cambria Math"/>
                              </a:rPr>
                              <m:t>2</m:t>
                            </m:r>
                          </m:sub>
                        </m:sSub>
                      </m:fName>
                      <m:e>
                        <m:r>
                          <a:rPr lang="en-US" sz="2800" b="0" i="1" dirty="0" smtClean="0">
                            <a:solidFill>
                              <a:schemeClr val="tx2">
                                <a:lumMod val="95000"/>
                                <a:lumOff val="5000"/>
                              </a:schemeClr>
                            </a:solidFill>
                            <a:latin typeface="Cambria Math"/>
                          </a:rPr>
                          <m:t>𝐿</m:t>
                        </m:r>
                      </m:e>
                    </m:func>
                    <m:r>
                      <a:rPr lang="en-US" sz="2800" i="1" dirty="0" smtClean="0">
                        <a:solidFill>
                          <a:schemeClr val="tx2">
                            <a:lumMod val="95000"/>
                            <a:lumOff val="5000"/>
                          </a:schemeClr>
                        </a:solidFill>
                        <a:latin typeface="Cambria Math"/>
                      </a:rPr>
                      <m:t> </m:t>
                    </m:r>
                  </m:oMath>
                </a14:m>
                <a:r>
                  <a:rPr lang="en-US" sz="2800" dirty="0" smtClean="0">
                    <a:solidFill>
                      <a:schemeClr val="tx2">
                        <a:lumMod val="95000"/>
                        <a:lumOff val="5000"/>
                      </a:schemeClr>
                    </a:solidFill>
                  </a:rPr>
                  <a:t>bits</a:t>
                </a:r>
              </a:p>
              <a:p>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7" t="-1567"/>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solidFill>
                  <a:srgbClr val="003300"/>
                </a:solidFill>
              </a:rPr>
              <a:pPr/>
              <a:t>36</a:t>
            </a:fld>
            <a:endParaRPr lang="th-TH" altLang="th-TH">
              <a:solidFill>
                <a:srgbClr val="003300"/>
              </a:solidFill>
            </a:endParaRPr>
          </a:p>
        </p:txBody>
      </p:sp>
      <mc:AlternateContent xmlns:mc="http://schemas.openxmlformats.org/markup-compatibility/2006" xmlns:a14="http://schemas.microsoft.com/office/drawing/2010/main">
        <mc:Choice Requires="a14">
          <p:sp>
            <p:nvSpPr>
              <p:cNvPr id="5" name="TextBox 4"/>
              <p:cNvSpPr txBox="1"/>
              <p:nvPr/>
            </p:nvSpPr>
            <p:spPr>
              <a:xfrm>
                <a:off x="1763688" y="3481844"/>
                <a:ext cx="5542607"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3300"/>
                          </a:solidFill>
                          <a:latin typeface="Cambria Math"/>
                        </a:rPr>
                        <m:t>𝑁𝑢𝑚𝑏𝑒𝑟</m:t>
                      </m:r>
                      <m:r>
                        <a:rPr lang="en-US" sz="2800" i="1" smtClean="0">
                          <a:solidFill>
                            <a:srgbClr val="003300"/>
                          </a:solidFill>
                          <a:latin typeface="Cambria Math"/>
                        </a:rPr>
                        <m:t> </m:t>
                      </m:r>
                      <m:r>
                        <a:rPr lang="en-US" sz="2800" i="1" smtClean="0">
                          <a:solidFill>
                            <a:srgbClr val="003300"/>
                          </a:solidFill>
                          <a:latin typeface="Cambria Math"/>
                        </a:rPr>
                        <m:t>𝑜𝑓</m:t>
                      </m:r>
                      <m:r>
                        <a:rPr lang="en-US" sz="2800" i="1" smtClean="0">
                          <a:solidFill>
                            <a:srgbClr val="003300"/>
                          </a:solidFill>
                          <a:latin typeface="Cambria Math"/>
                        </a:rPr>
                        <m:t> </m:t>
                      </m:r>
                      <m:r>
                        <a:rPr lang="en-US" sz="2800" i="1" smtClean="0">
                          <a:solidFill>
                            <a:srgbClr val="003300"/>
                          </a:solidFill>
                          <a:latin typeface="Cambria Math"/>
                        </a:rPr>
                        <m:t>𝑏𝑖𝑡</m:t>
                      </m:r>
                      <m:r>
                        <a:rPr lang="en-US" sz="2800" i="1" smtClean="0">
                          <a:solidFill>
                            <a:srgbClr val="003300"/>
                          </a:solidFill>
                          <a:latin typeface="Cambria Math"/>
                        </a:rPr>
                        <m:t> </m:t>
                      </m:r>
                      <m:r>
                        <a:rPr lang="en-US" sz="2800" i="1" smtClean="0">
                          <a:solidFill>
                            <a:srgbClr val="003300"/>
                          </a:solidFill>
                          <a:latin typeface="Cambria Math"/>
                        </a:rPr>
                        <m:t>𝑝𝑒𝑟</m:t>
                      </m:r>
                      <m:r>
                        <a:rPr lang="en-US" sz="2800" i="1" smtClean="0">
                          <a:solidFill>
                            <a:srgbClr val="003300"/>
                          </a:solidFill>
                          <a:latin typeface="Cambria Math"/>
                        </a:rPr>
                        <m:t> </m:t>
                      </m:r>
                      <m:r>
                        <a:rPr lang="en-US" sz="2800" i="1" smtClean="0">
                          <a:solidFill>
                            <a:srgbClr val="003300"/>
                          </a:solidFill>
                          <a:latin typeface="Cambria Math"/>
                        </a:rPr>
                        <m:t>𝑙𝑒𝑣𝑒𝑙</m:t>
                      </m:r>
                      <m:r>
                        <a:rPr lang="en-US" sz="2800" i="1" smtClean="0">
                          <a:solidFill>
                            <a:srgbClr val="003300"/>
                          </a:solidFill>
                          <a:latin typeface="Cambria Math"/>
                        </a:rPr>
                        <m:t>= </m:t>
                      </m:r>
                      <m:func>
                        <m:funcPr>
                          <m:ctrlPr>
                            <a:rPr lang="en-US" sz="2800" i="1" smtClean="0">
                              <a:solidFill>
                                <a:srgbClr val="003300"/>
                              </a:solidFill>
                              <a:latin typeface="Cambria Math" panose="02040503050406030204" pitchFamily="18" charset="0"/>
                            </a:rPr>
                          </m:ctrlPr>
                        </m:funcPr>
                        <m:fName>
                          <m:sSub>
                            <m:sSubPr>
                              <m:ctrlPr>
                                <a:rPr lang="en-US" sz="2800" i="1" smtClean="0">
                                  <a:solidFill>
                                    <a:srgbClr val="003300"/>
                                  </a:solidFill>
                                  <a:latin typeface="Cambria Math" panose="02040503050406030204" pitchFamily="18" charset="0"/>
                                </a:rPr>
                              </m:ctrlPr>
                            </m:sSubPr>
                            <m:e>
                              <m:r>
                                <m:rPr>
                                  <m:sty m:val="p"/>
                                </m:rPr>
                                <a:rPr lang="en-US" sz="2800" smtClean="0">
                                  <a:solidFill>
                                    <a:srgbClr val="003300"/>
                                  </a:solidFill>
                                  <a:latin typeface="Cambria Math"/>
                                </a:rPr>
                                <m:t>log</m:t>
                              </m:r>
                            </m:e>
                            <m:sub>
                              <m:r>
                                <a:rPr lang="en-US" sz="2800" i="1" smtClean="0">
                                  <a:solidFill>
                                    <a:srgbClr val="003300"/>
                                  </a:solidFill>
                                  <a:latin typeface="Cambria Math"/>
                                </a:rPr>
                                <m:t>2</m:t>
                              </m:r>
                            </m:sub>
                          </m:sSub>
                        </m:fName>
                        <m:e>
                          <m:r>
                            <a:rPr lang="en-US" sz="2800" i="1" smtClean="0">
                              <a:solidFill>
                                <a:srgbClr val="003300"/>
                              </a:solidFill>
                              <a:latin typeface="Cambria Math"/>
                            </a:rPr>
                            <m:t>𝐿</m:t>
                          </m:r>
                        </m:e>
                      </m:func>
                    </m:oMath>
                  </m:oMathPara>
                </a14:m>
                <a:endParaRPr lang="th-TH" sz="2800" dirty="0">
                  <a:solidFill>
                    <a:srgbClr val="0033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63688" y="3481844"/>
                <a:ext cx="5542607" cy="523220"/>
              </a:xfrm>
              <a:prstGeom prst="rect">
                <a:avLst/>
              </a:prstGeom>
              <a:blipFill rotWithShape="1">
                <a:blip r:embed="rId4"/>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336836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Logarithm</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37</a:t>
            </a:fld>
            <a:endParaRPr lang="th-TH" altLang="th-TH"/>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488832" cy="4392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7544" y="6021288"/>
            <a:ext cx="8208912" cy="369332"/>
          </a:xfrm>
          <a:prstGeom prst="rect">
            <a:avLst/>
          </a:prstGeom>
        </p:spPr>
        <p:txBody>
          <a:bodyPr wrap="square">
            <a:spAutoFit/>
          </a:bodyPr>
          <a:lstStyle/>
          <a:p>
            <a:r>
              <a:rPr lang="en-US" b="1" i="1" dirty="0" smtClean="0">
                <a:hlinkClick r:id="rId3"/>
              </a:rPr>
              <a:t>Link: </a:t>
            </a:r>
            <a:r>
              <a:rPr lang="en-US" i="1" dirty="0" smtClean="0">
                <a:hlinkClick r:id="rId3"/>
              </a:rPr>
              <a:t>http://th.wikipedia.org/wiki/</a:t>
            </a:r>
            <a:r>
              <a:rPr lang="th-TH" i="1" dirty="0" smtClean="0">
                <a:hlinkClick r:id="rId3"/>
              </a:rPr>
              <a:t>ลอการิทึม</a:t>
            </a:r>
            <a:endParaRPr lang="th-TH" i="1" dirty="0"/>
          </a:p>
        </p:txBody>
      </p:sp>
    </p:spTree>
    <p:extLst>
      <p:ext uri="{BB962C8B-B14F-4D97-AF65-F5344CB8AC3E}">
        <p14:creationId xmlns:p14="http://schemas.microsoft.com/office/powerpoint/2010/main" val="3986153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Two digital signals: </a:t>
            </a:r>
            <a:r>
              <a:rPr lang="en-US" sz="3600" dirty="0" smtClean="0"/>
              <a:t/>
            </a:r>
            <a:br>
              <a:rPr lang="en-US" sz="3600" dirty="0" smtClean="0"/>
            </a:br>
            <a:r>
              <a:rPr lang="en-US" sz="3600" dirty="0" smtClean="0"/>
              <a:t>one </a:t>
            </a:r>
            <a:r>
              <a:rPr lang="en-US" sz="3600" dirty="0"/>
              <a:t>with two signal levels and the other with four signal levels</a:t>
            </a:r>
            <a:endParaRPr lang="th-TH" sz="3600"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38</a:t>
            </a:fld>
            <a:endParaRPr lang="th-TH" altLang="th-TH"/>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13372"/>
            <a:ext cx="39798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131" y="2613372"/>
            <a:ext cx="399732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949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
                                        </p:tgtEl>
                                        <p:attrNameLst>
                                          <p:attrName>style.visibility</p:attrName>
                                        </p:attrNameLst>
                                      </p:cBhvr>
                                      <p:to>
                                        <p:strVal val="visible"/>
                                      </p:to>
                                    </p:set>
                                    <p:animEffect transition="in" filter="wipe(left)">
                                      <p:cBhvr additive="repl">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 Rate</a:t>
            </a:r>
            <a:endParaRPr lang="th-TH" dirty="0"/>
          </a:p>
        </p:txBody>
      </p:sp>
      <p:sp>
        <p:nvSpPr>
          <p:cNvPr id="3" name="Content Placeholder 2"/>
          <p:cNvSpPr>
            <a:spLocks noGrp="1"/>
          </p:cNvSpPr>
          <p:nvPr>
            <p:ph idx="1"/>
          </p:nvPr>
        </p:nvSpPr>
        <p:spPr/>
        <p:txBody>
          <a:bodyPr/>
          <a:lstStyle/>
          <a:p>
            <a:r>
              <a:rPr lang="th-TH" sz="4000" dirty="0">
                <a:solidFill>
                  <a:schemeClr val="tx2"/>
                </a:solidFill>
              </a:rPr>
              <a:t>สัญญาณดิจิทัลส่วนใหญ่ไม่มีคาบ (</a:t>
            </a:r>
            <a:r>
              <a:rPr lang="en-US" sz="4000" dirty="0" err="1">
                <a:solidFill>
                  <a:schemeClr val="tx2"/>
                </a:solidFill>
              </a:rPr>
              <a:t>nonperiodic</a:t>
            </a:r>
            <a:r>
              <a:rPr lang="en-US" sz="4000" dirty="0">
                <a:solidFill>
                  <a:schemeClr val="tx2"/>
                </a:solidFill>
              </a:rPr>
              <a:t>) </a:t>
            </a:r>
            <a:r>
              <a:rPr lang="th-TH" sz="4000" dirty="0">
                <a:solidFill>
                  <a:schemeClr val="tx2"/>
                </a:solidFill>
              </a:rPr>
              <a:t>ดังนั้นคาบและความถี่จึงไม่ใช่ลักษณะเฉพาะที่เหมาะสม มีการใช้คำอื่นแทนความถี่ (</a:t>
            </a:r>
            <a:r>
              <a:rPr lang="en-US" sz="4000" dirty="0">
                <a:solidFill>
                  <a:schemeClr val="tx2"/>
                </a:solidFill>
              </a:rPr>
              <a:t>bit rate) </a:t>
            </a:r>
            <a:r>
              <a:rPr lang="th-TH" sz="4000" dirty="0">
                <a:solidFill>
                  <a:schemeClr val="tx2"/>
                </a:solidFill>
              </a:rPr>
              <a:t>เพื่ออธิบายสัญญาณ</a:t>
            </a:r>
            <a:r>
              <a:rPr lang="th-TH" sz="4000" dirty="0" smtClean="0">
                <a:solidFill>
                  <a:schemeClr val="tx2"/>
                </a:solidFill>
              </a:rPr>
              <a:t>ดิจิทัล</a:t>
            </a:r>
            <a:r>
              <a:rPr lang="en-US" sz="4000" dirty="0" smtClean="0">
                <a:solidFill>
                  <a:schemeClr val="tx2"/>
                </a:solidFill>
              </a:rPr>
              <a:t> </a:t>
            </a:r>
            <a:endParaRPr lang="en-US" sz="4000" dirty="0" smtClean="0">
              <a:solidFill>
                <a:schemeClr val="tx2"/>
              </a:solidFill>
            </a:endParaRPr>
          </a:p>
          <a:p>
            <a:r>
              <a:rPr lang="th-TH" sz="4000" dirty="0">
                <a:solidFill>
                  <a:schemeClr val="tx2"/>
                </a:solidFill>
              </a:rPr>
              <a:t>อัตราบิตคือจำนวนบิตที่ส่งในหน่วย 1 วินาที ซึ่งแสดงเป็นบิตต่อวินาที (</a:t>
            </a:r>
            <a:r>
              <a:rPr lang="en-US" sz="4000" dirty="0">
                <a:solidFill>
                  <a:schemeClr val="tx2"/>
                </a:solidFill>
              </a:rPr>
              <a:t>bps)</a:t>
            </a:r>
            <a:endParaRPr lang="th-TH" sz="4000" dirty="0">
              <a:solidFill>
                <a:schemeClr val="tx2"/>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39</a:t>
            </a:fld>
            <a:endParaRPr lang="th-TH" altLang="th-TH"/>
          </a:p>
        </p:txBody>
      </p:sp>
    </p:spTree>
    <p:extLst>
      <p:ext uri="{BB962C8B-B14F-4D97-AF65-F5344CB8AC3E}">
        <p14:creationId xmlns:p14="http://schemas.microsoft.com/office/powerpoint/2010/main" val="12497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 and Digital Data</a:t>
            </a:r>
            <a:endParaRPr lang="th-TH" dirty="0"/>
          </a:p>
        </p:txBody>
      </p:sp>
      <p:sp>
        <p:nvSpPr>
          <p:cNvPr id="3" name="Content Placeholder 2"/>
          <p:cNvSpPr>
            <a:spLocks noGrp="1"/>
          </p:cNvSpPr>
          <p:nvPr>
            <p:ph idx="1"/>
          </p:nvPr>
        </p:nvSpPr>
        <p:spPr/>
        <p:txBody>
          <a:bodyPr/>
          <a:lstStyle/>
          <a:p>
            <a:r>
              <a:rPr lang="th-TH" dirty="0">
                <a:solidFill>
                  <a:schemeClr val="tx2">
                    <a:lumMod val="95000"/>
                    <a:lumOff val="5000"/>
                  </a:schemeClr>
                </a:solidFill>
                <a:latin typeface="Angsana New" panose="02020603050405020304" pitchFamily="18" charset="-34"/>
                <a:cs typeface="Angsana New" panose="02020603050405020304" pitchFamily="18" charset="-34"/>
              </a:rPr>
              <a:t>คำว่าข้อมูลอนาล็อก หมายถึงข้อมูลที่</a:t>
            </a:r>
            <a:r>
              <a:rPr lang="th-TH" dirty="0" smtClean="0">
                <a:solidFill>
                  <a:schemeClr val="tx2">
                    <a:lumMod val="95000"/>
                    <a:lumOff val="5000"/>
                  </a:schemeClr>
                </a:solidFill>
                <a:latin typeface="Angsana New" panose="02020603050405020304" pitchFamily="18" charset="-34"/>
                <a:cs typeface="Angsana New" panose="02020603050405020304" pitchFamily="18" charset="-34"/>
              </a:rPr>
              <a:t>ต่อเนื่อง</a:t>
            </a:r>
            <a:endParaRPr lang="en-US" dirty="0" smtClean="0">
              <a:solidFill>
                <a:schemeClr val="tx2">
                  <a:lumMod val="95000"/>
                  <a:lumOff val="5000"/>
                </a:schemeClr>
              </a:solidFill>
              <a:latin typeface="Angsana New" panose="02020603050405020304" pitchFamily="18" charset="-34"/>
              <a:cs typeface="Angsana New" panose="02020603050405020304" pitchFamily="18" charset="-34"/>
            </a:endParaRPr>
          </a:p>
          <a:p>
            <a:pPr lvl="1"/>
            <a:r>
              <a:rPr lang="th-TH" sz="3200" dirty="0">
                <a:solidFill>
                  <a:schemeClr val="tx2">
                    <a:lumMod val="95000"/>
                    <a:lumOff val="5000"/>
                  </a:schemeClr>
                </a:solidFill>
                <a:latin typeface="Angsana New" panose="02020603050405020304" pitchFamily="18" charset="-34"/>
                <a:cs typeface="Angsana New" panose="02020603050405020304" pitchFamily="18" charset="-34"/>
              </a:rPr>
              <a:t>ข้อมูลอนาล็อก เช่น เสียงที่เปล่งออกมาจากเสียงพูดของมนุษย์ มีค่า</a:t>
            </a:r>
            <a:r>
              <a:rPr lang="th-TH" sz="3200" dirty="0" smtClean="0">
                <a:solidFill>
                  <a:schemeClr val="tx2">
                    <a:lumMod val="95000"/>
                    <a:lumOff val="5000"/>
                  </a:schemeClr>
                </a:solidFill>
                <a:latin typeface="Angsana New" panose="02020603050405020304" pitchFamily="18" charset="-34"/>
                <a:cs typeface="Angsana New" panose="02020603050405020304" pitchFamily="18" charset="-34"/>
              </a:rPr>
              <a:t>ต่อเนื่อง</a:t>
            </a:r>
            <a:endParaRPr lang="en-US" sz="3200" dirty="0" smtClean="0">
              <a:solidFill>
                <a:schemeClr val="tx2">
                  <a:lumMod val="95000"/>
                  <a:lumOff val="5000"/>
                </a:schemeClr>
              </a:solidFill>
              <a:latin typeface="Angsana New" panose="02020603050405020304" pitchFamily="18" charset="-34"/>
              <a:cs typeface="Angsana New" panose="02020603050405020304" pitchFamily="18" charset="-34"/>
            </a:endParaRPr>
          </a:p>
          <a:p>
            <a:r>
              <a:rPr lang="th-TH" b="1" dirty="0">
                <a:solidFill>
                  <a:schemeClr val="tx1">
                    <a:lumMod val="90000"/>
                    <a:lumOff val="10000"/>
                  </a:schemeClr>
                </a:solidFill>
                <a:latin typeface="Angsana New" panose="02020603050405020304" pitchFamily="18" charset="-34"/>
                <a:cs typeface="Angsana New" panose="02020603050405020304" pitchFamily="18" charset="-34"/>
              </a:rPr>
              <a:t>ข้อมูลดิจิทัล หมายถึง ข้อมูลที่มีสถานะแยกจากกันตัวอย่างเช่น ข้อมูลจะถูกเก็บไว้ในหน่วยความจำคอมพิวเตอร์ในรูปแบบ 0 และ </a:t>
            </a:r>
            <a:r>
              <a:rPr lang="th-TH" b="1" dirty="0" smtClean="0">
                <a:solidFill>
                  <a:schemeClr val="tx1">
                    <a:lumMod val="90000"/>
                    <a:lumOff val="10000"/>
                  </a:schemeClr>
                </a:solidFill>
                <a:latin typeface="Angsana New" panose="02020603050405020304" pitchFamily="18" charset="-34"/>
                <a:cs typeface="Angsana New" panose="02020603050405020304" pitchFamily="18" charset="-34"/>
              </a:rPr>
              <a:t>1</a:t>
            </a:r>
            <a:endParaRPr lang="en-US" dirty="0" smtClean="0">
              <a:solidFill>
                <a:schemeClr val="tx2">
                  <a:lumMod val="95000"/>
                  <a:lumOff val="5000"/>
                </a:schemeClr>
              </a:solidFill>
              <a:latin typeface="Angsana New" panose="02020603050405020304" pitchFamily="18" charset="-34"/>
              <a:cs typeface="Angsana New" panose="02020603050405020304" pitchFamily="18" charset="-34"/>
            </a:endParaRPr>
          </a:p>
          <a:p>
            <a:pPr lvl="1"/>
            <a:r>
              <a:rPr lang="th-TH" sz="3200" dirty="0">
                <a:solidFill>
                  <a:schemeClr val="tx2">
                    <a:lumMod val="95000"/>
                    <a:lumOff val="5000"/>
                  </a:schemeClr>
                </a:solidFill>
                <a:latin typeface="Angsana New" panose="02020603050405020304" pitchFamily="18" charset="-34"/>
                <a:cs typeface="Angsana New" panose="02020603050405020304" pitchFamily="18" charset="-34"/>
              </a:rPr>
              <a:t>ตัวอย่างเช่น ข้อมูลจะถูกเก็บไว้ในหน่วยความจำคอมพิวเตอร์ในรูปแบบ 0 </a:t>
            </a:r>
            <a:r>
              <a:rPr lang="th-TH" sz="2400" dirty="0">
                <a:solidFill>
                  <a:schemeClr val="tx2">
                    <a:lumMod val="95000"/>
                    <a:lumOff val="5000"/>
                  </a:schemeClr>
                </a:solidFill>
              </a:rPr>
              <a:t>และ </a:t>
            </a:r>
            <a:r>
              <a:rPr lang="th-TH" sz="2400" dirty="0" smtClean="0">
                <a:solidFill>
                  <a:schemeClr val="tx2">
                    <a:lumMod val="95000"/>
                    <a:lumOff val="5000"/>
                  </a:schemeClr>
                </a:solidFill>
              </a:rPr>
              <a:t>1</a:t>
            </a:r>
            <a:r>
              <a:rPr lang="en-US" sz="2400" dirty="0" smtClean="0">
                <a:solidFill>
                  <a:schemeClr val="tx2">
                    <a:lumMod val="95000"/>
                    <a:lumOff val="5000"/>
                  </a:schemeClr>
                </a:solidFill>
              </a:rPr>
              <a:t>.</a:t>
            </a:r>
            <a:endParaRPr lang="th-TH" sz="24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4</a:t>
            </a:fld>
            <a:endParaRPr lang="th-TH" altLang="th-TH"/>
          </a:p>
        </p:txBody>
      </p:sp>
    </p:spTree>
    <p:extLst>
      <p:ext uri="{BB962C8B-B14F-4D97-AF65-F5344CB8AC3E}">
        <p14:creationId xmlns:p14="http://schemas.microsoft.com/office/powerpoint/2010/main" val="232516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 Rate and Bit </a:t>
            </a:r>
            <a:r>
              <a:rPr lang="en-US" dirty="0" smtClean="0"/>
              <a:t>Interval</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solidFill>
                  <a:srgbClr val="003300"/>
                </a:solidFill>
              </a:rPr>
              <a:pPr/>
              <a:t>40</a:t>
            </a:fld>
            <a:endParaRPr lang="th-TH" altLang="th-TH">
              <a:solidFill>
                <a:srgbClr val="003300"/>
              </a:solidFill>
            </a:endParaRPr>
          </a:p>
        </p:txBody>
      </p:sp>
      <p:pic>
        <p:nvPicPr>
          <p:cNvPr id="5" name="Picture 6"/>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785" y="1981200"/>
            <a:ext cx="819443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25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3.5</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Assume we need to download text documents at the rate of 100 pages per second. What is the required bit rate of the channel?</a:t>
                </a:r>
              </a:p>
              <a:p>
                <a:endParaRPr lang="en-US" sz="1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accent1">
                              <a:lumMod val="50000"/>
                            </a:schemeClr>
                          </a:solidFill>
                          <a:latin typeface="Cambria Math"/>
                        </a:rPr>
                        <m:t>1</m:t>
                      </m:r>
                      <m:r>
                        <a:rPr lang="en-US" sz="2800" b="0" i="1" dirty="0" smtClean="0">
                          <a:solidFill>
                            <a:schemeClr val="accent1">
                              <a:lumMod val="50000"/>
                            </a:schemeClr>
                          </a:solidFill>
                          <a:latin typeface="Cambria Math"/>
                        </a:rPr>
                        <m:t> </m:t>
                      </m:r>
                      <m:r>
                        <a:rPr lang="en-US" sz="2800" b="0" i="1" dirty="0" smtClean="0">
                          <a:solidFill>
                            <a:schemeClr val="accent1">
                              <a:lumMod val="50000"/>
                            </a:schemeClr>
                          </a:solidFill>
                          <a:latin typeface="Cambria Math"/>
                        </a:rPr>
                        <m:t>𝑝𝑎𝑔𝑒</m:t>
                      </m:r>
                      <m:r>
                        <a:rPr lang="en-US" sz="2800" b="0" i="1" dirty="0" smtClean="0">
                          <a:solidFill>
                            <a:schemeClr val="accent1">
                              <a:lumMod val="50000"/>
                            </a:schemeClr>
                          </a:solidFill>
                          <a:latin typeface="Cambria Math"/>
                        </a:rPr>
                        <m:t> </m:t>
                      </m:r>
                      <m:r>
                        <a:rPr lang="en-US" sz="2800" b="0" i="1" dirty="0" smtClean="0">
                          <a:solidFill>
                            <a:schemeClr val="accent1">
                              <a:lumMod val="50000"/>
                            </a:schemeClr>
                          </a:solidFill>
                          <a:latin typeface="Cambria Math"/>
                        </a:rPr>
                        <m:t>𝑖𝑠</m:t>
                      </m:r>
                      <m:r>
                        <a:rPr lang="en-US" sz="2800" b="0" i="1" dirty="0" smtClean="0">
                          <a:solidFill>
                            <a:schemeClr val="accent1">
                              <a:lumMod val="50000"/>
                            </a:schemeClr>
                          </a:solidFill>
                          <a:latin typeface="Cambria Math"/>
                        </a:rPr>
                        <m:t> </m:t>
                      </m:r>
                      <m:r>
                        <a:rPr lang="en-US" sz="2800" b="0" i="1" dirty="0" smtClean="0">
                          <a:solidFill>
                            <a:schemeClr val="accent1">
                              <a:lumMod val="50000"/>
                            </a:schemeClr>
                          </a:solidFill>
                          <a:latin typeface="Cambria Math"/>
                        </a:rPr>
                        <m:t>𝑎𝑛</m:t>
                      </m:r>
                      <m:r>
                        <a:rPr lang="en-US" sz="2800" b="0" i="1" dirty="0" smtClean="0">
                          <a:solidFill>
                            <a:schemeClr val="accent1">
                              <a:lumMod val="50000"/>
                            </a:schemeClr>
                          </a:solidFill>
                          <a:latin typeface="Cambria Math"/>
                        </a:rPr>
                        <m:t> </m:t>
                      </m:r>
                      <m:r>
                        <a:rPr lang="en-US" sz="2800" b="0" i="1" dirty="0" smtClean="0">
                          <a:solidFill>
                            <a:schemeClr val="accent1">
                              <a:lumMod val="50000"/>
                            </a:schemeClr>
                          </a:solidFill>
                          <a:latin typeface="Cambria Math"/>
                        </a:rPr>
                        <m:t>𝑎𝑣𝑒𝑟𝑎𝑔𝑒</m:t>
                      </m:r>
                      <m:r>
                        <a:rPr lang="en-US" sz="2800" b="0" i="1" dirty="0" smtClean="0">
                          <a:solidFill>
                            <a:schemeClr val="accent1">
                              <a:lumMod val="50000"/>
                            </a:schemeClr>
                          </a:solidFill>
                          <a:latin typeface="Cambria Math"/>
                        </a:rPr>
                        <m:t> </m:t>
                      </m:r>
                      <m:r>
                        <a:rPr lang="en-US" sz="2800" b="0" i="1" dirty="0" smtClean="0">
                          <a:solidFill>
                            <a:schemeClr val="accent1">
                              <a:lumMod val="50000"/>
                            </a:schemeClr>
                          </a:solidFill>
                          <a:latin typeface="Cambria Math"/>
                        </a:rPr>
                        <m:t>𝑜𝑓</m:t>
                      </m:r>
                      <m:r>
                        <a:rPr lang="en-US" sz="2800" b="0" i="1" dirty="0" smtClean="0">
                          <a:solidFill>
                            <a:schemeClr val="accent1">
                              <a:lumMod val="50000"/>
                            </a:schemeClr>
                          </a:solidFill>
                          <a:latin typeface="Cambria Math"/>
                        </a:rPr>
                        <m:t> </m:t>
                      </m:r>
                      <m:r>
                        <a:rPr lang="en-US" sz="2800" b="0" i="1" dirty="0" smtClean="0">
                          <a:solidFill>
                            <a:schemeClr val="accent1">
                              <a:lumMod val="50000"/>
                            </a:schemeClr>
                          </a:solidFill>
                          <a:latin typeface="Cambria Math"/>
                        </a:rPr>
                        <m:t>24</m:t>
                      </m:r>
                      <m:r>
                        <a:rPr lang="en-US" sz="2800" b="0" i="1" dirty="0" smtClean="0">
                          <a:solidFill>
                            <a:schemeClr val="accent1">
                              <a:lumMod val="50000"/>
                            </a:schemeClr>
                          </a:solidFill>
                          <a:latin typeface="Cambria Math"/>
                        </a:rPr>
                        <m:t> </m:t>
                      </m:r>
                      <m:r>
                        <a:rPr lang="en-US" sz="2800" b="0" i="1" dirty="0" smtClean="0">
                          <a:solidFill>
                            <a:schemeClr val="accent1">
                              <a:lumMod val="50000"/>
                            </a:schemeClr>
                          </a:solidFill>
                          <a:latin typeface="Cambria Math"/>
                        </a:rPr>
                        <m:t>𝑙𝑖𝑛𝑒𝑠</m:t>
                      </m:r>
                    </m:oMath>
                  </m:oMathPara>
                </a14:m>
                <a:endParaRPr lang="en-US" sz="2800" b="0" dirty="0" smtClean="0">
                  <a:solidFill>
                    <a:schemeClr val="accent1">
                      <a:lumMod val="50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accent1">
                              <a:lumMod val="50000"/>
                            </a:schemeClr>
                          </a:solidFill>
                          <a:latin typeface="Cambria Math"/>
                        </a:rPr>
                        <m:t>1</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𝑙𝑖𝑛𝑒</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𝑖𝑠</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𝑎𝑛</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𝑎𝑣𝑒𝑟𝑎𝑔𝑒</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𝑜𝑓</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80</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𝑐</m:t>
                      </m:r>
                      <m:r>
                        <a:rPr lang="en-US" sz="2800" i="1" dirty="0" smtClean="0">
                          <a:solidFill>
                            <a:schemeClr val="accent1">
                              <a:lumMod val="50000"/>
                            </a:schemeClr>
                          </a:solidFill>
                          <a:latin typeface="Cambria Math"/>
                        </a:rPr>
                        <m:t>h</m:t>
                      </m:r>
                      <m:r>
                        <a:rPr lang="en-US" sz="2800" i="1" dirty="0" smtClean="0">
                          <a:solidFill>
                            <a:schemeClr val="accent1">
                              <a:lumMod val="50000"/>
                            </a:schemeClr>
                          </a:solidFill>
                          <a:latin typeface="Cambria Math"/>
                        </a:rPr>
                        <m:t>𝑎𝑟𝑎𝑐𝑡𝑒𝑟𝑠</m:t>
                      </m:r>
                    </m:oMath>
                  </m:oMathPara>
                </a14:m>
                <a:endParaRPr lang="en-US" sz="2800" dirty="0" smtClean="0">
                  <a:solidFill>
                    <a:schemeClr val="accent1">
                      <a:lumMod val="50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accent1">
                              <a:lumMod val="50000"/>
                            </a:schemeClr>
                          </a:solidFill>
                          <a:latin typeface="Cambria Math"/>
                        </a:rPr>
                        <m:t>1</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𝑐</m:t>
                      </m:r>
                      <m:r>
                        <a:rPr lang="en-US" sz="2800" i="1" dirty="0" smtClean="0">
                          <a:solidFill>
                            <a:schemeClr val="accent1">
                              <a:lumMod val="50000"/>
                            </a:schemeClr>
                          </a:solidFill>
                          <a:latin typeface="Cambria Math"/>
                        </a:rPr>
                        <m:t>h</m:t>
                      </m:r>
                      <m:r>
                        <a:rPr lang="en-US" sz="2800" i="1" dirty="0" smtClean="0">
                          <a:solidFill>
                            <a:schemeClr val="accent1">
                              <a:lumMod val="50000"/>
                            </a:schemeClr>
                          </a:solidFill>
                          <a:latin typeface="Cambria Math"/>
                        </a:rPr>
                        <m:t>𝑎𝑟𝑎𝑐𝑡𝑒𝑟</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𝑟𝑒𝑞𝑢𝑖𝑟𝑒𝑑</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8</m:t>
                      </m:r>
                      <m:r>
                        <a:rPr lang="en-US" sz="2800" i="1" dirty="0" smtClean="0">
                          <a:solidFill>
                            <a:schemeClr val="accent1">
                              <a:lumMod val="50000"/>
                            </a:schemeClr>
                          </a:solidFill>
                          <a:latin typeface="Cambria Math"/>
                        </a:rPr>
                        <m:t> </m:t>
                      </m:r>
                      <m:r>
                        <a:rPr lang="en-US" sz="2800" i="1" dirty="0" smtClean="0">
                          <a:solidFill>
                            <a:schemeClr val="accent1">
                              <a:lumMod val="50000"/>
                            </a:schemeClr>
                          </a:solidFill>
                          <a:latin typeface="Cambria Math"/>
                        </a:rPr>
                        <m:t>𝑏𝑖𝑡𝑠</m:t>
                      </m:r>
                    </m:oMath>
                  </m:oMathPara>
                </a14:m>
                <a:endParaRPr lang="en-US" sz="2800" dirty="0" smtClean="0">
                  <a:solidFill>
                    <a:schemeClr val="accent1">
                      <a:lumMod val="50000"/>
                    </a:schemeClr>
                  </a:solidFill>
                </a:endParaRPr>
              </a:p>
              <a:p>
                <a:pPr marL="0" indent="0">
                  <a:buNone/>
                </a:pPr>
                <a:endParaRPr lang="en-US" sz="24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𝑏𝑖𝑡</m:t>
                      </m:r>
                      <m:r>
                        <a:rPr lang="en-US" sz="2800" b="0" i="1" dirty="0" smtClean="0">
                          <a:solidFill>
                            <a:schemeClr val="tx2">
                              <a:lumMod val="95000"/>
                              <a:lumOff val="5000"/>
                            </a:schemeClr>
                          </a:solidFill>
                          <a:latin typeface="Cambria Math"/>
                        </a:rPr>
                        <m:t> </m:t>
                      </m:r>
                      <m:r>
                        <a:rPr lang="en-US" sz="2800" b="0" i="1" dirty="0" smtClean="0">
                          <a:solidFill>
                            <a:schemeClr val="tx2">
                              <a:lumMod val="95000"/>
                              <a:lumOff val="5000"/>
                            </a:schemeClr>
                          </a:solidFill>
                          <a:latin typeface="Cambria Math"/>
                        </a:rPr>
                        <m:t>𝑟𝑎𝑡𝑒</m:t>
                      </m:r>
                      <m:r>
                        <a:rPr lang="en-US" sz="2800" b="0" i="1" dirty="0" smtClean="0">
                          <a:solidFill>
                            <a:schemeClr val="tx2">
                              <a:lumMod val="95000"/>
                              <a:lumOff val="5000"/>
                            </a:schemeClr>
                          </a:solidFill>
                          <a:latin typeface="Cambria Math"/>
                        </a:rPr>
                        <m:t>= </m:t>
                      </m:r>
                      <m:r>
                        <a:rPr lang="en-US" sz="2800" b="0" i="1" dirty="0" smtClean="0">
                          <a:solidFill>
                            <a:schemeClr val="tx2">
                              <a:lumMod val="95000"/>
                              <a:lumOff val="5000"/>
                            </a:schemeClr>
                          </a:solidFill>
                          <a:latin typeface="Cambria Math"/>
                        </a:rPr>
                        <m:t>100</m:t>
                      </m:r>
                      <m:r>
                        <a:rPr lang="en-US" sz="2800" b="0" i="1" dirty="0" smtClean="0">
                          <a:solidFill>
                            <a:schemeClr val="tx2">
                              <a:lumMod val="95000"/>
                              <a:lumOff val="5000"/>
                            </a:schemeClr>
                          </a:solidFill>
                          <a:latin typeface="Cambria Math"/>
                        </a:rPr>
                        <m:t>×</m:t>
                      </m:r>
                      <m:r>
                        <a:rPr lang="en-US" sz="2800" b="0" i="1" dirty="0" smtClean="0">
                          <a:solidFill>
                            <a:schemeClr val="tx2">
                              <a:lumMod val="95000"/>
                              <a:lumOff val="5000"/>
                            </a:schemeClr>
                          </a:solidFill>
                          <a:latin typeface="Cambria Math"/>
                        </a:rPr>
                        <m:t>24</m:t>
                      </m:r>
                      <m:r>
                        <a:rPr lang="en-US" sz="2800" b="0" i="1" dirty="0" smtClean="0">
                          <a:solidFill>
                            <a:schemeClr val="tx2">
                              <a:lumMod val="95000"/>
                              <a:lumOff val="5000"/>
                            </a:schemeClr>
                          </a:solidFill>
                          <a:latin typeface="Cambria Math"/>
                        </a:rPr>
                        <m:t>×</m:t>
                      </m:r>
                      <m:r>
                        <a:rPr lang="en-US" sz="2800" b="0" i="1" dirty="0" smtClean="0">
                          <a:solidFill>
                            <a:schemeClr val="tx2">
                              <a:lumMod val="95000"/>
                              <a:lumOff val="5000"/>
                            </a:schemeClr>
                          </a:solidFill>
                          <a:latin typeface="Cambria Math"/>
                        </a:rPr>
                        <m:t>80</m:t>
                      </m:r>
                      <m:r>
                        <a:rPr lang="en-US" sz="2800" b="0" i="1" dirty="0" smtClean="0">
                          <a:solidFill>
                            <a:schemeClr val="tx2">
                              <a:lumMod val="95000"/>
                              <a:lumOff val="5000"/>
                            </a:schemeClr>
                          </a:solidFill>
                          <a:latin typeface="Cambria Math"/>
                        </a:rPr>
                        <m:t>×</m:t>
                      </m:r>
                      <m:r>
                        <a:rPr lang="en-US" sz="2800" b="0" i="1" dirty="0" smtClean="0">
                          <a:solidFill>
                            <a:schemeClr val="tx2">
                              <a:lumMod val="95000"/>
                              <a:lumOff val="5000"/>
                            </a:schemeClr>
                          </a:solidFill>
                          <a:latin typeface="Cambria Math"/>
                        </a:rPr>
                        <m:t>8</m:t>
                      </m:r>
                    </m:oMath>
                  </m:oMathPara>
                </a14:m>
                <a:endParaRPr lang="en-US" sz="2800" b="0" dirty="0" smtClean="0">
                  <a:solidFill>
                    <a:schemeClr val="tx2">
                      <a:lumMod val="95000"/>
                      <a:lumOff val="5000"/>
                    </a:schemeClr>
                  </a:solidFill>
                  <a:ea typeface="Cambria Math"/>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1</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536</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000</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𝑏𝑝𝑠</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1</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536</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𝑀𝑏𝑝𝑠</m:t>
                      </m:r>
                    </m:oMath>
                  </m:oMathPara>
                </a14:m>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567" r="-2148" b="-11285"/>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41</a:t>
            </a:fld>
            <a:endParaRPr lang="th-TH" altLang="th-TH"/>
          </a:p>
        </p:txBody>
      </p:sp>
    </p:spTree>
    <p:extLst>
      <p:ext uri="{BB962C8B-B14F-4D97-AF65-F5344CB8AC3E}">
        <p14:creationId xmlns:p14="http://schemas.microsoft.com/office/powerpoint/2010/main" val="16718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 Length</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We discussed the concept of the wavelength for an analog signal: the distance one </a:t>
            </a:r>
            <a:r>
              <a:rPr lang="en-US" sz="2800" dirty="0" smtClean="0">
                <a:solidFill>
                  <a:schemeClr val="tx2">
                    <a:lumMod val="95000"/>
                    <a:lumOff val="5000"/>
                  </a:schemeClr>
                </a:solidFill>
              </a:rPr>
              <a:t>cycle occupies </a:t>
            </a:r>
            <a:r>
              <a:rPr lang="en-US" sz="2800" dirty="0">
                <a:solidFill>
                  <a:schemeClr val="tx2">
                    <a:lumMod val="95000"/>
                    <a:lumOff val="5000"/>
                  </a:schemeClr>
                </a:solidFill>
              </a:rPr>
              <a:t>on the transmission medium.</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42</a:t>
            </a:fld>
            <a:endParaRPr lang="th-TH" altLang="th-TH"/>
          </a:p>
        </p:txBody>
      </p:sp>
      <mc:AlternateContent xmlns:mc="http://schemas.openxmlformats.org/markup-compatibility/2006" xmlns:a14="http://schemas.microsoft.com/office/drawing/2010/main">
        <mc:Choice Requires="a14">
          <p:sp>
            <p:nvSpPr>
              <p:cNvPr id="5" name="TextBox 4"/>
              <p:cNvSpPr txBox="1"/>
              <p:nvPr/>
            </p:nvSpPr>
            <p:spPr>
              <a:xfrm>
                <a:off x="683568" y="4293096"/>
                <a:ext cx="7777450"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𝑏𝑖𝑡</m:t>
                      </m:r>
                      <m:r>
                        <a:rPr lang="en-US" sz="2800" b="0" i="1" smtClean="0">
                          <a:latin typeface="Cambria Math"/>
                        </a:rPr>
                        <m:t> </m:t>
                      </m:r>
                      <m:r>
                        <a:rPr lang="en-US" sz="2800" b="0" i="1" smtClean="0">
                          <a:latin typeface="Cambria Math"/>
                        </a:rPr>
                        <m:t>𝑙𝑒𝑛𝑔𝑡</m:t>
                      </m:r>
                      <m:r>
                        <a:rPr lang="en-US" sz="2800" b="0" i="1" smtClean="0">
                          <a:latin typeface="Cambria Math"/>
                        </a:rPr>
                        <m:t>h</m:t>
                      </m:r>
                      <m:r>
                        <a:rPr lang="en-US" sz="2800" b="0" i="1" smtClean="0">
                          <a:latin typeface="Cambria Math"/>
                        </a:rPr>
                        <m:t>=</m:t>
                      </m:r>
                      <m:r>
                        <a:rPr lang="en-US" sz="2800" b="0" i="1" smtClean="0">
                          <a:latin typeface="Cambria Math"/>
                        </a:rPr>
                        <m:t>𝑝𝑟𝑜𝑝𝑎𝑔𝑎𝑡𝑖𝑜𝑛</m:t>
                      </m:r>
                      <m:r>
                        <a:rPr lang="en-US" sz="2800" b="0" i="1" smtClean="0">
                          <a:latin typeface="Cambria Math"/>
                        </a:rPr>
                        <m:t> </m:t>
                      </m:r>
                      <m:r>
                        <a:rPr lang="en-US" sz="2800" b="0" i="1" smtClean="0">
                          <a:latin typeface="Cambria Math"/>
                        </a:rPr>
                        <m:t>𝑠𝑝𝑒𝑒𝑑</m:t>
                      </m:r>
                      <m:r>
                        <a:rPr lang="en-US" sz="2800" b="0" i="1" smtClean="0">
                          <a:latin typeface="Cambria Math"/>
                          <a:ea typeface="Cambria Math"/>
                        </a:rPr>
                        <m:t>×</m:t>
                      </m:r>
                      <m:r>
                        <a:rPr lang="en-US" sz="2800" b="0" i="1" smtClean="0">
                          <a:latin typeface="Cambria Math"/>
                          <a:ea typeface="Cambria Math"/>
                        </a:rPr>
                        <m:t>𝑏𝑖𝑡</m:t>
                      </m:r>
                      <m:r>
                        <a:rPr lang="en-US" sz="2800" b="0" i="1" smtClean="0">
                          <a:latin typeface="Cambria Math"/>
                          <a:ea typeface="Cambria Math"/>
                        </a:rPr>
                        <m:t> </m:t>
                      </m:r>
                      <m:r>
                        <a:rPr lang="en-US" sz="2800" b="0" i="1" smtClean="0">
                          <a:latin typeface="Cambria Math"/>
                          <a:ea typeface="Cambria Math"/>
                        </a:rPr>
                        <m:t>𝑑𝑢𝑟𝑎𝑡𝑖𝑜𝑛</m:t>
                      </m:r>
                    </m:oMath>
                  </m:oMathPara>
                </a14:m>
                <a:endParaRPr lang="th-TH"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4293096"/>
                <a:ext cx="7777450" cy="523220"/>
              </a:xfrm>
              <a:prstGeom prst="rect">
                <a:avLst/>
              </a:prstGeom>
              <a:blipFill rotWithShape="1">
                <a:blip r:embed="rId3"/>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240672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As Composite Analog</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Based on Fourier </a:t>
            </a:r>
            <a:r>
              <a:rPr lang="en-US" sz="2800" dirty="0" smtClean="0">
                <a:solidFill>
                  <a:schemeClr val="tx2">
                    <a:lumMod val="95000"/>
                    <a:lumOff val="5000"/>
                  </a:schemeClr>
                </a:solidFill>
              </a:rPr>
              <a:t>analysis, </a:t>
            </a:r>
            <a:r>
              <a:rPr lang="en-US" sz="2800" dirty="0">
                <a:solidFill>
                  <a:schemeClr val="tx2">
                    <a:lumMod val="95000"/>
                    <a:lumOff val="5000"/>
                  </a:schemeClr>
                </a:solidFill>
              </a:rPr>
              <a:t>a digital signal is a composite analog signal. The bandwidth is infinite.</a:t>
            </a:r>
          </a:p>
          <a:p>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43</a:t>
            </a:fld>
            <a:endParaRPr lang="th-TH" altLang="th-TH"/>
          </a:p>
        </p:txBody>
      </p:sp>
    </p:spTree>
    <p:extLst>
      <p:ext uri="{BB962C8B-B14F-4D97-AF65-F5344CB8AC3E}">
        <p14:creationId xmlns:p14="http://schemas.microsoft.com/office/powerpoint/2010/main" val="16699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time and frequency domains of periodic and </a:t>
            </a:r>
            <a:r>
              <a:rPr lang="en-US" sz="3600" dirty="0" err="1"/>
              <a:t>nonperiodic</a:t>
            </a:r>
            <a:r>
              <a:rPr lang="en-US" sz="3600" dirty="0"/>
              <a:t> digital signals</a:t>
            </a:r>
            <a:endParaRPr lang="th-TH" sz="3600"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44</a:t>
            </a:fld>
            <a:endParaRPr lang="th-TH" altLang="th-TH"/>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40" y="2132856"/>
            <a:ext cx="80327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39035"/>
            <a:ext cx="803751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727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
                                        </p:tgtEl>
                                        <p:attrNameLst>
                                          <p:attrName>style.visibility</p:attrName>
                                        </p:attrNameLst>
                                      </p:cBhvr>
                                      <p:to>
                                        <p:strVal val="visible"/>
                                      </p:to>
                                    </p:set>
                                    <p:animEffect transition="in" filter="wipe(left)">
                                      <p:cBhvr additive="repl">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of Digital Signals</a:t>
            </a:r>
            <a:endParaRPr lang="th-TH" dirty="0"/>
          </a:p>
        </p:txBody>
      </p:sp>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Baseband transmission</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45</a:t>
            </a:fld>
            <a:endParaRPr lang="th-TH" altLang="th-TH"/>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50" y="3197076"/>
            <a:ext cx="7499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0256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Baseband transmission using a dedicated medium</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46</a:t>
            </a:fld>
            <a:endParaRPr lang="th-TH" altLang="th-TH"/>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11" y="4577432"/>
            <a:ext cx="8047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11" y="2393032"/>
            <a:ext cx="7869237"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96049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
                                        </p:tgtEl>
                                        <p:attrNameLst>
                                          <p:attrName>style.visibility</p:attrName>
                                        </p:attrNameLst>
                                      </p:cBhvr>
                                      <p:to>
                                        <p:strVal val="visible"/>
                                      </p:to>
                                    </p:set>
                                    <p:animEffect transition="in" filter="wipe(left)">
                                      <p:cBhvr additive="repl">
                                        <p:cTn id="12"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Rough approximation of a digital signal</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47</a:t>
            </a:fld>
            <a:endParaRPr lang="th-TH" altLang="th-TH"/>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2109" y="1981200"/>
            <a:ext cx="755978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29443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 calcmode="lin" valueType="num">
                                      <p:cBhvr additive="repl">
                                        <p:cTn id="7" dur="500" fill="hold"/>
                                        <p:tgtEl>
                                          <p:spTgt spid="5"/>
                                        </p:tgtEl>
                                        <p:attrNameLst>
                                          <p:attrName>ppt_w</p:attrName>
                                        </p:attrNameLst>
                                      </p:cBhvr>
                                      <p:tavLst>
                                        <p:tav tm="100000">
                                          <p:val>
                                            <p:fltVal val="0"/>
                                          </p:val>
                                        </p:tav>
                                        <p:tav>
                                          <p:val>
                                            <p:strVal val="#ppt_w"/>
                                          </p:val>
                                        </p:tav>
                                      </p:tavLst>
                                    </p:anim>
                                    <p:anim calcmode="lin" valueType="num">
                                      <p:cBhvr additive="repl">
                                        <p:cTn id="8" dur="500" fill="hold"/>
                                        <p:tgtEl>
                                          <p:spTgt spid="5"/>
                                        </p:tgtEl>
                                        <p:attrNameLst>
                                          <p:attrName>ppt_h</p:attrName>
                                        </p:attrNameLst>
                                      </p:cBhvr>
                                      <p:tavLst>
                                        <p:tav tm="100000">
                                          <p:val>
                                            <p:fltVal val="0"/>
                                          </p:val>
                                        </p:tav>
                                        <p:tav>
                                          <p:val>
                                            <p:strVal val="#ppt_h"/>
                                          </p:val>
                                        </p:tav>
                                      </p:tavLst>
                                    </p:anim>
                                    <p:animEffect transition="in" filter="fade">
                                      <p:cBhvr additive="repl">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Simulating a digital signal with first three </a:t>
            </a:r>
            <a:r>
              <a:rPr lang="en-US" dirty="0" smtClean="0"/>
              <a:t>harmonics</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48</a:t>
            </a:fld>
            <a:endParaRPr lang="th-TH" altLang="th-TH"/>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97162"/>
            <a:ext cx="8229600" cy="217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25" y="4365104"/>
            <a:ext cx="336867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7731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fill="hold" nodeType="clickEffect">
                                  <p:stCondLst>
                                    <p:cond delay="0"/>
                                  </p:stCondLst>
                                  <p:childTnLst>
                                    <p:set>
                                      <p:cBhvr additive="repl">
                                        <p:cTn id="10" dur="1" fill="hold">
                                          <p:stCondLst>
                                            <p:cond delay="0"/>
                                          </p:stCondLst>
                                        </p:cTn>
                                        <p:tgtEl>
                                          <p:spTgt spid="6"/>
                                        </p:tgtEl>
                                        <p:attrNameLst>
                                          <p:attrName>style.visibility</p:attrName>
                                        </p:attrNameLst>
                                      </p:cBhvr>
                                      <p:to>
                                        <p:strVal val="visible"/>
                                      </p:to>
                                    </p:set>
                                    <p:anim calcmode="lin" valueType="num">
                                      <p:cBhvr additive="repl">
                                        <p:cTn id="11" dur="1000" fill="hold"/>
                                        <p:tgtEl>
                                          <p:spTgt spid="6"/>
                                        </p:tgtEl>
                                        <p:attrNameLst>
                                          <p:attrName>ppt_w</p:attrName>
                                        </p:attrNameLst>
                                      </p:cBhvr>
                                      <p:tavLst>
                                        <p:tav tm="100000">
                                          <p:val>
                                            <p:fltVal val="0"/>
                                          </p:val>
                                        </p:tav>
                                        <p:tav>
                                          <p:val>
                                            <p:strVal val="#ppt_w"/>
                                          </p:val>
                                        </p:tav>
                                      </p:tavLst>
                                    </p:anim>
                                    <p:anim calcmode="lin" valueType="num">
                                      <p:cBhvr additive="repl">
                                        <p:cTn id="12" dur="1000" fill="hold"/>
                                        <p:tgtEl>
                                          <p:spTgt spid="6"/>
                                        </p:tgtEl>
                                        <p:attrNameLst>
                                          <p:attrName>ppt_h</p:attrName>
                                        </p:attrNameLst>
                                      </p:cBhvr>
                                      <p:tavLst>
                                        <p:tav tm="100000">
                                          <p:val>
                                            <p:fltVal val="0"/>
                                          </p:val>
                                        </p:tav>
                                        <p:tav>
                                          <p:val>
                                            <p:strVal val="#ppt_h"/>
                                          </p:val>
                                        </p:tav>
                                      </p:tavLst>
                                    </p:anim>
                                    <p:anim calcmode="lin" valueType="num">
                                      <p:cBhvr additive="repl">
                                        <p:cTn id="13" dur="1000" fill="hold"/>
                                        <p:tgtEl>
                                          <p:spTgt spid="6"/>
                                        </p:tgtEl>
                                        <p:attrNameLst>
                                          <p:attrName>r</p:attrName>
                                        </p:attrNameLst>
                                      </p:cBhvr>
                                      <p:tavLst>
                                        <p:tav tm="100000">
                                          <p:val>
                                            <p:strVal val="90"/>
                                          </p:val>
                                        </p:tav>
                                        <p:tav>
                                          <p:val>
                                            <p:strVal val="0"/>
                                          </p:val>
                                        </p:tav>
                                      </p:tavLst>
                                    </p:anim>
                                    <p:animEffect transition="in" filter="fade">
                                      <p:cBhvr additive="repl">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TRANSMISSION </a:t>
            </a:r>
            <a:r>
              <a:rPr lang="en-US" dirty="0" smtClean="0"/>
              <a:t>IMPAIRMENT</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Signals travel through transmission media, which are not </a:t>
            </a:r>
            <a:r>
              <a:rPr lang="en-US" sz="2800" dirty="0" smtClean="0">
                <a:solidFill>
                  <a:schemeClr val="tx2">
                    <a:lumMod val="95000"/>
                    <a:lumOff val="5000"/>
                  </a:schemeClr>
                </a:solidFill>
              </a:rPr>
              <a:t>perfect</a:t>
            </a:r>
            <a:r>
              <a:rPr lang="en-US" sz="2800" dirty="0">
                <a:solidFill>
                  <a:schemeClr val="tx2">
                    <a:lumMod val="95000"/>
                    <a:lumOff val="5000"/>
                  </a:schemeClr>
                </a:solidFill>
              </a:rPr>
              <a:t>. The </a:t>
            </a:r>
            <a:r>
              <a:rPr lang="en-US" sz="2800" dirty="0" smtClean="0">
                <a:solidFill>
                  <a:schemeClr val="tx2">
                    <a:lumMod val="95000"/>
                    <a:lumOff val="5000"/>
                  </a:schemeClr>
                </a:solidFill>
              </a:rPr>
              <a:t>imperfection causes signal </a:t>
            </a:r>
            <a:r>
              <a:rPr lang="en-US" sz="2800" dirty="0">
                <a:solidFill>
                  <a:schemeClr val="tx2">
                    <a:lumMod val="95000"/>
                    <a:lumOff val="5000"/>
                  </a:schemeClr>
                </a:solidFill>
              </a:rPr>
              <a:t>impairment.</a:t>
            </a:r>
          </a:p>
          <a:p>
            <a:r>
              <a:rPr lang="en-US" sz="2800" dirty="0">
                <a:solidFill>
                  <a:schemeClr val="tx2">
                    <a:lumMod val="95000"/>
                    <a:lumOff val="5000"/>
                  </a:schemeClr>
                </a:solidFill>
              </a:rPr>
              <a:t>What is sent is not what is received. </a:t>
            </a:r>
            <a:endParaRPr lang="en-US" sz="2800" dirty="0" smtClean="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49</a:t>
            </a:fld>
            <a:endParaRPr lang="th-TH" altLang="th-TH"/>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977" y="4077072"/>
            <a:ext cx="705842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195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fill="hold" nodeType="clickEffect">
                                  <p:stCondLst>
                                    <p:cond delay="0"/>
                                  </p:stCondLst>
                                  <p:childTnLst>
                                    <p:set>
                                      <p:cBhvr additive="repl">
                                        <p:cTn id="16" dur="1" fill="hold">
                                          <p:stCondLst>
                                            <p:cond delay="0"/>
                                          </p:stCondLst>
                                        </p:cTn>
                                        <p:tgtEl>
                                          <p:spTgt spid="6"/>
                                        </p:tgtEl>
                                        <p:attrNameLst>
                                          <p:attrName>style.visibility</p:attrName>
                                        </p:attrNameLst>
                                      </p:cBhvr>
                                      <p:to>
                                        <p:strVal val="visible"/>
                                      </p:to>
                                    </p:set>
                                    <p:anim calcmode="lin" valueType="num">
                                      <p:cBhvr additive="repl">
                                        <p:cTn id="17" dur="1000" fill="hold"/>
                                        <p:tgtEl>
                                          <p:spTgt spid="6"/>
                                        </p:tgtEl>
                                        <p:attrNameLst>
                                          <p:attrName>ppt_w</p:attrName>
                                        </p:attrNameLst>
                                      </p:cBhvr>
                                      <p:tavLst>
                                        <p:tav tm="100000">
                                          <p:val>
                                            <p:fltVal val="0"/>
                                          </p:val>
                                        </p:tav>
                                        <p:tav>
                                          <p:val>
                                            <p:strVal val="#ppt_w"/>
                                          </p:val>
                                        </p:tav>
                                      </p:tavLst>
                                    </p:anim>
                                    <p:anim calcmode="lin" valueType="num">
                                      <p:cBhvr additive="repl">
                                        <p:cTn id="18" dur="1000" fill="hold"/>
                                        <p:tgtEl>
                                          <p:spTgt spid="6"/>
                                        </p:tgtEl>
                                        <p:attrNameLst>
                                          <p:attrName>ppt_h</p:attrName>
                                        </p:attrNameLst>
                                      </p:cBhvr>
                                      <p:tavLst>
                                        <p:tav tm="100000">
                                          <p:val>
                                            <p:fltVal val="0"/>
                                          </p:val>
                                        </p:tav>
                                        <p:tav>
                                          <p:val>
                                            <p:strVal val="#ppt_h"/>
                                          </p:val>
                                        </p:tav>
                                      </p:tavLst>
                                    </p:anim>
                                    <p:anim calcmode="lin" valueType="num">
                                      <p:cBhvr additive="repl">
                                        <p:cTn id="19" dur="1000" fill="hold"/>
                                        <p:tgtEl>
                                          <p:spTgt spid="6"/>
                                        </p:tgtEl>
                                        <p:attrNameLst>
                                          <p:attrName>r</p:attrName>
                                        </p:attrNameLst>
                                      </p:cBhvr>
                                      <p:tavLst>
                                        <p:tav tm="100000">
                                          <p:val>
                                            <p:strVal val="90"/>
                                          </p:val>
                                        </p:tav>
                                        <p:tav>
                                          <p:val>
                                            <p:strVal val="0"/>
                                          </p:val>
                                        </p:tav>
                                      </p:tavLst>
                                    </p:anim>
                                    <p:animEffect transition="in" filter="fade">
                                      <p:cBhvr additive="repl">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 and Digital Signals</a:t>
            </a:r>
            <a:endParaRPr lang="th-TH" dirty="0"/>
          </a:p>
        </p:txBody>
      </p:sp>
      <p:sp>
        <p:nvSpPr>
          <p:cNvPr id="3" name="Content Placeholder 2"/>
          <p:cNvSpPr>
            <a:spLocks noGrp="1"/>
          </p:cNvSpPr>
          <p:nvPr>
            <p:ph idx="1"/>
          </p:nvPr>
        </p:nvSpPr>
        <p:spPr/>
        <p:txBody>
          <a:bodyPr/>
          <a:lstStyle/>
          <a:p>
            <a:r>
              <a:rPr lang="th-TH" sz="3600" dirty="0">
                <a:solidFill>
                  <a:schemeClr val="tx2">
                    <a:lumMod val="95000"/>
                    <a:lumOff val="5000"/>
                  </a:schemeClr>
                </a:solidFill>
              </a:rPr>
              <a:t>สัญญาณแอนะล็อกมีระดับความเข้มที่ไม่จำกัดจำนวนในช่วงเวลาหนึ่ง เมื่อคลื่นเคลื่อนที่จากค่า </a:t>
            </a:r>
            <a:r>
              <a:rPr lang="en-US" sz="3600" dirty="0">
                <a:solidFill>
                  <a:schemeClr val="tx2">
                    <a:lumMod val="95000"/>
                    <a:lumOff val="5000"/>
                  </a:schemeClr>
                </a:solidFill>
              </a:rPr>
              <a:t>A </a:t>
            </a:r>
            <a:r>
              <a:rPr lang="th-TH" sz="3600" dirty="0">
                <a:solidFill>
                  <a:schemeClr val="tx2">
                    <a:lumMod val="95000"/>
                    <a:lumOff val="5000"/>
                  </a:schemeClr>
                </a:solidFill>
              </a:rPr>
              <a:t>ไปยังค่า </a:t>
            </a:r>
            <a:r>
              <a:rPr lang="en-US" sz="3600" dirty="0">
                <a:solidFill>
                  <a:schemeClr val="tx2">
                    <a:lumMod val="95000"/>
                    <a:lumOff val="5000"/>
                  </a:schemeClr>
                </a:solidFill>
              </a:rPr>
              <a:t>B </a:t>
            </a:r>
            <a:r>
              <a:rPr lang="th-TH" sz="3600" dirty="0">
                <a:solidFill>
                  <a:schemeClr val="tx2">
                    <a:lumMod val="95000"/>
                    <a:lumOff val="5000"/>
                  </a:schemeClr>
                </a:solidFill>
              </a:rPr>
              <a:t>คลื่นจะเคลื่อนที่ผ่านและมีค่าจำนวนไม่จำกัดตลอด</a:t>
            </a:r>
            <a:r>
              <a:rPr lang="th-TH" sz="3600" dirty="0" smtClean="0">
                <a:solidFill>
                  <a:schemeClr val="tx2">
                    <a:lumMod val="95000"/>
                    <a:lumOff val="5000"/>
                  </a:schemeClr>
                </a:solidFill>
              </a:rPr>
              <a:t>เส้นทาง</a:t>
            </a:r>
            <a:endParaRPr lang="en-US" sz="3600" dirty="0">
              <a:solidFill>
                <a:schemeClr val="tx2">
                  <a:lumMod val="95000"/>
                  <a:lumOff val="5000"/>
                </a:schemeClr>
              </a:solidFill>
            </a:endParaRPr>
          </a:p>
          <a:p>
            <a:r>
              <a:rPr lang="th-TH" sz="3600" dirty="0">
                <a:solidFill>
                  <a:schemeClr val="tx2">
                    <a:lumMod val="95000"/>
                    <a:lumOff val="5000"/>
                  </a:schemeClr>
                </a:solidFill>
              </a:rPr>
              <a:t>ในทางกลับกัน สัญญาณดิจิทัลสามารถมีค่าที่กำหนดได้เพียงจำนวนจำกัด แม้ว่าแต่ละค่าจะเป็นตัวเลขใดก็ได้ แต่บ่อยครั้งที่ค่าเหล่านี้มักจะมีค่าเพียง 1 กับ 0 </a:t>
            </a:r>
            <a:r>
              <a:rPr lang="th-TH" sz="3600" dirty="0" smtClean="0">
                <a:solidFill>
                  <a:schemeClr val="tx2">
                    <a:lumMod val="95000"/>
                    <a:lumOff val="5000"/>
                  </a:schemeClr>
                </a:solidFill>
              </a:rPr>
              <a:t>เท่านั้น</a:t>
            </a:r>
            <a:endParaRPr lang="th-TH" sz="36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5</a:t>
            </a:fld>
            <a:endParaRPr lang="th-TH" altLang="th-TH"/>
          </a:p>
        </p:txBody>
      </p:sp>
    </p:spTree>
    <p:extLst>
      <p:ext uri="{BB962C8B-B14F-4D97-AF65-F5344CB8AC3E}">
        <p14:creationId xmlns:p14="http://schemas.microsoft.com/office/powerpoint/2010/main" val="32489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Attenuation</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Attenuation means a loss of energy.</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50</a:t>
            </a:fld>
            <a:endParaRPr lang="th-TH" altLang="th-TH"/>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61" y="4514626"/>
            <a:ext cx="73279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61" y="2820764"/>
            <a:ext cx="12668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374" y="2671539"/>
            <a:ext cx="142398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599" y="2800126"/>
            <a:ext cx="12668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97545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3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Decibel</a:t>
            </a:r>
            <a:endParaRPr lang="th-TH" dirty="0"/>
          </a:p>
        </p:txBody>
      </p:sp>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The </a:t>
            </a:r>
            <a:r>
              <a:rPr lang="en-US" sz="2800" b="1" dirty="0" smtClean="0">
                <a:solidFill>
                  <a:schemeClr val="tx1">
                    <a:lumMod val="90000"/>
                    <a:lumOff val="10000"/>
                  </a:schemeClr>
                </a:solidFill>
              </a:rPr>
              <a:t>decibel(dB)</a:t>
            </a:r>
            <a:r>
              <a:rPr lang="en-US" sz="2800" dirty="0" smtClean="0">
                <a:solidFill>
                  <a:schemeClr val="tx2">
                    <a:lumMod val="95000"/>
                    <a:lumOff val="5000"/>
                  </a:schemeClr>
                </a:solidFill>
              </a:rPr>
              <a:t> </a:t>
            </a:r>
            <a:r>
              <a:rPr lang="en-US" sz="2800" dirty="0">
                <a:solidFill>
                  <a:schemeClr val="tx2">
                    <a:lumMod val="95000"/>
                    <a:lumOff val="5000"/>
                  </a:schemeClr>
                </a:solidFill>
              </a:rPr>
              <a:t>measure the </a:t>
            </a:r>
            <a:r>
              <a:rPr lang="en-US" sz="2800" dirty="0" smtClean="0">
                <a:solidFill>
                  <a:schemeClr val="tx2">
                    <a:lumMod val="95000"/>
                    <a:lumOff val="5000"/>
                  </a:schemeClr>
                </a:solidFill>
              </a:rPr>
              <a:t>relative </a:t>
            </a:r>
            <a:r>
              <a:rPr lang="en-US" sz="2800" dirty="0">
                <a:solidFill>
                  <a:schemeClr val="tx2">
                    <a:lumMod val="95000"/>
                    <a:lumOff val="5000"/>
                  </a:schemeClr>
                </a:solidFill>
              </a:rPr>
              <a:t>strength of </a:t>
            </a:r>
            <a:r>
              <a:rPr lang="en-US" sz="2800" dirty="0" smtClean="0">
                <a:solidFill>
                  <a:schemeClr val="tx2">
                    <a:lumMod val="95000"/>
                    <a:lumOff val="5000"/>
                  </a:schemeClr>
                </a:solidFill>
              </a:rPr>
              <a:t>two signals or one signal at two different  points. </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51</a:t>
            </a:fld>
            <a:endParaRPr lang="th-TH" altLang="th-TH"/>
          </a:p>
        </p:txBody>
      </p:sp>
      <mc:AlternateContent xmlns:mc="http://schemas.openxmlformats.org/markup-compatibility/2006" xmlns:a14="http://schemas.microsoft.com/office/drawing/2010/main">
        <mc:Choice Requires="a14">
          <p:sp>
            <p:nvSpPr>
              <p:cNvPr id="6" name="TextBox 5"/>
              <p:cNvSpPr txBox="1"/>
              <p:nvPr/>
            </p:nvSpPr>
            <p:spPr>
              <a:xfrm>
                <a:off x="3108608" y="4005064"/>
                <a:ext cx="2831544" cy="96943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𝑑𝐵</m:t>
                      </m:r>
                      <m:r>
                        <a:rPr lang="en-US" sz="2800" b="0" i="1" smtClean="0">
                          <a:latin typeface="Cambria Math"/>
                        </a:rPr>
                        <m:t>=</m:t>
                      </m:r>
                      <m:r>
                        <a:rPr lang="en-US" sz="2800" b="0" i="1" smtClean="0">
                          <a:latin typeface="Cambria Math"/>
                        </a:rPr>
                        <m:t>10</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a:rPr>
                                <m:t>log</m:t>
                              </m:r>
                            </m:e>
                            <m:sub>
                              <m:r>
                                <a:rPr lang="en-US" sz="2800" b="0" i="1" smtClean="0">
                                  <a:latin typeface="Cambria Math"/>
                                </a:rPr>
                                <m:t>10</m:t>
                              </m:r>
                            </m:sub>
                          </m:sSub>
                        </m:fName>
                        <m:e>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a:rPr>
                                    <m:t>𝑃</m:t>
                                  </m:r>
                                </m:e>
                                <m:sub>
                                  <m:r>
                                    <a:rPr lang="en-US" sz="2800" b="0" i="1" smtClean="0">
                                      <a:latin typeface="Cambria Math"/>
                                    </a:rPr>
                                    <m:t>2</m:t>
                                  </m:r>
                                </m:sub>
                              </m:sSub>
                            </m:num>
                            <m:den>
                              <m:sSub>
                                <m:sSubPr>
                                  <m:ctrlPr>
                                    <a:rPr lang="en-US" sz="2800" b="0" i="1" smtClean="0">
                                      <a:latin typeface="Cambria Math" panose="02040503050406030204" pitchFamily="18" charset="0"/>
                                    </a:rPr>
                                  </m:ctrlPr>
                                </m:sSubPr>
                                <m:e>
                                  <m:r>
                                    <a:rPr lang="en-US" sz="2800" b="0" i="1" smtClean="0">
                                      <a:latin typeface="Cambria Math"/>
                                    </a:rPr>
                                    <m:t>𝑃</m:t>
                                  </m:r>
                                </m:e>
                                <m:sub>
                                  <m:r>
                                    <a:rPr lang="en-US" sz="2800" b="0" i="1" smtClean="0">
                                      <a:latin typeface="Cambria Math"/>
                                    </a:rPr>
                                    <m:t>1</m:t>
                                  </m:r>
                                </m:sub>
                              </m:sSub>
                            </m:den>
                          </m:f>
                        </m:e>
                      </m:func>
                    </m:oMath>
                  </m:oMathPara>
                </a14:m>
                <a:endParaRPr lang="th-TH"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108608" y="4005064"/>
                <a:ext cx="2831544" cy="969433"/>
              </a:xfrm>
              <a:prstGeom prst="rect">
                <a:avLst/>
              </a:prstGeom>
              <a:blipFill rotWithShape="1">
                <a:blip r:embed="rId2"/>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397530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Decibels for </a:t>
            </a:r>
            <a:r>
              <a:rPr lang="en-US" dirty="0" smtClean="0"/>
              <a:t>Example</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52</a:t>
            </a:fld>
            <a:endParaRPr lang="th-TH" altLang="th-TH"/>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95123"/>
            <a:ext cx="8229600" cy="221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5013176"/>
            <a:ext cx="30099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p:nvPr/>
        </p:nvSpPr>
        <p:spPr bwMode="auto">
          <a:xfrm>
            <a:off x="395536" y="3284984"/>
            <a:ext cx="8424936" cy="1224136"/>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h-TH"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691680" y="2780928"/>
            <a:ext cx="288032" cy="288032"/>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h-TH"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6804248" y="2780928"/>
            <a:ext cx="288032" cy="288032"/>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h-TH"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213525" y="2776153"/>
            <a:ext cx="288032" cy="288032"/>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h-TH"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4213525" y="2204864"/>
            <a:ext cx="288032" cy="288032"/>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h-TH"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399823" y="2074496"/>
            <a:ext cx="8424936" cy="1224136"/>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h-TH"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1111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Effect transition="in" filter="wipe(left)">
                                      <p:cBhvr additive="repl">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3.6</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Suppose a signal travels through a transmission medium and its power is reduced to one-half. This means that </a:t>
                </a:r>
                <a14:m>
                  <m:oMath xmlns:m="http://schemas.openxmlformats.org/officeDocument/2006/math">
                    <m:sSub>
                      <m:sSubPr>
                        <m:ctrlPr>
                          <a:rPr lang="en-US" sz="2800" i="1" smtClean="0">
                            <a:solidFill>
                              <a:schemeClr val="tx2">
                                <a:lumMod val="95000"/>
                                <a:lumOff val="5000"/>
                              </a:schemeClr>
                            </a:solidFill>
                            <a:latin typeface="Cambria Math" panose="02040503050406030204" pitchFamily="18" charset="0"/>
                          </a:rPr>
                        </m:ctrlPr>
                      </m:sSubPr>
                      <m:e>
                        <m:r>
                          <a:rPr lang="en-US" sz="2800" b="0" i="1" smtClean="0">
                            <a:solidFill>
                              <a:schemeClr val="tx2">
                                <a:lumMod val="95000"/>
                                <a:lumOff val="5000"/>
                              </a:schemeClr>
                            </a:solidFill>
                            <a:latin typeface="Cambria Math"/>
                          </a:rPr>
                          <m:t>𝑃</m:t>
                        </m:r>
                      </m:e>
                      <m:sub>
                        <m:r>
                          <a:rPr lang="en-US" sz="2800" b="0" i="1" smtClean="0">
                            <a:solidFill>
                              <a:schemeClr val="tx2">
                                <a:lumMod val="95000"/>
                                <a:lumOff val="5000"/>
                              </a:schemeClr>
                            </a:solidFill>
                            <a:latin typeface="Cambria Math"/>
                          </a:rPr>
                          <m:t>2</m:t>
                        </m:r>
                      </m:sub>
                    </m:sSub>
                    <m:r>
                      <a:rPr lang="en-US" sz="2800" b="0" i="1" smtClean="0">
                        <a:solidFill>
                          <a:schemeClr val="tx2">
                            <a:lumMod val="95000"/>
                            <a:lumOff val="5000"/>
                          </a:schemeClr>
                        </a:solidFill>
                        <a:latin typeface="Cambria Math"/>
                      </a:rPr>
                      <m:t>=</m:t>
                    </m:r>
                    <m:f>
                      <m:fPr>
                        <m:ctrlPr>
                          <a:rPr lang="en-US" sz="2800" b="0" i="1" smtClean="0">
                            <a:solidFill>
                              <a:schemeClr val="tx2">
                                <a:lumMod val="95000"/>
                                <a:lumOff val="5000"/>
                              </a:schemeClr>
                            </a:solidFill>
                            <a:latin typeface="Cambria Math" panose="02040503050406030204" pitchFamily="18" charset="0"/>
                          </a:rPr>
                        </m:ctrlPr>
                      </m:fPr>
                      <m:num>
                        <m:r>
                          <a:rPr lang="en-US" sz="2800" b="0" i="1" smtClean="0">
                            <a:solidFill>
                              <a:schemeClr val="tx2">
                                <a:lumMod val="95000"/>
                                <a:lumOff val="5000"/>
                              </a:schemeClr>
                            </a:solidFill>
                            <a:latin typeface="Cambria Math"/>
                          </a:rPr>
                          <m:t>1</m:t>
                        </m:r>
                      </m:num>
                      <m:den>
                        <m:r>
                          <a:rPr lang="en-US" sz="2800" b="0" i="1" smtClean="0">
                            <a:solidFill>
                              <a:schemeClr val="tx2">
                                <a:lumMod val="95000"/>
                                <a:lumOff val="5000"/>
                              </a:schemeClr>
                            </a:solidFill>
                            <a:latin typeface="Cambria Math"/>
                          </a:rPr>
                          <m:t>2</m:t>
                        </m:r>
                      </m:den>
                    </m:f>
                  </m:oMath>
                </a14:m>
                <a:r>
                  <a:rPr lang="en-US" sz="2800" dirty="0" smtClean="0">
                    <a:solidFill>
                      <a:schemeClr val="tx2">
                        <a:lumMod val="95000"/>
                        <a:lumOff val="5000"/>
                      </a:schemeClr>
                    </a:solidFill>
                  </a:rPr>
                  <a:t>. In this case, the attenuation (loss of power) can be calculated?</a:t>
                </a: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𝑑𝐵</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10</m:t>
                      </m:r>
                      <m:func>
                        <m:funcPr>
                          <m:ctrlPr>
                            <a:rPr lang="en-US" sz="2800" b="0" i="1" smtClean="0">
                              <a:solidFill>
                                <a:schemeClr val="tx2">
                                  <a:lumMod val="95000"/>
                                  <a:lumOff val="5000"/>
                                </a:schemeClr>
                              </a:solidFill>
                              <a:latin typeface="Cambria Math" panose="02040503050406030204" pitchFamily="18" charset="0"/>
                            </a:rPr>
                          </m:ctrlPr>
                        </m:funcPr>
                        <m:fName>
                          <m:sSub>
                            <m:sSubPr>
                              <m:ctrlPr>
                                <a:rPr lang="en-US" sz="2800" b="0" i="1" smtClean="0">
                                  <a:solidFill>
                                    <a:schemeClr val="tx2">
                                      <a:lumMod val="95000"/>
                                      <a:lumOff val="5000"/>
                                    </a:schemeClr>
                                  </a:solidFill>
                                  <a:latin typeface="Cambria Math" panose="02040503050406030204" pitchFamily="18" charset="0"/>
                                </a:rPr>
                              </m:ctrlPr>
                            </m:sSubPr>
                            <m:e>
                              <m:r>
                                <m:rPr>
                                  <m:sty m:val="p"/>
                                </m:rPr>
                                <a:rPr lang="en-US" sz="2800" b="0" i="0" smtClean="0">
                                  <a:solidFill>
                                    <a:schemeClr val="tx2">
                                      <a:lumMod val="95000"/>
                                      <a:lumOff val="5000"/>
                                    </a:schemeClr>
                                  </a:solidFill>
                                  <a:latin typeface="Cambria Math"/>
                                </a:rPr>
                                <m:t>log</m:t>
                              </m:r>
                            </m:e>
                            <m:sub>
                              <m:r>
                                <a:rPr lang="en-US" sz="2800" b="0" i="1" smtClean="0">
                                  <a:solidFill>
                                    <a:schemeClr val="tx2">
                                      <a:lumMod val="95000"/>
                                      <a:lumOff val="5000"/>
                                    </a:schemeClr>
                                  </a:solidFill>
                                  <a:latin typeface="Cambria Math"/>
                                </a:rPr>
                                <m:t>10</m:t>
                              </m:r>
                            </m:sub>
                          </m:sSub>
                        </m:fName>
                        <m:e>
                          <m:f>
                            <m:fPr>
                              <m:ctrlPr>
                                <a:rPr lang="en-US" sz="2800" b="0" i="1" smtClean="0">
                                  <a:solidFill>
                                    <a:schemeClr val="tx2">
                                      <a:lumMod val="95000"/>
                                      <a:lumOff val="5000"/>
                                    </a:schemeClr>
                                  </a:solidFill>
                                  <a:latin typeface="Cambria Math" panose="02040503050406030204" pitchFamily="18" charset="0"/>
                                </a:rPr>
                              </m:ctrlPr>
                            </m:fPr>
                            <m:num>
                              <m:sSub>
                                <m:sSubPr>
                                  <m:ctrlPr>
                                    <a:rPr lang="en-US" sz="2800" b="0" i="1" smtClean="0">
                                      <a:solidFill>
                                        <a:schemeClr val="tx2">
                                          <a:lumMod val="95000"/>
                                          <a:lumOff val="5000"/>
                                        </a:schemeClr>
                                      </a:solidFill>
                                      <a:latin typeface="Cambria Math" panose="02040503050406030204" pitchFamily="18" charset="0"/>
                                    </a:rPr>
                                  </m:ctrlPr>
                                </m:sSubPr>
                                <m:e>
                                  <m:r>
                                    <a:rPr lang="en-US" sz="2800" b="0" i="1" smtClean="0">
                                      <a:solidFill>
                                        <a:schemeClr val="tx2">
                                          <a:lumMod val="95000"/>
                                          <a:lumOff val="5000"/>
                                        </a:schemeClr>
                                      </a:solidFill>
                                      <a:latin typeface="Cambria Math"/>
                                    </a:rPr>
                                    <m:t>𝑃</m:t>
                                  </m:r>
                                </m:e>
                                <m:sub>
                                  <m:r>
                                    <a:rPr lang="en-US" sz="2800" b="0" i="1" smtClean="0">
                                      <a:solidFill>
                                        <a:schemeClr val="tx2">
                                          <a:lumMod val="95000"/>
                                          <a:lumOff val="5000"/>
                                        </a:schemeClr>
                                      </a:solidFill>
                                      <a:latin typeface="Cambria Math"/>
                                    </a:rPr>
                                    <m:t>2</m:t>
                                  </m:r>
                                </m:sub>
                              </m:sSub>
                            </m:num>
                            <m:den>
                              <m:sSub>
                                <m:sSubPr>
                                  <m:ctrlPr>
                                    <a:rPr lang="en-US" sz="2800" b="0" i="1" smtClean="0">
                                      <a:solidFill>
                                        <a:schemeClr val="tx2">
                                          <a:lumMod val="95000"/>
                                          <a:lumOff val="5000"/>
                                        </a:schemeClr>
                                      </a:solidFill>
                                      <a:latin typeface="Cambria Math" panose="02040503050406030204" pitchFamily="18" charset="0"/>
                                    </a:rPr>
                                  </m:ctrlPr>
                                </m:sSubPr>
                                <m:e>
                                  <m:r>
                                    <a:rPr lang="en-US" sz="2800" b="0" i="1" smtClean="0">
                                      <a:solidFill>
                                        <a:schemeClr val="tx2">
                                          <a:lumMod val="95000"/>
                                          <a:lumOff val="5000"/>
                                        </a:schemeClr>
                                      </a:solidFill>
                                      <a:latin typeface="Cambria Math"/>
                                    </a:rPr>
                                    <m:t>𝑃</m:t>
                                  </m:r>
                                </m:e>
                                <m:sub>
                                  <m:r>
                                    <a:rPr lang="en-US" sz="2800" b="0" i="1" smtClean="0">
                                      <a:solidFill>
                                        <a:schemeClr val="tx2">
                                          <a:lumMod val="95000"/>
                                          <a:lumOff val="5000"/>
                                        </a:schemeClr>
                                      </a:solidFill>
                                      <a:latin typeface="Cambria Math"/>
                                    </a:rPr>
                                    <m:t>1</m:t>
                                  </m:r>
                                </m:sub>
                              </m:sSub>
                            </m:den>
                          </m:f>
                          <m:r>
                            <a:rPr lang="en-US" sz="2800" b="0" i="1" smtClean="0">
                              <a:solidFill>
                                <a:schemeClr val="tx2">
                                  <a:lumMod val="95000"/>
                                  <a:lumOff val="5000"/>
                                </a:schemeClr>
                              </a:solidFill>
                              <a:latin typeface="Cambria Math"/>
                            </a:rPr>
                            <m:t> </m:t>
                          </m:r>
                        </m:e>
                      </m:func>
                    </m:oMath>
                  </m:oMathPara>
                </a14:m>
                <a:endParaRPr lang="en-US" sz="2800" b="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           </m:t>
                      </m:r>
                      <m:r>
                        <a:rPr lang="en-US" sz="2800" i="1">
                          <a:solidFill>
                            <a:schemeClr val="tx2">
                              <a:lumMod val="95000"/>
                              <a:lumOff val="5000"/>
                            </a:schemeClr>
                          </a:solidFill>
                          <a:latin typeface="Cambria Math"/>
                        </a:rPr>
                        <m:t>=</m:t>
                      </m:r>
                      <m:r>
                        <a:rPr lang="en-US" sz="2800" i="1">
                          <a:solidFill>
                            <a:schemeClr val="tx2">
                              <a:lumMod val="95000"/>
                              <a:lumOff val="5000"/>
                            </a:schemeClr>
                          </a:solidFill>
                          <a:latin typeface="Cambria Math"/>
                        </a:rPr>
                        <m:t>10</m:t>
                      </m:r>
                      <m:func>
                        <m:funcPr>
                          <m:ctrlPr>
                            <a:rPr lang="en-US" sz="2800" i="1">
                              <a:solidFill>
                                <a:schemeClr val="tx2">
                                  <a:lumMod val="95000"/>
                                  <a:lumOff val="5000"/>
                                </a:schemeClr>
                              </a:solidFill>
                              <a:latin typeface="Cambria Math" panose="02040503050406030204" pitchFamily="18" charset="0"/>
                            </a:rPr>
                          </m:ctrlPr>
                        </m:funcPr>
                        <m:fName>
                          <m:sSub>
                            <m:sSubPr>
                              <m:ctrlPr>
                                <a:rPr lang="en-US" sz="2800" i="1">
                                  <a:solidFill>
                                    <a:schemeClr val="tx2">
                                      <a:lumMod val="95000"/>
                                      <a:lumOff val="5000"/>
                                    </a:schemeClr>
                                  </a:solidFill>
                                  <a:latin typeface="Cambria Math" panose="02040503050406030204" pitchFamily="18" charset="0"/>
                                </a:rPr>
                              </m:ctrlPr>
                            </m:sSubPr>
                            <m:e>
                              <m:r>
                                <m:rPr>
                                  <m:sty m:val="p"/>
                                </m:rPr>
                                <a:rPr lang="en-US" sz="2800">
                                  <a:solidFill>
                                    <a:schemeClr val="tx2">
                                      <a:lumMod val="95000"/>
                                      <a:lumOff val="5000"/>
                                    </a:schemeClr>
                                  </a:solidFill>
                                  <a:latin typeface="Cambria Math"/>
                                </a:rPr>
                                <m:t>log</m:t>
                              </m:r>
                            </m:e>
                            <m:sub>
                              <m:r>
                                <a:rPr lang="en-US" sz="2800" i="1">
                                  <a:solidFill>
                                    <a:schemeClr val="tx2">
                                      <a:lumMod val="95000"/>
                                      <a:lumOff val="5000"/>
                                    </a:schemeClr>
                                  </a:solidFill>
                                  <a:latin typeface="Cambria Math"/>
                                </a:rPr>
                                <m:t>10</m:t>
                              </m:r>
                            </m:sub>
                          </m:sSub>
                        </m:fName>
                        <m:e>
                          <m:f>
                            <m:fPr>
                              <m:ctrlPr>
                                <a:rPr lang="en-US" sz="2800" i="1">
                                  <a:solidFill>
                                    <a:schemeClr val="tx2">
                                      <a:lumMod val="95000"/>
                                      <a:lumOff val="5000"/>
                                    </a:schemeClr>
                                  </a:solidFill>
                                  <a:latin typeface="Cambria Math" panose="02040503050406030204" pitchFamily="18" charset="0"/>
                                </a:rPr>
                              </m:ctrlPr>
                            </m:fPr>
                            <m:num>
                              <m:sSub>
                                <m:sSubPr>
                                  <m:ctrlPr>
                                    <a:rPr lang="en-US" sz="2800" i="1">
                                      <a:solidFill>
                                        <a:schemeClr val="tx2">
                                          <a:lumMod val="95000"/>
                                          <a:lumOff val="5000"/>
                                        </a:schemeClr>
                                      </a:solidFill>
                                      <a:latin typeface="Cambria Math" panose="02040503050406030204" pitchFamily="18" charset="0"/>
                                    </a:rPr>
                                  </m:ctrlPr>
                                </m:sSubPr>
                                <m:e>
                                  <m:r>
                                    <a:rPr lang="en-US" sz="2800" i="1">
                                      <a:solidFill>
                                        <a:schemeClr val="tx2">
                                          <a:lumMod val="95000"/>
                                          <a:lumOff val="5000"/>
                                        </a:schemeClr>
                                      </a:solidFill>
                                      <a:latin typeface="Cambria Math"/>
                                    </a:rPr>
                                    <m:t>0</m:t>
                                  </m:r>
                                  <m:r>
                                    <a:rPr lang="en-US" sz="2800" i="1">
                                      <a:solidFill>
                                        <a:schemeClr val="tx2">
                                          <a:lumMod val="95000"/>
                                          <a:lumOff val="5000"/>
                                        </a:schemeClr>
                                      </a:solidFill>
                                      <a:latin typeface="Cambria Math"/>
                                    </a:rPr>
                                    <m:t>.</m:t>
                                  </m:r>
                                  <m:r>
                                    <a:rPr lang="en-US" sz="2800" i="1">
                                      <a:solidFill>
                                        <a:schemeClr val="tx2">
                                          <a:lumMod val="95000"/>
                                          <a:lumOff val="5000"/>
                                        </a:schemeClr>
                                      </a:solidFill>
                                      <a:latin typeface="Cambria Math"/>
                                    </a:rPr>
                                    <m:t>5</m:t>
                                  </m:r>
                                  <m:r>
                                    <a:rPr lang="en-US" sz="2800" i="1">
                                      <a:solidFill>
                                        <a:schemeClr val="tx2">
                                          <a:lumMod val="95000"/>
                                          <a:lumOff val="5000"/>
                                        </a:schemeClr>
                                      </a:solidFill>
                                      <a:latin typeface="Cambria Math"/>
                                    </a:rPr>
                                    <m:t>𝑃</m:t>
                                  </m:r>
                                </m:e>
                                <m:sub>
                                  <m:r>
                                    <a:rPr lang="en-US" sz="2800" i="1">
                                      <a:solidFill>
                                        <a:schemeClr val="tx2">
                                          <a:lumMod val="95000"/>
                                          <a:lumOff val="5000"/>
                                        </a:schemeClr>
                                      </a:solidFill>
                                      <a:latin typeface="Cambria Math"/>
                                    </a:rPr>
                                    <m:t>1</m:t>
                                  </m:r>
                                </m:sub>
                              </m:sSub>
                            </m:num>
                            <m:den>
                              <m:sSub>
                                <m:sSubPr>
                                  <m:ctrlPr>
                                    <a:rPr lang="en-US" sz="2800" i="1">
                                      <a:solidFill>
                                        <a:schemeClr val="tx2">
                                          <a:lumMod val="95000"/>
                                          <a:lumOff val="5000"/>
                                        </a:schemeClr>
                                      </a:solidFill>
                                      <a:latin typeface="Cambria Math" panose="02040503050406030204" pitchFamily="18" charset="0"/>
                                    </a:rPr>
                                  </m:ctrlPr>
                                </m:sSubPr>
                                <m:e>
                                  <m:r>
                                    <a:rPr lang="en-US" sz="2800" i="1">
                                      <a:solidFill>
                                        <a:schemeClr val="tx2">
                                          <a:lumMod val="95000"/>
                                          <a:lumOff val="5000"/>
                                        </a:schemeClr>
                                      </a:solidFill>
                                      <a:latin typeface="Cambria Math"/>
                                    </a:rPr>
                                    <m:t>𝑃</m:t>
                                  </m:r>
                                </m:e>
                                <m:sub>
                                  <m:r>
                                    <a:rPr lang="en-US" sz="2800" i="1">
                                      <a:solidFill>
                                        <a:schemeClr val="tx2">
                                          <a:lumMod val="95000"/>
                                          <a:lumOff val="5000"/>
                                        </a:schemeClr>
                                      </a:solidFill>
                                      <a:latin typeface="Cambria Math"/>
                                    </a:rPr>
                                    <m:t>1</m:t>
                                  </m:r>
                                </m:sub>
                              </m:sSub>
                            </m:den>
                          </m:f>
                        </m:e>
                      </m:func>
                    </m:oMath>
                  </m:oMathPara>
                </a14:m>
                <a:endParaRPr lang="en-US" sz="2800" i="1" dirty="0" smtClean="0">
                  <a:solidFill>
                    <a:schemeClr val="tx2">
                      <a:lumMod val="95000"/>
                      <a:lumOff val="5000"/>
                    </a:schemeClr>
                  </a:solidFill>
                  <a:latin typeface="Cambria Math"/>
                </a:endParaRPr>
              </a:p>
              <a:p>
                <a:pPr marL="0" indent="0">
                  <a:buNone/>
                </a:pPr>
                <a14:m>
                  <m:oMathPara xmlns:m="http://schemas.openxmlformats.org/officeDocument/2006/math">
                    <m:oMathParaPr>
                      <m:jc m:val="centerGroup"/>
                    </m:oMathParaPr>
                    <m:oMath xmlns:m="http://schemas.openxmlformats.org/officeDocument/2006/math">
                      <m:func>
                        <m:funcPr>
                          <m:ctrlPr>
                            <a:rPr lang="en-US" sz="2800" i="1" smtClean="0">
                              <a:solidFill>
                                <a:schemeClr val="tx2">
                                  <a:lumMod val="95000"/>
                                  <a:lumOff val="5000"/>
                                </a:schemeClr>
                              </a:solidFill>
                              <a:latin typeface="Cambria Math" panose="02040503050406030204" pitchFamily="18" charset="0"/>
                            </a:rPr>
                          </m:ctrlPr>
                        </m:funcPr>
                        <m:fName>
                          <m:sSub>
                            <m:sSubPr>
                              <m:ctrlPr>
                                <a:rPr lang="en-US" sz="2800" i="1" smtClean="0">
                                  <a:solidFill>
                                    <a:schemeClr val="tx2">
                                      <a:lumMod val="95000"/>
                                      <a:lumOff val="5000"/>
                                    </a:schemeClr>
                                  </a:solidFill>
                                  <a:latin typeface="Cambria Math" panose="02040503050406030204" pitchFamily="18" charset="0"/>
                                </a:rPr>
                              </m:ctrlPr>
                            </m:sSubPr>
                            <m:e>
                              <m:r>
                                <a:rPr lang="en-US" sz="2800" b="0" i="0" smtClean="0">
                                  <a:solidFill>
                                    <a:schemeClr val="tx2">
                                      <a:lumMod val="95000"/>
                                      <a:lumOff val="5000"/>
                                    </a:schemeClr>
                                  </a:solidFill>
                                  <a:latin typeface="Cambria Math"/>
                                </a:rPr>
                                <m:t>      =</m:t>
                              </m:r>
                              <m:r>
                                <a:rPr lang="en-US" sz="2800" b="0" i="0" smtClean="0">
                                  <a:solidFill>
                                    <a:schemeClr val="tx2">
                                      <a:lumMod val="95000"/>
                                      <a:lumOff val="5000"/>
                                    </a:schemeClr>
                                  </a:solidFill>
                                  <a:latin typeface="Cambria Math"/>
                                </a:rPr>
                                <m:t>10</m:t>
                              </m:r>
                              <m:r>
                                <m:rPr>
                                  <m:sty m:val="p"/>
                                </m:rPr>
                                <a:rPr lang="en-US" sz="2800" i="0" smtClean="0">
                                  <a:solidFill>
                                    <a:schemeClr val="tx2">
                                      <a:lumMod val="95000"/>
                                      <a:lumOff val="5000"/>
                                    </a:schemeClr>
                                  </a:solidFill>
                                  <a:latin typeface="Cambria Math"/>
                                </a:rPr>
                                <m:t>log</m:t>
                              </m:r>
                            </m:e>
                            <m:sub>
                              <m:r>
                                <a:rPr lang="en-US" sz="2800" b="0" i="1" smtClean="0">
                                  <a:solidFill>
                                    <a:schemeClr val="tx2">
                                      <a:lumMod val="95000"/>
                                      <a:lumOff val="5000"/>
                                    </a:schemeClr>
                                  </a:solidFill>
                                  <a:latin typeface="Cambria Math"/>
                                </a:rPr>
                                <m:t>10</m:t>
                              </m:r>
                            </m:sub>
                          </m:sSub>
                        </m:fName>
                        <m:e>
                          <m:r>
                            <a:rPr lang="en-US" sz="2800" b="0" i="1" smtClean="0">
                              <a:solidFill>
                                <a:schemeClr val="tx2">
                                  <a:lumMod val="95000"/>
                                  <a:lumOff val="5000"/>
                                </a:schemeClr>
                              </a:solidFill>
                              <a:latin typeface="Cambria Math"/>
                            </a:rPr>
                            <m:t>0</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5</m:t>
                          </m:r>
                        </m:e>
                      </m:func>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10</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0</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3</m:t>
                      </m:r>
                      <m:r>
                        <a:rPr lang="en-US" sz="2800" i="1" dirty="0" smtClean="0">
                          <a:solidFill>
                            <a:schemeClr val="tx2">
                              <a:lumMod val="95000"/>
                              <a:lumOff val="5000"/>
                            </a:schemeClr>
                          </a:solidFill>
                          <a:latin typeface="Cambria Math"/>
                        </a:rPr>
                        <m:t>) = −</m:t>
                      </m:r>
                      <m:r>
                        <a:rPr lang="en-US" sz="2800" i="1" dirty="0" smtClean="0">
                          <a:solidFill>
                            <a:schemeClr val="tx2">
                              <a:lumMod val="95000"/>
                              <a:lumOff val="5000"/>
                            </a:schemeClr>
                          </a:solidFill>
                          <a:latin typeface="Cambria Math"/>
                        </a:rPr>
                        <m:t>3</m:t>
                      </m:r>
                      <m:r>
                        <a:rPr lang="en-US" sz="2800" i="1" dirty="0" smtClean="0">
                          <a:solidFill>
                            <a:schemeClr val="tx2">
                              <a:lumMod val="95000"/>
                              <a:lumOff val="5000"/>
                            </a:schemeClr>
                          </a:solidFill>
                          <a:latin typeface="Cambria Math"/>
                        </a:rPr>
                        <m:t>𝑑𝐵</m:t>
                      </m:r>
                    </m:oMath>
                  </m:oMathPara>
                </a14:m>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7" t="-1567" r="-1185" b="-19436"/>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53</a:t>
            </a:fld>
            <a:endParaRPr lang="th-TH" altLang="th-TH"/>
          </a:p>
        </p:txBody>
      </p:sp>
    </p:spTree>
    <p:extLst>
      <p:ext uri="{BB962C8B-B14F-4D97-AF65-F5344CB8AC3E}">
        <p14:creationId xmlns:p14="http://schemas.microsoft.com/office/powerpoint/2010/main" val="342353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Distortion</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Distortion means that the signal changes its form or shape.</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54</a:t>
            </a:fld>
            <a:endParaRPr lang="th-TH" altLang="th-TH"/>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3429000"/>
            <a:ext cx="4057285" cy="22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429000"/>
            <a:ext cx="3528392" cy="22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5" name="Group 14"/>
          <p:cNvGrpSpPr/>
          <p:nvPr/>
        </p:nvGrpSpPr>
        <p:grpSpPr>
          <a:xfrm>
            <a:off x="3262208" y="3645024"/>
            <a:ext cx="654896" cy="1296144"/>
            <a:chOff x="3262208" y="3645024"/>
            <a:chExt cx="654896" cy="1296144"/>
          </a:xfrm>
        </p:grpSpPr>
        <p:cxnSp>
          <p:nvCxnSpPr>
            <p:cNvPr id="8" name="Straight Connector 7"/>
            <p:cNvCxnSpPr/>
            <p:nvPr/>
          </p:nvCxnSpPr>
          <p:spPr bwMode="auto">
            <a:xfrm>
              <a:off x="3262208" y="3645024"/>
              <a:ext cx="0" cy="1296144"/>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3584360" y="3645024"/>
              <a:ext cx="0" cy="1296144"/>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3917104" y="3645024"/>
              <a:ext cx="0" cy="1296144"/>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p:cNvGrpSpPr/>
          <p:nvPr/>
        </p:nvGrpSpPr>
        <p:grpSpPr>
          <a:xfrm>
            <a:off x="5645296" y="3645024"/>
            <a:ext cx="654896" cy="1296144"/>
            <a:chOff x="5645296" y="3645024"/>
            <a:chExt cx="654896" cy="1296144"/>
          </a:xfrm>
        </p:grpSpPr>
        <p:cxnSp>
          <p:nvCxnSpPr>
            <p:cNvPr id="11" name="Straight Connector 10"/>
            <p:cNvCxnSpPr/>
            <p:nvPr/>
          </p:nvCxnSpPr>
          <p:spPr bwMode="auto">
            <a:xfrm>
              <a:off x="5645296" y="3645024"/>
              <a:ext cx="0" cy="1296144"/>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5967448" y="3645024"/>
              <a:ext cx="0" cy="1296144"/>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6300192" y="3645024"/>
              <a:ext cx="0" cy="1296144"/>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1456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additive="repl">
                                        <p:cTn id="11" dur="1" fill="hold">
                                          <p:stCondLst>
                                            <p:cond delay="0"/>
                                          </p:stCondLst>
                                        </p:cTn>
                                        <p:tgtEl>
                                          <p:spTgt spid="6"/>
                                        </p:tgtEl>
                                        <p:attrNameLst>
                                          <p:attrName>style.visibility</p:attrName>
                                        </p:attrNameLst>
                                      </p:cBhvr>
                                      <p:to>
                                        <p:strVal val="visible"/>
                                      </p:to>
                                    </p:set>
                                    <p:anim calcmode="lin" valueType="num">
                                      <p:cBhvr additive="repl">
                                        <p:cTn id="12" dur="1000" fill="hold"/>
                                        <p:tgtEl>
                                          <p:spTgt spid="6"/>
                                        </p:tgtEl>
                                        <p:attrNameLst>
                                          <p:attrName>ppt_w</p:attrName>
                                        </p:attrNameLst>
                                      </p:cBhvr>
                                      <p:tavLst>
                                        <p:tav tm="100000">
                                          <p:val>
                                            <p:fltVal val="0"/>
                                          </p:val>
                                        </p:tav>
                                        <p:tav>
                                          <p:val>
                                            <p:strVal val="#ppt_w"/>
                                          </p:val>
                                        </p:tav>
                                      </p:tavLst>
                                    </p:anim>
                                    <p:anim calcmode="lin" valueType="num">
                                      <p:cBhvr additive="repl">
                                        <p:cTn id="13" dur="1000" fill="hold"/>
                                        <p:tgtEl>
                                          <p:spTgt spid="6"/>
                                        </p:tgtEl>
                                        <p:attrNameLst>
                                          <p:attrName>ppt_h</p:attrName>
                                        </p:attrNameLst>
                                      </p:cBhvr>
                                      <p:tavLst>
                                        <p:tav tm="100000">
                                          <p:val>
                                            <p:fltVal val="0"/>
                                          </p:val>
                                        </p:tav>
                                        <p:tav>
                                          <p:val>
                                            <p:strVal val="#ppt_h"/>
                                          </p:val>
                                        </p:tav>
                                      </p:tavLst>
                                    </p:anim>
                                    <p:anim calcmode="lin" valueType="num">
                                      <p:cBhvr additive="repl">
                                        <p:cTn id="14" dur="1000" fill="hold"/>
                                        <p:tgtEl>
                                          <p:spTgt spid="6"/>
                                        </p:tgtEl>
                                        <p:attrNameLst>
                                          <p:attrName>r</p:attrName>
                                        </p:attrNameLst>
                                      </p:cBhvr>
                                      <p:tavLst>
                                        <p:tav tm="100000">
                                          <p:val>
                                            <p:strVal val="90"/>
                                          </p:val>
                                        </p:tav>
                                        <p:tav>
                                          <p:val>
                                            <p:strVal val="0"/>
                                          </p:val>
                                        </p:tav>
                                      </p:tavLst>
                                    </p:anim>
                                    <p:animEffect transition="in" filter="fade">
                                      <p:cBhvr additive="repl">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additive="repl">
                                        <p:cTn id="19" dur="1" fill="hold">
                                          <p:stCondLst>
                                            <p:cond delay="0"/>
                                          </p:stCondLst>
                                        </p:cTn>
                                        <p:tgtEl>
                                          <p:spTgt spid="7"/>
                                        </p:tgtEl>
                                        <p:attrNameLst>
                                          <p:attrName>style.visibility</p:attrName>
                                        </p:attrNameLst>
                                      </p:cBhvr>
                                      <p:to>
                                        <p:strVal val="visible"/>
                                      </p:to>
                                    </p:set>
                                    <p:anim calcmode="lin" valueType="num">
                                      <p:cBhvr additive="repl">
                                        <p:cTn id="20" dur="1000" fill="hold"/>
                                        <p:tgtEl>
                                          <p:spTgt spid="7"/>
                                        </p:tgtEl>
                                        <p:attrNameLst>
                                          <p:attrName>ppt_w</p:attrName>
                                        </p:attrNameLst>
                                      </p:cBhvr>
                                      <p:tavLst>
                                        <p:tav tm="100000">
                                          <p:val>
                                            <p:fltVal val="0"/>
                                          </p:val>
                                        </p:tav>
                                        <p:tav>
                                          <p:val>
                                            <p:strVal val="#ppt_w"/>
                                          </p:val>
                                        </p:tav>
                                      </p:tavLst>
                                    </p:anim>
                                    <p:anim calcmode="lin" valueType="num">
                                      <p:cBhvr additive="repl">
                                        <p:cTn id="21" dur="1000" fill="hold"/>
                                        <p:tgtEl>
                                          <p:spTgt spid="7"/>
                                        </p:tgtEl>
                                        <p:attrNameLst>
                                          <p:attrName>ppt_h</p:attrName>
                                        </p:attrNameLst>
                                      </p:cBhvr>
                                      <p:tavLst>
                                        <p:tav tm="100000">
                                          <p:val>
                                            <p:fltVal val="0"/>
                                          </p:val>
                                        </p:tav>
                                        <p:tav>
                                          <p:val>
                                            <p:strVal val="#ppt_h"/>
                                          </p:val>
                                        </p:tav>
                                      </p:tavLst>
                                    </p:anim>
                                    <p:anim calcmode="lin" valueType="num">
                                      <p:cBhvr additive="repl">
                                        <p:cTn id="22" dur="1000" fill="hold"/>
                                        <p:tgtEl>
                                          <p:spTgt spid="7"/>
                                        </p:tgtEl>
                                        <p:attrNameLst>
                                          <p:attrName>r</p:attrName>
                                        </p:attrNameLst>
                                      </p:cBhvr>
                                      <p:tavLst>
                                        <p:tav tm="100000">
                                          <p:val>
                                            <p:strVal val="90"/>
                                          </p:val>
                                        </p:tav>
                                        <p:tav>
                                          <p:val>
                                            <p:strVal val="0"/>
                                          </p:val>
                                        </p:tav>
                                      </p:tavLst>
                                    </p:anim>
                                    <p:animEffect transition="in" filter="fade">
                                      <p:cBhvr additive="repl">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3000"/>
                                        <p:tgtEl>
                                          <p:spTgt spid="15"/>
                                        </p:tgtEl>
                                      </p:cBhvr>
                                    </p:animEffect>
                                  </p:childTnLst>
                                </p:cTn>
                              </p:par>
                              <p:par>
                                <p:cTn id="29" presetID="22" presetClass="entr" presetSubtype="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Noise is another cause of impairment. Several types of noise, such as thermal </a:t>
            </a:r>
            <a:r>
              <a:rPr lang="en-US" sz="2800" dirty="0" smtClean="0">
                <a:solidFill>
                  <a:schemeClr val="tx2">
                    <a:lumMod val="95000"/>
                    <a:lumOff val="5000"/>
                  </a:schemeClr>
                </a:solidFill>
              </a:rPr>
              <a:t>noise, induced </a:t>
            </a:r>
            <a:r>
              <a:rPr lang="en-US" sz="2800" dirty="0">
                <a:solidFill>
                  <a:schemeClr val="tx2">
                    <a:lumMod val="95000"/>
                    <a:lumOff val="5000"/>
                  </a:schemeClr>
                </a:solidFill>
              </a:rPr>
              <a:t>noise, crosstalk, and impulse noise, may corrupt the signal.</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55</a:t>
            </a:fld>
            <a:endParaRPr lang="th-TH" altLang="th-TH"/>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863" y="6026869"/>
            <a:ext cx="63055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626" y="3926607"/>
            <a:ext cx="1163637"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663" y="3893269"/>
            <a:ext cx="2160588"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2063" y="3785319"/>
            <a:ext cx="1484313"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078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additive="repl">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3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3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Signal-to-Noise Ratio (SNR)</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56</a:t>
            </a:fld>
            <a:endParaRPr lang="th-TH" altLang="th-TH"/>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966" y="1988840"/>
            <a:ext cx="728345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66" y="4717752"/>
            <a:ext cx="72834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869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
                                        </p:tgtEl>
                                        <p:attrNameLst>
                                          <p:attrName>style.visibility</p:attrName>
                                        </p:attrNameLst>
                                      </p:cBhvr>
                                      <p:to>
                                        <p:strVal val="visible"/>
                                      </p:to>
                                    </p:set>
                                    <p:animEffect transition="in" filter="wipe(left)">
                                      <p:cBhvr additive="repl">
                                        <p:cTn id="12"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SNR</a:t>
            </a:r>
            <a:endParaRPr lang="th-TH" dirty="0"/>
          </a:p>
        </p:txBody>
      </p:sp>
      <p:sp>
        <p:nvSpPr>
          <p:cNvPr id="3" name="Content Placeholder 2"/>
          <p:cNvSpPr>
            <a:spLocks noGrp="1"/>
          </p:cNvSpPr>
          <p:nvPr>
            <p:ph idx="1"/>
          </p:nvPr>
        </p:nvSpPr>
        <p:spPr/>
        <p:txBody>
          <a:bodyPr/>
          <a:lstStyle/>
          <a:p>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57</a:t>
            </a:fld>
            <a:endParaRPr lang="th-TH" altLang="th-TH"/>
          </a:p>
        </p:txBody>
      </p:sp>
      <mc:AlternateContent xmlns:mc="http://schemas.openxmlformats.org/markup-compatibility/2006" xmlns:a14="http://schemas.microsoft.com/office/drawing/2010/main">
        <mc:Choice Requires="a14">
          <p:sp>
            <p:nvSpPr>
              <p:cNvPr id="5" name="TextBox 4"/>
              <p:cNvSpPr txBox="1"/>
              <p:nvPr/>
            </p:nvSpPr>
            <p:spPr>
              <a:xfrm>
                <a:off x="2195736" y="2348880"/>
                <a:ext cx="4963217" cy="98591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𝑆𝑁𝑅</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𝑎𝑣𝑒𝑟𝑎𝑔𝑒</m:t>
                          </m:r>
                          <m:r>
                            <a:rPr lang="en-US" sz="2800" b="0" i="1" smtClean="0">
                              <a:latin typeface="Cambria Math"/>
                            </a:rPr>
                            <m:t> </m:t>
                          </m:r>
                          <m:r>
                            <a:rPr lang="en-US" sz="2800" b="0" i="1" smtClean="0">
                              <a:latin typeface="Cambria Math"/>
                            </a:rPr>
                            <m:t>𝑠𝑖𝑔𝑛𝑎𝑙</m:t>
                          </m:r>
                          <m:r>
                            <a:rPr lang="en-US" sz="2800" b="0" i="1" smtClean="0">
                              <a:latin typeface="Cambria Math"/>
                            </a:rPr>
                            <m:t> </m:t>
                          </m:r>
                          <m:r>
                            <a:rPr lang="en-US" sz="2800" b="0" i="1" smtClean="0">
                              <a:latin typeface="Cambria Math"/>
                            </a:rPr>
                            <m:t>𝑝𝑜𝑤𝑒𝑟</m:t>
                          </m:r>
                        </m:num>
                        <m:den>
                          <m:r>
                            <a:rPr lang="en-US" sz="2800" b="0" i="1" smtClean="0">
                              <a:latin typeface="Cambria Math"/>
                            </a:rPr>
                            <m:t>𝑎𝑣𝑒𝑟𝑎𝑔𝑒</m:t>
                          </m:r>
                          <m:r>
                            <a:rPr lang="en-US" sz="2800" b="0" i="1" smtClean="0">
                              <a:latin typeface="Cambria Math"/>
                            </a:rPr>
                            <m:t> </m:t>
                          </m:r>
                          <m:r>
                            <a:rPr lang="en-US" sz="2800" b="0" i="1" smtClean="0">
                              <a:latin typeface="Cambria Math"/>
                            </a:rPr>
                            <m:t>𝑛𝑜𝑖𝑠𝑒</m:t>
                          </m:r>
                          <m:r>
                            <a:rPr lang="en-US" sz="2800" b="0" i="1" smtClean="0">
                              <a:latin typeface="Cambria Math"/>
                            </a:rPr>
                            <m:t> </m:t>
                          </m:r>
                          <m:r>
                            <a:rPr lang="en-US" sz="2800" b="0" i="1" smtClean="0">
                              <a:latin typeface="Cambria Math"/>
                            </a:rPr>
                            <m:t>𝑝𝑜𝑤𝑒𝑟</m:t>
                          </m:r>
                        </m:den>
                      </m:f>
                    </m:oMath>
                  </m:oMathPara>
                </a14:m>
                <a:endParaRPr lang="th-TH" dirty="0"/>
              </a:p>
            </p:txBody>
          </p:sp>
        </mc:Choice>
        <mc:Fallback xmlns="">
          <p:sp>
            <p:nvSpPr>
              <p:cNvPr id="5" name="TextBox 4"/>
              <p:cNvSpPr txBox="1">
                <a:spLocks noRot="1" noChangeAspect="1" noMove="1" noResize="1" noEditPoints="1" noAdjustHandles="1" noChangeArrowheads="1" noChangeShapeType="1" noTextEdit="1"/>
              </p:cNvSpPr>
              <p:nvPr/>
            </p:nvSpPr>
            <p:spPr>
              <a:xfrm>
                <a:off x="2195736" y="2348880"/>
                <a:ext cx="4963217" cy="985911"/>
              </a:xfrm>
              <a:prstGeom prst="rect">
                <a:avLst/>
              </a:prstGeom>
              <a:blipFill rotWithShape="1">
                <a:blip r:embed="rId2"/>
                <a:stretch>
                  <a:fillRect/>
                </a:stretch>
              </a:blipFill>
            </p:spPr>
            <p:txBody>
              <a:bodyPr/>
              <a:lstStyle/>
              <a:p>
                <a:r>
                  <a:rPr lang="th-TH">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24849" y="4345940"/>
                <a:ext cx="3704989"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𝑆𝑁𝑅</m:t>
                          </m:r>
                        </m:e>
                        <m:sub>
                          <m:r>
                            <a:rPr lang="en-US" sz="2800" b="0" i="1" smtClean="0">
                              <a:latin typeface="Cambria Math"/>
                            </a:rPr>
                            <m:t>𝑑𝐵</m:t>
                          </m:r>
                        </m:sub>
                      </m:sSub>
                      <m:r>
                        <a:rPr lang="en-US" sz="2800" b="0" i="1" smtClean="0">
                          <a:latin typeface="Cambria Math"/>
                        </a:rPr>
                        <m:t>=</m:t>
                      </m:r>
                      <m:func>
                        <m:funcPr>
                          <m:ctrlPr>
                            <a:rPr lang="en-US" sz="2800" b="0" i="1" smtClean="0">
                              <a:latin typeface="Cambria Math" panose="02040503050406030204" pitchFamily="18" charset="0"/>
                            </a:rPr>
                          </m:ctrlPr>
                        </m:funcPr>
                        <m:fName>
                          <m:r>
                            <a:rPr lang="en-US" sz="2800" b="0" i="1" smtClean="0">
                              <a:latin typeface="Cambria Math"/>
                            </a:rPr>
                            <m:t>10</m:t>
                          </m:r>
                          <m:sSub>
                            <m:sSubPr>
                              <m:ctrlPr>
                                <a:rPr lang="en-US" sz="2800" b="0" i="1" smtClean="0">
                                  <a:latin typeface="Cambria Math" panose="02040503050406030204" pitchFamily="18" charset="0"/>
                                </a:rPr>
                              </m:ctrlPr>
                            </m:sSubPr>
                            <m:e>
                              <m:r>
                                <m:rPr>
                                  <m:sty m:val="p"/>
                                </m:rPr>
                                <a:rPr lang="en-US" sz="2800" b="0" i="0" smtClean="0">
                                  <a:latin typeface="Cambria Math"/>
                                </a:rPr>
                                <m:t>log</m:t>
                              </m:r>
                            </m:e>
                            <m:sub>
                              <m:r>
                                <a:rPr lang="en-US" sz="2800" b="0" i="1" smtClean="0">
                                  <a:latin typeface="Cambria Math"/>
                                </a:rPr>
                                <m:t>10</m:t>
                              </m:r>
                            </m:sub>
                          </m:sSub>
                        </m:fName>
                        <m:e>
                          <m:r>
                            <a:rPr lang="en-US" sz="2800" b="0" i="1" smtClean="0">
                              <a:latin typeface="Cambria Math"/>
                            </a:rPr>
                            <m:t>𝑆𝑁𝑅</m:t>
                          </m:r>
                        </m:e>
                      </m:func>
                    </m:oMath>
                  </m:oMathPara>
                </a14:m>
                <a:endParaRPr lang="th-TH" dirty="0"/>
              </a:p>
            </p:txBody>
          </p:sp>
        </mc:Choice>
        <mc:Fallback xmlns="">
          <p:sp>
            <p:nvSpPr>
              <p:cNvPr id="6" name="TextBox 5"/>
              <p:cNvSpPr txBox="1">
                <a:spLocks noRot="1" noChangeAspect="1" noMove="1" noResize="1" noEditPoints="1" noAdjustHandles="1" noChangeArrowheads="1" noChangeShapeType="1" noTextEdit="1"/>
              </p:cNvSpPr>
              <p:nvPr/>
            </p:nvSpPr>
            <p:spPr>
              <a:xfrm>
                <a:off x="2824849" y="4345940"/>
                <a:ext cx="3704989" cy="523220"/>
              </a:xfrm>
              <a:prstGeom prst="rect">
                <a:avLst/>
              </a:prstGeom>
              <a:blipFill rotWithShape="1">
                <a:blip r:embed="rId3"/>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324921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3.7</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The power of a signal is </a:t>
                </a:r>
                <a14:m>
                  <m:oMath xmlns:m="http://schemas.openxmlformats.org/officeDocument/2006/math">
                    <m:r>
                      <a:rPr lang="en-US" sz="2800" i="1" dirty="0" smtClean="0">
                        <a:solidFill>
                          <a:schemeClr val="tx2">
                            <a:lumMod val="95000"/>
                            <a:lumOff val="5000"/>
                          </a:schemeClr>
                        </a:solidFill>
                        <a:latin typeface="Cambria Math"/>
                      </a:rPr>
                      <m:t>10</m:t>
                    </m:r>
                    <m:r>
                      <a:rPr lang="en-US" sz="2800" i="1" dirty="0" smtClean="0">
                        <a:solidFill>
                          <a:schemeClr val="tx2">
                            <a:lumMod val="95000"/>
                            <a:lumOff val="5000"/>
                          </a:schemeClr>
                        </a:solidFill>
                        <a:latin typeface="Cambria Math"/>
                      </a:rPr>
                      <m:t> </m:t>
                    </m:r>
                    <m:r>
                      <a:rPr lang="en-US" sz="2800" i="1" dirty="0" err="1" smtClean="0">
                        <a:solidFill>
                          <a:schemeClr val="tx2">
                            <a:lumMod val="95000"/>
                            <a:lumOff val="5000"/>
                          </a:schemeClr>
                        </a:solidFill>
                        <a:latin typeface="Cambria Math"/>
                      </a:rPr>
                      <m:t>𝑚𝑊</m:t>
                    </m:r>
                    <m:r>
                      <a:rPr lang="en-US" sz="2800" i="1" dirty="0" smtClean="0">
                        <a:solidFill>
                          <a:schemeClr val="tx2">
                            <a:lumMod val="95000"/>
                            <a:lumOff val="5000"/>
                          </a:schemeClr>
                        </a:solidFill>
                        <a:latin typeface="Cambria Math"/>
                      </a:rPr>
                      <m:t> </m:t>
                    </m:r>
                  </m:oMath>
                </a14:m>
                <a:r>
                  <a:rPr lang="en-US" sz="2800" dirty="0" smtClean="0">
                    <a:solidFill>
                      <a:schemeClr val="tx2">
                        <a:lumMod val="95000"/>
                        <a:lumOff val="5000"/>
                      </a:schemeClr>
                    </a:solidFill>
                  </a:rPr>
                  <a:t>and the power of the noise is </a:t>
                </a:r>
                <a14:m>
                  <m:oMath xmlns:m="http://schemas.openxmlformats.org/officeDocument/2006/math">
                    <m:r>
                      <a:rPr lang="en-US" sz="2800" i="1" dirty="0" smtClean="0">
                        <a:solidFill>
                          <a:schemeClr val="tx2">
                            <a:lumMod val="95000"/>
                            <a:lumOff val="5000"/>
                          </a:schemeClr>
                        </a:solidFill>
                        <a:latin typeface="Cambria Math"/>
                      </a:rPr>
                      <m:t>1</m:t>
                    </m:r>
                    <m:r>
                      <a:rPr lang="en-US" sz="2800" i="1" dirty="0" smtClean="0">
                        <a:solidFill>
                          <a:schemeClr val="tx2">
                            <a:lumMod val="95000"/>
                            <a:lumOff val="5000"/>
                          </a:schemeClr>
                        </a:solidFill>
                        <a:latin typeface="Cambria Math"/>
                      </a:rPr>
                      <m:t> µ</m:t>
                    </m:r>
                    <m:r>
                      <a:rPr lang="en-US" sz="2800" i="1" dirty="0" smtClean="0">
                        <a:solidFill>
                          <a:schemeClr val="tx2">
                            <a:lumMod val="95000"/>
                            <a:lumOff val="5000"/>
                          </a:schemeClr>
                        </a:solidFill>
                        <a:latin typeface="Cambria Math"/>
                      </a:rPr>
                      <m:t>𝑊</m:t>
                    </m:r>
                  </m:oMath>
                </a14:m>
                <a:r>
                  <a:rPr lang="en-US" sz="2800" dirty="0" smtClean="0">
                    <a:solidFill>
                      <a:schemeClr val="tx2">
                        <a:lumMod val="95000"/>
                        <a:lumOff val="5000"/>
                      </a:schemeClr>
                    </a:solidFill>
                  </a:rPr>
                  <a:t>. What are the values of </a:t>
                </a:r>
                <a14:m>
                  <m:oMath xmlns:m="http://schemas.openxmlformats.org/officeDocument/2006/math">
                    <m:r>
                      <a:rPr lang="en-US" sz="2800" i="1" dirty="0" smtClean="0">
                        <a:solidFill>
                          <a:schemeClr val="tx2">
                            <a:lumMod val="95000"/>
                            <a:lumOff val="5000"/>
                          </a:schemeClr>
                        </a:solidFill>
                        <a:latin typeface="Cambria Math"/>
                      </a:rPr>
                      <m:t>𝑆𝑁𝑅</m:t>
                    </m:r>
                  </m:oMath>
                </a14:m>
                <a:r>
                  <a:rPr lang="en-US" sz="2800" dirty="0" smtClean="0">
                    <a:solidFill>
                      <a:schemeClr val="tx2">
                        <a:lumMod val="95000"/>
                        <a:lumOff val="5000"/>
                      </a:schemeClr>
                    </a:solidFill>
                  </a:rPr>
                  <a:t> and </a:t>
                </a:r>
                <a14:m>
                  <m:oMath xmlns:m="http://schemas.openxmlformats.org/officeDocument/2006/math">
                    <m:sSub>
                      <m:sSubPr>
                        <m:ctrlPr>
                          <a:rPr lang="en-US" sz="2800" i="1" smtClean="0">
                            <a:solidFill>
                              <a:schemeClr val="tx2">
                                <a:lumMod val="95000"/>
                                <a:lumOff val="5000"/>
                              </a:schemeClr>
                            </a:solidFill>
                            <a:latin typeface="Cambria Math" panose="02040503050406030204" pitchFamily="18" charset="0"/>
                          </a:rPr>
                        </m:ctrlPr>
                      </m:sSubPr>
                      <m:e>
                        <m:r>
                          <a:rPr lang="en-US" sz="2800" b="0" i="1" smtClean="0">
                            <a:solidFill>
                              <a:schemeClr val="tx2">
                                <a:lumMod val="95000"/>
                                <a:lumOff val="5000"/>
                              </a:schemeClr>
                            </a:solidFill>
                            <a:latin typeface="Cambria Math"/>
                          </a:rPr>
                          <m:t>𝑆𝑁𝑅</m:t>
                        </m:r>
                      </m:e>
                      <m:sub>
                        <m:r>
                          <a:rPr lang="en-US" sz="2800" b="0" i="1" smtClean="0">
                            <a:solidFill>
                              <a:schemeClr val="tx2">
                                <a:lumMod val="95000"/>
                                <a:lumOff val="5000"/>
                              </a:schemeClr>
                            </a:solidFill>
                            <a:latin typeface="Cambria Math"/>
                          </a:rPr>
                          <m:t>𝑑𝐵</m:t>
                        </m:r>
                      </m:sub>
                    </m:sSub>
                  </m:oMath>
                </a14:m>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𝑆𝑁𝑅</m:t>
                      </m:r>
                      <m:r>
                        <a:rPr lang="en-US" sz="2800" b="0" i="1" smtClean="0">
                          <a:solidFill>
                            <a:schemeClr val="tx2">
                              <a:lumMod val="95000"/>
                              <a:lumOff val="5000"/>
                            </a:schemeClr>
                          </a:solidFill>
                          <a:latin typeface="Cambria Math"/>
                        </a:rPr>
                        <m:t>=</m:t>
                      </m:r>
                      <m:f>
                        <m:fPr>
                          <m:ctrlPr>
                            <a:rPr lang="en-US" sz="2800" b="0" i="1" smtClean="0">
                              <a:solidFill>
                                <a:schemeClr val="tx2">
                                  <a:lumMod val="95000"/>
                                  <a:lumOff val="5000"/>
                                </a:schemeClr>
                              </a:solidFill>
                              <a:latin typeface="Cambria Math" panose="02040503050406030204" pitchFamily="18" charset="0"/>
                            </a:rPr>
                          </m:ctrlPr>
                        </m:fPr>
                        <m:num>
                          <m:r>
                            <a:rPr lang="en-US" sz="2800" b="0" i="1" smtClean="0">
                              <a:solidFill>
                                <a:schemeClr val="tx2">
                                  <a:lumMod val="95000"/>
                                  <a:lumOff val="5000"/>
                                </a:schemeClr>
                              </a:solidFill>
                              <a:latin typeface="Cambria Math"/>
                            </a:rPr>
                            <m:t>10</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000</m:t>
                          </m:r>
                          <m:r>
                            <a:rPr lang="en-US" sz="2800" b="0" i="1" smtClean="0">
                              <a:solidFill>
                                <a:schemeClr val="tx2">
                                  <a:lumMod val="95000"/>
                                  <a:lumOff val="5000"/>
                                </a:schemeClr>
                              </a:solidFill>
                              <a:latin typeface="Cambria Math"/>
                              <a:ea typeface="Cambria Math"/>
                            </a:rPr>
                            <m:t>𝜇</m:t>
                          </m:r>
                          <m:r>
                            <a:rPr lang="en-US" sz="2800" b="0" i="1" smtClean="0">
                              <a:solidFill>
                                <a:schemeClr val="tx2">
                                  <a:lumMod val="95000"/>
                                  <a:lumOff val="5000"/>
                                </a:schemeClr>
                              </a:solidFill>
                              <a:latin typeface="Cambria Math"/>
                              <a:ea typeface="Cambria Math"/>
                            </a:rPr>
                            <m:t>𝑤</m:t>
                          </m:r>
                        </m:num>
                        <m:den>
                          <m:r>
                            <a:rPr lang="en-US" sz="2800" b="0" i="1" smtClean="0">
                              <a:solidFill>
                                <a:schemeClr val="tx2">
                                  <a:lumMod val="95000"/>
                                  <a:lumOff val="5000"/>
                                </a:schemeClr>
                              </a:solidFill>
                              <a:latin typeface="Cambria Math"/>
                            </a:rPr>
                            <m:t>1</m:t>
                          </m:r>
                          <m:r>
                            <a:rPr lang="en-US" sz="2800" b="0" i="1" smtClean="0">
                              <a:solidFill>
                                <a:schemeClr val="tx2">
                                  <a:lumMod val="95000"/>
                                  <a:lumOff val="5000"/>
                                </a:schemeClr>
                              </a:solidFill>
                              <a:latin typeface="Cambria Math"/>
                              <a:ea typeface="Cambria Math"/>
                            </a:rPr>
                            <m:t>𝜇</m:t>
                          </m:r>
                          <m:r>
                            <a:rPr lang="en-US" sz="2800" b="0" i="1" smtClean="0">
                              <a:solidFill>
                                <a:schemeClr val="tx2">
                                  <a:lumMod val="95000"/>
                                  <a:lumOff val="5000"/>
                                </a:schemeClr>
                              </a:solidFill>
                              <a:latin typeface="Cambria Math"/>
                              <a:ea typeface="Cambria Math"/>
                            </a:rPr>
                            <m:t>𝑤</m:t>
                          </m:r>
                        </m:den>
                      </m:f>
                    </m:oMath>
                  </m:oMathPara>
                </a14:m>
                <a:endParaRPr lang="en-US" sz="2800" b="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10</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000</m:t>
                      </m:r>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sSub>
                        <m:sSubPr>
                          <m:ctrlPr>
                            <a:rPr lang="th-TH" sz="2800" i="1" smtClean="0">
                              <a:solidFill>
                                <a:schemeClr val="tx2">
                                  <a:lumMod val="95000"/>
                                  <a:lumOff val="5000"/>
                                </a:schemeClr>
                              </a:solidFill>
                              <a:latin typeface="Cambria Math" panose="02040503050406030204" pitchFamily="18" charset="0"/>
                            </a:rPr>
                          </m:ctrlPr>
                        </m:sSubPr>
                        <m:e>
                          <m:r>
                            <a:rPr lang="en-US" sz="2800" b="0" i="1" smtClean="0">
                              <a:solidFill>
                                <a:schemeClr val="tx2">
                                  <a:lumMod val="95000"/>
                                  <a:lumOff val="5000"/>
                                </a:schemeClr>
                              </a:solidFill>
                              <a:latin typeface="Cambria Math"/>
                            </a:rPr>
                            <m:t>𝑆𝑁𝑅</m:t>
                          </m:r>
                        </m:e>
                        <m:sub>
                          <m:r>
                            <a:rPr lang="en-US" sz="2800" b="0" i="1" smtClean="0">
                              <a:solidFill>
                                <a:schemeClr val="tx2">
                                  <a:lumMod val="95000"/>
                                  <a:lumOff val="5000"/>
                                </a:schemeClr>
                              </a:solidFill>
                              <a:latin typeface="Cambria Math"/>
                            </a:rPr>
                            <m:t>𝑑𝐵</m:t>
                          </m:r>
                        </m:sub>
                      </m:sSub>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10</m:t>
                      </m:r>
                      <m:func>
                        <m:funcPr>
                          <m:ctrlPr>
                            <a:rPr lang="en-US" sz="2800" b="0" i="1" smtClean="0">
                              <a:solidFill>
                                <a:schemeClr val="tx2">
                                  <a:lumMod val="95000"/>
                                  <a:lumOff val="5000"/>
                                </a:schemeClr>
                              </a:solidFill>
                              <a:latin typeface="Cambria Math" panose="02040503050406030204" pitchFamily="18" charset="0"/>
                            </a:rPr>
                          </m:ctrlPr>
                        </m:funcPr>
                        <m:fName>
                          <m:sSub>
                            <m:sSubPr>
                              <m:ctrlPr>
                                <a:rPr lang="en-US" sz="2800" b="0" i="1" smtClean="0">
                                  <a:solidFill>
                                    <a:schemeClr val="tx2">
                                      <a:lumMod val="95000"/>
                                      <a:lumOff val="5000"/>
                                    </a:schemeClr>
                                  </a:solidFill>
                                  <a:latin typeface="Cambria Math" panose="02040503050406030204" pitchFamily="18" charset="0"/>
                                </a:rPr>
                              </m:ctrlPr>
                            </m:sSubPr>
                            <m:e>
                              <m:r>
                                <m:rPr>
                                  <m:sty m:val="p"/>
                                </m:rPr>
                                <a:rPr lang="en-US" sz="2800" b="0" i="0" smtClean="0">
                                  <a:solidFill>
                                    <a:schemeClr val="tx2">
                                      <a:lumMod val="95000"/>
                                      <a:lumOff val="5000"/>
                                    </a:schemeClr>
                                  </a:solidFill>
                                  <a:latin typeface="Cambria Math"/>
                                </a:rPr>
                                <m:t>log</m:t>
                              </m:r>
                            </m:e>
                            <m:sub>
                              <m:r>
                                <a:rPr lang="en-US" sz="2800" b="0" i="1" smtClean="0">
                                  <a:solidFill>
                                    <a:schemeClr val="tx2">
                                      <a:lumMod val="95000"/>
                                      <a:lumOff val="5000"/>
                                    </a:schemeClr>
                                  </a:solidFill>
                                  <a:latin typeface="Cambria Math"/>
                                </a:rPr>
                                <m:t>10</m:t>
                              </m:r>
                            </m:sub>
                          </m:sSub>
                        </m:fName>
                        <m:e>
                          <m:r>
                            <a:rPr lang="en-US" sz="2800" b="0" i="1" smtClean="0">
                              <a:solidFill>
                                <a:schemeClr val="tx2">
                                  <a:lumMod val="95000"/>
                                  <a:lumOff val="5000"/>
                                </a:schemeClr>
                              </a:solidFill>
                              <a:latin typeface="Cambria Math"/>
                            </a:rPr>
                            <m:t>10</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000</m:t>
                          </m:r>
                        </m:e>
                      </m:func>
                    </m:oMath>
                  </m:oMathPara>
                </a14:m>
                <a:endParaRPr lang="en-US" sz="2800" b="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         =</m:t>
                      </m:r>
                      <m:r>
                        <a:rPr lang="en-US" sz="2800" b="0" i="1" smtClean="0">
                          <a:solidFill>
                            <a:schemeClr val="tx2">
                              <a:lumMod val="95000"/>
                              <a:lumOff val="5000"/>
                            </a:schemeClr>
                          </a:solidFill>
                          <a:latin typeface="Cambria Math"/>
                        </a:rPr>
                        <m:t>10</m:t>
                      </m:r>
                      <m:func>
                        <m:funcPr>
                          <m:ctrlPr>
                            <a:rPr lang="en-US" sz="2800" b="0" i="1" smtClean="0">
                              <a:solidFill>
                                <a:schemeClr val="tx2">
                                  <a:lumMod val="95000"/>
                                  <a:lumOff val="5000"/>
                                </a:schemeClr>
                              </a:solidFill>
                              <a:latin typeface="Cambria Math" panose="02040503050406030204" pitchFamily="18" charset="0"/>
                            </a:rPr>
                          </m:ctrlPr>
                        </m:funcPr>
                        <m:fName>
                          <m:sSub>
                            <m:sSubPr>
                              <m:ctrlPr>
                                <a:rPr lang="en-US" sz="2800" b="0" i="1" smtClean="0">
                                  <a:solidFill>
                                    <a:schemeClr val="tx2">
                                      <a:lumMod val="95000"/>
                                      <a:lumOff val="5000"/>
                                    </a:schemeClr>
                                  </a:solidFill>
                                  <a:latin typeface="Cambria Math" panose="02040503050406030204" pitchFamily="18" charset="0"/>
                                </a:rPr>
                              </m:ctrlPr>
                            </m:sSubPr>
                            <m:e>
                              <m:r>
                                <m:rPr>
                                  <m:sty m:val="p"/>
                                </m:rPr>
                                <a:rPr lang="en-US" sz="2800" b="0" i="0" smtClean="0">
                                  <a:solidFill>
                                    <a:schemeClr val="tx2">
                                      <a:lumMod val="95000"/>
                                      <a:lumOff val="5000"/>
                                    </a:schemeClr>
                                  </a:solidFill>
                                  <a:latin typeface="Cambria Math"/>
                                </a:rPr>
                                <m:t>log</m:t>
                              </m:r>
                            </m:e>
                            <m:sub>
                              <m:r>
                                <a:rPr lang="en-US" sz="2800" b="0" i="1" smtClean="0">
                                  <a:solidFill>
                                    <a:schemeClr val="tx2">
                                      <a:lumMod val="95000"/>
                                      <a:lumOff val="5000"/>
                                    </a:schemeClr>
                                  </a:solidFill>
                                  <a:latin typeface="Cambria Math"/>
                                </a:rPr>
                                <m:t>10</m:t>
                              </m:r>
                            </m:sub>
                          </m:sSub>
                        </m:fName>
                        <m:e>
                          <m:sSup>
                            <m:sSupPr>
                              <m:ctrlPr>
                                <a:rPr lang="en-US" sz="2800" b="0" i="1" smtClean="0">
                                  <a:solidFill>
                                    <a:schemeClr val="tx2">
                                      <a:lumMod val="95000"/>
                                      <a:lumOff val="5000"/>
                                    </a:schemeClr>
                                  </a:solidFill>
                                  <a:latin typeface="Cambria Math" panose="02040503050406030204" pitchFamily="18" charset="0"/>
                                </a:rPr>
                              </m:ctrlPr>
                            </m:sSupPr>
                            <m:e>
                              <m:r>
                                <a:rPr lang="en-US" sz="2800" b="0" i="1" smtClean="0">
                                  <a:solidFill>
                                    <a:schemeClr val="tx2">
                                      <a:lumMod val="95000"/>
                                      <a:lumOff val="5000"/>
                                    </a:schemeClr>
                                  </a:solidFill>
                                  <a:latin typeface="Cambria Math"/>
                                </a:rPr>
                                <m:t>10</m:t>
                              </m:r>
                            </m:e>
                            <m:sup>
                              <m:r>
                                <a:rPr lang="en-US" sz="2800" b="0" i="1" smtClean="0">
                                  <a:solidFill>
                                    <a:schemeClr val="tx2">
                                      <a:lumMod val="95000"/>
                                      <a:lumOff val="5000"/>
                                    </a:schemeClr>
                                  </a:solidFill>
                                  <a:latin typeface="Cambria Math"/>
                                </a:rPr>
                                <m:t>4</m:t>
                              </m:r>
                            </m:sup>
                          </m:sSup>
                          <m:r>
                            <a:rPr lang="en-US" sz="2800" b="0" i="1" smtClean="0">
                              <a:solidFill>
                                <a:schemeClr val="tx2">
                                  <a:lumMod val="95000"/>
                                  <a:lumOff val="5000"/>
                                </a:schemeClr>
                              </a:solidFill>
                              <a:latin typeface="Cambria Math"/>
                            </a:rPr>
                            <m:t> </m:t>
                          </m:r>
                        </m:e>
                      </m:func>
                    </m:oMath>
                  </m:oMathPara>
                </a14:m>
                <a:endParaRPr lang="en-US" sz="2800" b="0" i="1" dirty="0" smtClean="0">
                  <a:solidFill>
                    <a:schemeClr val="tx2">
                      <a:lumMod val="95000"/>
                      <a:lumOff val="5000"/>
                    </a:schemeClr>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40</m:t>
                      </m:r>
                      <m:r>
                        <a:rPr lang="en-US" sz="2800" b="0" i="1" smtClean="0">
                          <a:solidFill>
                            <a:schemeClr val="tx2">
                              <a:lumMod val="95000"/>
                              <a:lumOff val="5000"/>
                            </a:schemeClr>
                          </a:solidFill>
                          <a:latin typeface="Cambria Math"/>
                        </a:rPr>
                        <m:t>           </m:t>
                      </m:r>
                    </m:oMath>
                  </m:oMathPara>
                </a14:m>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567" b="-1567"/>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58</a:t>
            </a:fld>
            <a:endParaRPr lang="th-TH" altLang="th-TH"/>
          </a:p>
        </p:txBody>
      </p:sp>
    </p:spTree>
    <p:extLst>
      <p:ext uri="{BB962C8B-B14F-4D97-AF65-F5344CB8AC3E}">
        <p14:creationId xmlns:p14="http://schemas.microsoft.com/office/powerpoint/2010/main" val="3050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DATA RATE </a:t>
            </a:r>
            <a:r>
              <a:rPr lang="en-US" dirty="0" smtClean="0"/>
              <a:t>LIMITS</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A very important consideration in data communications is how fast we can send data, </a:t>
            </a:r>
            <a:r>
              <a:rPr lang="en-US" sz="2800" dirty="0" smtClean="0">
                <a:solidFill>
                  <a:schemeClr val="tx2">
                    <a:lumMod val="95000"/>
                    <a:lumOff val="5000"/>
                  </a:schemeClr>
                </a:solidFill>
              </a:rPr>
              <a:t>in bits </a:t>
            </a:r>
            <a:r>
              <a:rPr lang="en-US" sz="2800" dirty="0">
                <a:solidFill>
                  <a:schemeClr val="tx2">
                    <a:lumMod val="95000"/>
                    <a:lumOff val="5000"/>
                  </a:schemeClr>
                </a:solidFill>
              </a:rPr>
              <a:t>per second. over a channel. Data rate depends on three factors</a:t>
            </a:r>
            <a:r>
              <a:rPr lang="en-US" sz="2800" dirty="0" smtClean="0">
                <a:solidFill>
                  <a:schemeClr val="tx2">
                    <a:lumMod val="95000"/>
                    <a:lumOff val="5000"/>
                  </a:schemeClr>
                </a:solidFill>
              </a:rPr>
              <a:t>:</a:t>
            </a:r>
          </a:p>
          <a:p>
            <a:pPr lvl="1"/>
            <a:r>
              <a:rPr lang="en-US" sz="2400" dirty="0">
                <a:solidFill>
                  <a:schemeClr val="tx2">
                    <a:lumMod val="95000"/>
                    <a:lumOff val="5000"/>
                  </a:schemeClr>
                </a:solidFill>
              </a:rPr>
              <a:t>The bandwidth available</a:t>
            </a:r>
          </a:p>
          <a:p>
            <a:pPr lvl="1"/>
            <a:r>
              <a:rPr lang="en-US" sz="2400" dirty="0" smtClean="0">
                <a:solidFill>
                  <a:schemeClr val="tx2">
                    <a:lumMod val="95000"/>
                    <a:lumOff val="5000"/>
                  </a:schemeClr>
                </a:solidFill>
              </a:rPr>
              <a:t>The </a:t>
            </a:r>
            <a:r>
              <a:rPr lang="en-US" sz="2400" dirty="0">
                <a:solidFill>
                  <a:schemeClr val="tx2">
                    <a:lumMod val="95000"/>
                    <a:lumOff val="5000"/>
                  </a:schemeClr>
                </a:solidFill>
              </a:rPr>
              <a:t>level of the signals we use</a:t>
            </a:r>
          </a:p>
          <a:p>
            <a:pPr lvl="1"/>
            <a:r>
              <a:rPr lang="en-US" sz="2400" dirty="0" smtClean="0">
                <a:solidFill>
                  <a:schemeClr val="tx2">
                    <a:lumMod val="95000"/>
                    <a:lumOff val="5000"/>
                  </a:schemeClr>
                </a:solidFill>
              </a:rPr>
              <a:t>The </a:t>
            </a:r>
            <a:r>
              <a:rPr lang="en-US" sz="2400" dirty="0">
                <a:solidFill>
                  <a:schemeClr val="tx2">
                    <a:lumMod val="95000"/>
                    <a:lumOff val="5000"/>
                  </a:schemeClr>
                </a:solidFill>
              </a:rPr>
              <a:t>quality of the channel (the level of noise)</a:t>
            </a:r>
            <a:endParaRPr lang="th-TH" sz="24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59</a:t>
            </a:fld>
            <a:endParaRPr lang="th-TH" altLang="th-TH"/>
          </a:p>
        </p:txBody>
      </p:sp>
    </p:spTree>
    <p:extLst>
      <p:ext uri="{BB962C8B-B14F-4D97-AF65-F5344CB8AC3E}">
        <p14:creationId xmlns:p14="http://schemas.microsoft.com/office/powerpoint/2010/main" val="33626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t>
            </a:r>
            <a:r>
              <a:rPr lang="en-US" dirty="0" smtClean="0"/>
              <a:t>of analog </a:t>
            </a:r>
            <a:r>
              <a:rPr lang="en-US" dirty="0"/>
              <a:t>and digital signals</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6</a:t>
            </a:fld>
            <a:endParaRPr lang="th-TH" altLang="th-TH"/>
          </a:p>
        </p:txBody>
      </p:sp>
      <p:sp>
        <p:nvSpPr>
          <p:cNvPr id="3" name="Content Placeholder 2"/>
          <p:cNvSpPr>
            <a:spLocks noGrp="1"/>
          </p:cNvSpPr>
          <p:nvPr>
            <p:ph idx="1"/>
          </p:nvPr>
        </p:nvSpPr>
        <p:spPr/>
        <p:txBody>
          <a:bodyPr/>
          <a:lstStyle/>
          <a:p>
            <a:endParaRPr lang="th-TH"/>
          </a:p>
        </p:txBody>
      </p:sp>
      <p:grpSp>
        <p:nvGrpSpPr>
          <p:cNvPr id="8" name="Group 7"/>
          <p:cNvGrpSpPr/>
          <p:nvPr/>
        </p:nvGrpSpPr>
        <p:grpSpPr>
          <a:xfrm>
            <a:off x="532135" y="2748384"/>
            <a:ext cx="3679825" cy="2336800"/>
            <a:chOff x="446087" y="2598738"/>
            <a:chExt cx="3679825" cy="233680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7" y="2598738"/>
              <a:ext cx="367982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7" y="3429000"/>
              <a:ext cx="23304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1" name="Group 10"/>
          <p:cNvGrpSpPr/>
          <p:nvPr/>
        </p:nvGrpSpPr>
        <p:grpSpPr>
          <a:xfrm>
            <a:off x="4602676" y="2780928"/>
            <a:ext cx="4073780" cy="2373312"/>
            <a:chOff x="3852863" y="3722688"/>
            <a:chExt cx="4438650" cy="2373312"/>
          </a:xfrm>
        </p:grpSpPr>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863" y="3722688"/>
              <a:ext cx="443865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163" y="4108450"/>
              <a:ext cx="284003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381826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Noiseless Channel: </a:t>
            </a:r>
            <a:r>
              <a:rPr lang="en-US" dirty="0" err="1"/>
              <a:t>Nyquist</a:t>
            </a:r>
            <a:r>
              <a:rPr lang="en-US" dirty="0"/>
              <a:t> Bit Rate</a:t>
            </a:r>
            <a:endParaRPr lang="th-TH" dirty="0"/>
          </a:p>
        </p:txBody>
      </p:sp>
      <p:sp>
        <p:nvSpPr>
          <p:cNvPr id="3" name="Content Placeholder 2"/>
          <p:cNvSpPr>
            <a:spLocks noGrp="1"/>
          </p:cNvSpPr>
          <p:nvPr>
            <p:ph idx="1"/>
          </p:nvPr>
        </p:nvSpPr>
        <p:spPr/>
        <p:txBody>
          <a:bodyPr/>
          <a:lstStyle/>
          <a:p>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60</a:t>
            </a:fld>
            <a:endParaRPr lang="th-TH" altLang="th-TH"/>
          </a:p>
        </p:txBody>
      </p:sp>
      <mc:AlternateContent xmlns:mc="http://schemas.openxmlformats.org/markup-compatibility/2006" xmlns:a14="http://schemas.microsoft.com/office/drawing/2010/main">
        <mc:Choice Requires="a14">
          <p:sp>
            <p:nvSpPr>
              <p:cNvPr id="5" name="TextBox 4"/>
              <p:cNvSpPr txBox="1"/>
              <p:nvPr/>
            </p:nvSpPr>
            <p:spPr>
              <a:xfrm>
                <a:off x="662657" y="3214717"/>
                <a:ext cx="7869783"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𝐵𝑖𝑡</m:t>
                      </m:r>
                      <m:r>
                        <a:rPr lang="en-US" sz="3600" b="0" i="1" smtClean="0">
                          <a:latin typeface="Cambria Math"/>
                        </a:rPr>
                        <m:t> </m:t>
                      </m:r>
                      <m:r>
                        <a:rPr lang="en-US" sz="3600" b="0" i="1" smtClean="0">
                          <a:latin typeface="Cambria Math"/>
                        </a:rPr>
                        <m:t>𝑅𝑎𝑡𝑒</m:t>
                      </m:r>
                      <m:r>
                        <a:rPr lang="en-US" sz="3600" b="0" i="1" smtClean="0">
                          <a:latin typeface="Cambria Math"/>
                        </a:rPr>
                        <m:t>=</m:t>
                      </m:r>
                      <m:r>
                        <a:rPr lang="en-US" sz="3600" b="0" i="1" smtClean="0">
                          <a:latin typeface="Cambria Math"/>
                        </a:rPr>
                        <m:t>2</m:t>
                      </m:r>
                      <m:r>
                        <a:rPr lang="en-US" sz="3600" b="0" i="1" smtClean="0">
                          <a:latin typeface="Cambria Math"/>
                        </a:rPr>
                        <m:t>×</m:t>
                      </m:r>
                      <m:r>
                        <a:rPr lang="en-US" sz="3600" b="0" i="1" smtClean="0">
                          <a:latin typeface="Cambria Math"/>
                          <a:ea typeface="Cambria Math"/>
                        </a:rPr>
                        <m:t>𝑏𝑎𝑛𝑑𝑤𝑖𝑑𝑡</m:t>
                      </m:r>
                      <m:r>
                        <a:rPr lang="en-US" sz="3600" b="0" i="1" smtClean="0">
                          <a:latin typeface="Cambria Math"/>
                          <a:ea typeface="Cambria Math"/>
                        </a:rPr>
                        <m:t>h</m:t>
                      </m:r>
                      <m:r>
                        <a:rPr lang="en-US" sz="3600" b="0" i="1" smtClean="0">
                          <a:latin typeface="Cambria Math"/>
                          <a:ea typeface="Cambria Math"/>
                        </a:rPr>
                        <m:t>×</m:t>
                      </m:r>
                      <m:r>
                        <a:rPr lang="en-US" sz="3600" b="0" i="1" smtClean="0">
                          <a:latin typeface="Cambria Math"/>
                          <a:ea typeface="Cambria Math"/>
                        </a:rPr>
                        <m:t>𝑙𝑜𝑔</m:t>
                      </m:r>
                      <m:r>
                        <a:rPr lang="en-US" sz="3600" b="0" i="1" smtClean="0">
                          <a:latin typeface="Cambria Math"/>
                          <a:ea typeface="Cambria Math"/>
                        </a:rPr>
                        <m:t>2</m:t>
                      </m:r>
                      <m:r>
                        <a:rPr lang="en-US" sz="3600" b="0" i="1" smtClean="0">
                          <a:latin typeface="Cambria Math"/>
                          <a:ea typeface="Cambria Math"/>
                        </a:rPr>
                        <m:t>×</m:t>
                      </m:r>
                      <m:r>
                        <a:rPr lang="en-US" sz="3600" b="0" i="1" smtClean="0">
                          <a:latin typeface="Cambria Math"/>
                          <a:ea typeface="Cambria Math"/>
                        </a:rPr>
                        <m:t>𝐿</m:t>
                      </m:r>
                    </m:oMath>
                  </m:oMathPara>
                </a14:m>
                <a:endParaRPr lang="th-TH"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662657" y="3214717"/>
                <a:ext cx="7869783" cy="646331"/>
              </a:xfrm>
              <a:prstGeom prst="rect">
                <a:avLst/>
              </a:prstGeom>
              <a:blipFill rotWithShape="1">
                <a:blip r:embed="rId3"/>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24511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3.8</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Consider a noiseless channel with a bandwidth of 3000Hz transmitting a signal with two signal levels The maximum bit rate can be calculated?</a:t>
                </a:r>
              </a:p>
              <a:p>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tx2">
                              <a:lumMod val="95000"/>
                              <a:lumOff val="5000"/>
                            </a:schemeClr>
                          </a:solidFill>
                          <a:latin typeface="Cambria Math"/>
                        </a:rPr>
                        <m:t>𝐵𝑖𝑡𝑅𝑎𝑡𝑒</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2</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3000</m:t>
                      </m:r>
                      <m:r>
                        <a:rPr lang="en-US" sz="2800" i="1" dirty="0" smtClean="0">
                          <a:solidFill>
                            <a:schemeClr val="tx2">
                              <a:lumMod val="95000"/>
                              <a:lumOff val="5000"/>
                            </a:schemeClr>
                          </a:solidFill>
                          <a:latin typeface="Cambria Math"/>
                        </a:rPr>
                        <m:t>×</m:t>
                      </m:r>
                      <m:func>
                        <m:funcPr>
                          <m:ctrlPr>
                            <a:rPr lang="en-US" sz="2800" b="0" i="1" dirty="0" smtClean="0">
                              <a:solidFill>
                                <a:schemeClr val="tx2">
                                  <a:lumMod val="95000"/>
                                  <a:lumOff val="5000"/>
                                </a:schemeClr>
                              </a:solidFill>
                              <a:latin typeface="Cambria Math" panose="02040503050406030204" pitchFamily="18" charset="0"/>
                              <a:ea typeface="Cambria Math"/>
                            </a:rPr>
                          </m:ctrlPr>
                        </m:funcPr>
                        <m:fName>
                          <m:sSub>
                            <m:sSubPr>
                              <m:ctrlPr>
                                <a:rPr lang="en-US" sz="2800" b="0" i="1" dirty="0" smtClean="0">
                                  <a:solidFill>
                                    <a:schemeClr val="tx2">
                                      <a:lumMod val="95000"/>
                                      <a:lumOff val="5000"/>
                                    </a:schemeClr>
                                  </a:solidFill>
                                  <a:latin typeface="Cambria Math" panose="02040503050406030204" pitchFamily="18" charset="0"/>
                                  <a:ea typeface="Cambria Math"/>
                                </a:rPr>
                              </m:ctrlPr>
                            </m:sSubPr>
                            <m:e>
                              <m:r>
                                <m:rPr>
                                  <m:sty m:val="p"/>
                                </m:rPr>
                                <a:rPr lang="en-US" sz="2800" b="0" i="0" dirty="0" smtClean="0">
                                  <a:solidFill>
                                    <a:schemeClr val="tx2">
                                      <a:lumMod val="95000"/>
                                      <a:lumOff val="5000"/>
                                    </a:schemeClr>
                                  </a:solidFill>
                                  <a:latin typeface="Cambria Math"/>
                                  <a:ea typeface="Cambria Math"/>
                                </a:rPr>
                                <m:t>log</m:t>
                              </m:r>
                            </m:e>
                            <m:sub>
                              <m:r>
                                <a:rPr lang="en-US" sz="2800" b="0" i="1" dirty="0" smtClean="0">
                                  <a:solidFill>
                                    <a:schemeClr val="tx2">
                                      <a:lumMod val="95000"/>
                                      <a:lumOff val="5000"/>
                                    </a:schemeClr>
                                  </a:solidFill>
                                  <a:latin typeface="Cambria Math"/>
                                  <a:ea typeface="Cambria Math"/>
                                </a:rPr>
                                <m:t>2</m:t>
                              </m:r>
                            </m:sub>
                          </m:sSub>
                        </m:fName>
                        <m:e>
                          <m:r>
                            <a:rPr lang="en-US" sz="2800" b="0" i="1" dirty="0" smtClean="0">
                              <a:solidFill>
                                <a:schemeClr val="tx2">
                                  <a:lumMod val="95000"/>
                                  <a:lumOff val="5000"/>
                                </a:schemeClr>
                              </a:solidFill>
                              <a:latin typeface="Cambria Math"/>
                              <a:ea typeface="Cambria Math"/>
                            </a:rPr>
                            <m:t>2</m:t>
                          </m:r>
                        </m:e>
                      </m:func>
                    </m:oMath>
                  </m:oMathPara>
                </a14:m>
                <a:endParaRPr lang="en-US" sz="2800" b="0" i="1" dirty="0" smtClean="0">
                  <a:solidFill>
                    <a:schemeClr val="tx2">
                      <a:lumMod val="95000"/>
                      <a:lumOff val="5000"/>
                    </a:schemeClr>
                  </a:solidFill>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6000</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𝑏𝑝𝑠</m:t>
                      </m:r>
                      <m:r>
                        <a:rPr lang="en-US" sz="2800" i="1" dirty="0" smtClean="0">
                          <a:solidFill>
                            <a:schemeClr val="tx2">
                              <a:lumMod val="95000"/>
                              <a:lumOff val="5000"/>
                            </a:schemeClr>
                          </a:solidFill>
                          <a:latin typeface="Cambria Math"/>
                        </a:rPr>
                        <m:t> </m:t>
                      </m:r>
                    </m:oMath>
                  </m:oMathPara>
                </a14:m>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567"/>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61</a:t>
            </a:fld>
            <a:endParaRPr lang="th-TH" altLang="th-TH"/>
          </a:p>
        </p:txBody>
      </p:sp>
    </p:spTree>
    <p:extLst>
      <p:ext uri="{BB962C8B-B14F-4D97-AF65-F5344CB8AC3E}">
        <p14:creationId xmlns:p14="http://schemas.microsoft.com/office/powerpoint/2010/main" val="382394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Noisy Channel: Shannon Capacity</a:t>
            </a:r>
            <a:endParaRPr lang="th-TH" dirty="0"/>
          </a:p>
        </p:txBody>
      </p:sp>
      <p:sp>
        <p:nvSpPr>
          <p:cNvPr id="3" name="Content Placeholder 2"/>
          <p:cNvSpPr>
            <a:spLocks noGrp="1"/>
          </p:cNvSpPr>
          <p:nvPr>
            <p:ph idx="1"/>
          </p:nvPr>
        </p:nvSpPr>
        <p:spPr/>
        <p:txBody>
          <a:bodyPr/>
          <a:lstStyle/>
          <a:p>
            <a:endParaRPr lang="th-TH"/>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62</a:t>
            </a:fld>
            <a:endParaRPr lang="th-TH" altLang="th-TH"/>
          </a:p>
        </p:txBody>
      </p:sp>
      <mc:AlternateContent xmlns:mc="http://schemas.openxmlformats.org/markup-compatibility/2006" xmlns:a14="http://schemas.microsoft.com/office/drawing/2010/main">
        <mc:Choice Requires="a14">
          <p:sp>
            <p:nvSpPr>
              <p:cNvPr id="5" name="TextBox 4"/>
              <p:cNvSpPr txBox="1"/>
              <p:nvPr/>
            </p:nvSpPr>
            <p:spPr>
              <a:xfrm>
                <a:off x="827584" y="3068960"/>
                <a:ext cx="7585731"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𝐶𝑎𝑝𝑎𝑐𝑖𝑡𝑦</m:t>
                      </m:r>
                      <m:r>
                        <a:rPr lang="en-US" sz="3200" b="0" i="1" smtClean="0">
                          <a:latin typeface="Cambria Math"/>
                        </a:rPr>
                        <m:t>=</m:t>
                      </m:r>
                      <m:r>
                        <a:rPr lang="en-US" sz="3200" b="0" i="1" smtClean="0">
                          <a:latin typeface="Cambria Math"/>
                        </a:rPr>
                        <m:t>𝑏𝑎𝑛𝑑𝑤𝑖𝑑𝑡</m:t>
                      </m:r>
                      <m:r>
                        <a:rPr lang="en-US" sz="3200" b="0" i="1" smtClean="0">
                          <a:latin typeface="Cambria Math"/>
                        </a:rPr>
                        <m:t>h</m:t>
                      </m:r>
                      <m:r>
                        <a:rPr lang="en-US" sz="3200" b="0" i="1" smtClean="0">
                          <a:latin typeface="Cambria Math"/>
                          <a:ea typeface="Cambria Math"/>
                        </a:rPr>
                        <m:t>×</m:t>
                      </m:r>
                      <m:r>
                        <a:rPr lang="en-US" sz="3200" b="0" i="1" smtClean="0">
                          <a:latin typeface="Cambria Math"/>
                          <a:ea typeface="Cambria Math"/>
                        </a:rPr>
                        <m:t>𝑙𝑜𝑔</m:t>
                      </m:r>
                      <m:r>
                        <a:rPr lang="en-US" sz="3200" b="0" i="1" smtClean="0">
                          <a:latin typeface="Cambria Math"/>
                          <a:ea typeface="Cambria Math"/>
                        </a:rPr>
                        <m:t>2</m:t>
                      </m:r>
                      <m:r>
                        <a:rPr lang="en-US" sz="3200" b="0" i="1" smtClean="0">
                          <a:latin typeface="Cambria Math"/>
                          <a:ea typeface="Cambria Math"/>
                        </a:rPr>
                        <m:t>(</m:t>
                      </m:r>
                      <m:r>
                        <a:rPr lang="en-US" sz="3200" b="0" i="1" smtClean="0">
                          <a:latin typeface="Cambria Math"/>
                          <a:ea typeface="Cambria Math"/>
                        </a:rPr>
                        <m:t>1</m:t>
                      </m:r>
                      <m:r>
                        <a:rPr lang="en-US" sz="3200" b="0" i="1" smtClean="0">
                          <a:latin typeface="Cambria Math"/>
                          <a:ea typeface="Cambria Math"/>
                        </a:rPr>
                        <m:t>+</m:t>
                      </m:r>
                      <m:r>
                        <a:rPr lang="en-US" sz="3200" b="0" i="1" smtClean="0">
                          <a:latin typeface="Cambria Math"/>
                          <a:ea typeface="Cambria Math"/>
                        </a:rPr>
                        <m:t>𝑆𝑁𝑅</m:t>
                      </m:r>
                      <m:r>
                        <a:rPr lang="en-US" sz="3200" b="0" i="1" smtClean="0">
                          <a:latin typeface="Cambria Math"/>
                          <a:ea typeface="Cambria Math"/>
                        </a:rPr>
                        <m:t>)</m:t>
                      </m:r>
                    </m:oMath>
                  </m:oMathPara>
                </a14:m>
                <a:endParaRPr lang="th-TH"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4" y="3068960"/>
                <a:ext cx="7585731" cy="584775"/>
              </a:xfrm>
              <a:prstGeom prst="rect">
                <a:avLst/>
              </a:prstGeom>
              <a:blipFill rotWithShape="1">
                <a:blip r:embed="rId2"/>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10740978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3.9</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Noisy channel in which the value of the SNR ratio is almost zero. The noise is so strong that the signal is faint. For this channel the capacity </a:t>
                </a:r>
                <a14:m>
                  <m:oMath xmlns:m="http://schemas.openxmlformats.org/officeDocument/2006/math">
                    <m:r>
                      <a:rPr lang="en-US" sz="2800" i="1" dirty="0" smtClean="0">
                        <a:solidFill>
                          <a:schemeClr val="tx2">
                            <a:lumMod val="95000"/>
                            <a:lumOff val="5000"/>
                          </a:schemeClr>
                        </a:solidFill>
                        <a:latin typeface="Cambria Math"/>
                      </a:rPr>
                      <m:t>𝐶</m:t>
                    </m:r>
                  </m:oMath>
                </a14:m>
                <a:r>
                  <a:rPr lang="en-US" sz="2800" dirty="0" smtClean="0">
                    <a:solidFill>
                      <a:schemeClr val="tx2">
                        <a:lumMod val="95000"/>
                        <a:lumOff val="5000"/>
                      </a:schemeClr>
                    </a:solidFill>
                  </a:rPr>
                  <a:t> is calculated?</a:t>
                </a:r>
              </a:p>
              <a:p>
                <a:endParaRPr lang="en-US" sz="24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𝐶</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𝐵</m:t>
                      </m:r>
                      <m:func>
                        <m:funcPr>
                          <m:ctrlPr>
                            <a:rPr lang="en-US" sz="2800" b="0" i="1" smtClean="0">
                              <a:solidFill>
                                <a:schemeClr val="tx2">
                                  <a:lumMod val="95000"/>
                                  <a:lumOff val="5000"/>
                                </a:schemeClr>
                              </a:solidFill>
                              <a:latin typeface="Cambria Math" panose="02040503050406030204" pitchFamily="18" charset="0"/>
                            </a:rPr>
                          </m:ctrlPr>
                        </m:funcPr>
                        <m:fName>
                          <m:sSub>
                            <m:sSubPr>
                              <m:ctrlPr>
                                <a:rPr lang="en-US" sz="2800" b="0" i="1" smtClean="0">
                                  <a:solidFill>
                                    <a:schemeClr val="tx2">
                                      <a:lumMod val="95000"/>
                                      <a:lumOff val="5000"/>
                                    </a:schemeClr>
                                  </a:solidFill>
                                  <a:latin typeface="Cambria Math" panose="02040503050406030204" pitchFamily="18" charset="0"/>
                                </a:rPr>
                              </m:ctrlPr>
                            </m:sSubPr>
                            <m:e>
                              <m:r>
                                <m:rPr>
                                  <m:sty m:val="p"/>
                                </m:rPr>
                                <a:rPr lang="en-US" sz="2800" b="0" i="0" smtClean="0">
                                  <a:solidFill>
                                    <a:schemeClr val="tx2">
                                      <a:lumMod val="95000"/>
                                      <a:lumOff val="5000"/>
                                    </a:schemeClr>
                                  </a:solidFill>
                                  <a:latin typeface="Cambria Math"/>
                                </a:rPr>
                                <m:t>log</m:t>
                              </m:r>
                            </m:e>
                            <m:sub>
                              <m:r>
                                <a:rPr lang="en-US" sz="2800" b="0" i="1" smtClean="0">
                                  <a:solidFill>
                                    <a:schemeClr val="tx2">
                                      <a:lumMod val="95000"/>
                                      <a:lumOff val="5000"/>
                                    </a:schemeClr>
                                  </a:solidFill>
                                  <a:latin typeface="Cambria Math"/>
                                </a:rPr>
                                <m:t>2</m:t>
                              </m:r>
                            </m:sub>
                          </m:sSub>
                        </m:fName>
                        <m:e>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1</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𝑆𝑁𝑅</m:t>
                          </m:r>
                          <m:r>
                            <a:rPr lang="en-US" sz="2800" b="0" i="1" smtClean="0">
                              <a:solidFill>
                                <a:schemeClr val="tx2">
                                  <a:lumMod val="95000"/>
                                  <a:lumOff val="5000"/>
                                </a:schemeClr>
                              </a:solidFill>
                              <a:latin typeface="Cambria Math"/>
                            </a:rPr>
                            <m:t>)</m:t>
                          </m:r>
                        </m:e>
                      </m:func>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𝐵</m:t>
                      </m:r>
                      <m:func>
                        <m:funcPr>
                          <m:ctrlPr>
                            <a:rPr lang="en-US" sz="2800" b="0" i="1" smtClean="0">
                              <a:solidFill>
                                <a:schemeClr val="tx2">
                                  <a:lumMod val="95000"/>
                                  <a:lumOff val="5000"/>
                                </a:schemeClr>
                              </a:solidFill>
                              <a:latin typeface="Cambria Math" panose="02040503050406030204" pitchFamily="18" charset="0"/>
                            </a:rPr>
                          </m:ctrlPr>
                        </m:funcPr>
                        <m:fName>
                          <m:sSub>
                            <m:sSubPr>
                              <m:ctrlPr>
                                <a:rPr lang="en-US" sz="2800" b="0" i="1" smtClean="0">
                                  <a:solidFill>
                                    <a:schemeClr val="tx2">
                                      <a:lumMod val="95000"/>
                                      <a:lumOff val="5000"/>
                                    </a:schemeClr>
                                  </a:solidFill>
                                  <a:latin typeface="Cambria Math" panose="02040503050406030204" pitchFamily="18" charset="0"/>
                                </a:rPr>
                              </m:ctrlPr>
                            </m:sSubPr>
                            <m:e>
                              <m:r>
                                <m:rPr>
                                  <m:sty m:val="p"/>
                                </m:rPr>
                                <a:rPr lang="en-US" sz="2800" b="0" i="0" smtClean="0">
                                  <a:solidFill>
                                    <a:schemeClr val="tx2">
                                      <a:lumMod val="95000"/>
                                      <a:lumOff val="5000"/>
                                    </a:schemeClr>
                                  </a:solidFill>
                                  <a:latin typeface="Cambria Math"/>
                                </a:rPr>
                                <m:t>log</m:t>
                              </m:r>
                            </m:e>
                            <m:sub>
                              <m:r>
                                <a:rPr lang="en-US" sz="2800" b="0" i="1" smtClean="0">
                                  <a:solidFill>
                                    <a:schemeClr val="tx2">
                                      <a:lumMod val="95000"/>
                                      <a:lumOff val="5000"/>
                                    </a:schemeClr>
                                  </a:solidFill>
                                  <a:latin typeface="Cambria Math"/>
                                </a:rPr>
                                <m:t>2</m:t>
                              </m:r>
                            </m:sub>
                          </m:sSub>
                        </m:fName>
                        <m:e>
                          <m:d>
                            <m:dPr>
                              <m:ctrlPr>
                                <a:rPr lang="en-US" sz="2800" b="0" i="1" smtClean="0">
                                  <a:solidFill>
                                    <a:schemeClr val="tx2">
                                      <a:lumMod val="95000"/>
                                      <a:lumOff val="5000"/>
                                    </a:schemeClr>
                                  </a:solidFill>
                                  <a:latin typeface="Cambria Math" panose="02040503050406030204" pitchFamily="18" charset="0"/>
                                </a:rPr>
                              </m:ctrlPr>
                            </m:dPr>
                            <m:e>
                              <m:r>
                                <a:rPr lang="en-US" sz="2800" b="0" i="1" smtClean="0">
                                  <a:solidFill>
                                    <a:schemeClr val="tx2">
                                      <a:lumMod val="95000"/>
                                      <a:lumOff val="5000"/>
                                    </a:schemeClr>
                                  </a:solidFill>
                                  <a:latin typeface="Cambria Math"/>
                                </a:rPr>
                                <m:t>1</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0</m:t>
                              </m:r>
                            </m:e>
                          </m:d>
                          <m:r>
                            <a:rPr lang="en-US" sz="2800" b="0" i="1" smtClean="0">
                              <a:solidFill>
                                <a:schemeClr val="tx2">
                                  <a:lumMod val="95000"/>
                                  <a:lumOff val="5000"/>
                                </a:schemeClr>
                              </a:solidFill>
                              <a:latin typeface="Cambria Math"/>
                            </a:rPr>
                            <m:t>  </m:t>
                          </m:r>
                        </m:e>
                      </m:func>
                    </m:oMath>
                  </m:oMathPara>
                </a14:m>
                <a:endParaRPr lang="en-US" sz="2800" b="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tx2">
                              <a:lumMod val="95000"/>
                              <a:lumOff val="5000"/>
                            </a:schemeClr>
                          </a:solidFill>
                          <a:latin typeface="Cambria Math"/>
                        </a:rPr>
                        <m:t>=</m:t>
                      </m:r>
                      <m:r>
                        <a:rPr lang="en-US" sz="2800" b="0" i="1" dirty="0" smtClean="0">
                          <a:solidFill>
                            <a:schemeClr val="tx2">
                              <a:lumMod val="95000"/>
                              <a:lumOff val="5000"/>
                            </a:schemeClr>
                          </a:solidFill>
                          <a:latin typeface="Cambria Math"/>
                        </a:rPr>
                        <m:t>𝐵</m:t>
                      </m:r>
                      <m:func>
                        <m:funcPr>
                          <m:ctrlPr>
                            <a:rPr lang="en-US" sz="2800" b="0" i="1" dirty="0" smtClean="0">
                              <a:solidFill>
                                <a:schemeClr val="tx2">
                                  <a:lumMod val="95000"/>
                                  <a:lumOff val="5000"/>
                                </a:schemeClr>
                              </a:solidFill>
                              <a:latin typeface="Cambria Math" panose="02040503050406030204" pitchFamily="18" charset="0"/>
                            </a:rPr>
                          </m:ctrlPr>
                        </m:funcPr>
                        <m:fName>
                          <m:sSub>
                            <m:sSubPr>
                              <m:ctrlPr>
                                <a:rPr lang="en-US" sz="2800" b="0" i="1" dirty="0" smtClean="0">
                                  <a:solidFill>
                                    <a:schemeClr val="tx2">
                                      <a:lumMod val="95000"/>
                                      <a:lumOff val="5000"/>
                                    </a:schemeClr>
                                  </a:solidFill>
                                  <a:latin typeface="Cambria Math" panose="02040503050406030204" pitchFamily="18" charset="0"/>
                                </a:rPr>
                              </m:ctrlPr>
                            </m:sSubPr>
                            <m:e>
                              <m:r>
                                <m:rPr>
                                  <m:sty m:val="p"/>
                                </m:rPr>
                                <a:rPr lang="en-US" sz="2800" b="0" i="0" dirty="0" smtClean="0">
                                  <a:solidFill>
                                    <a:schemeClr val="tx2">
                                      <a:lumMod val="95000"/>
                                      <a:lumOff val="5000"/>
                                    </a:schemeClr>
                                  </a:solidFill>
                                  <a:latin typeface="Cambria Math"/>
                                </a:rPr>
                                <m:t>log</m:t>
                              </m:r>
                            </m:e>
                            <m:sub>
                              <m:r>
                                <a:rPr lang="en-US" sz="2800" b="0" i="1" dirty="0" smtClean="0">
                                  <a:solidFill>
                                    <a:schemeClr val="tx2">
                                      <a:lumMod val="95000"/>
                                      <a:lumOff val="5000"/>
                                    </a:schemeClr>
                                  </a:solidFill>
                                  <a:latin typeface="Cambria Math"/>
                                </a:rPr>
                                <m:t>2</m:t>
                              </m:r>
                            </m:sub>
                          </m:sSub>
                        </m:fName>
                        <m:e>
                          <m:r>
                            <a:rPr lang="en-US" sz="2800" b="0" i="1" dirty="0" smtClean="0">
                              <a:solidFill>
                                <a:schemeClr val="tx2">
                                  <a:lumMod val="95000"/>
                                  <a:lumOff val="5000"/>
                                </a:schemeClr>
                              </a:solidFill>
                              <a:latin typeface="Cambria Math"/>
                            </a:rPr>
                            <m:t>1</m:t>
                          </m:r>
                        </m:e>
                      </m:func>
                      <m:r>
                        <a:rPr lang="en-US" sz="2800" b="0" i="1" dirty="0" smtClean="0">
                          <a:solidFill>
                            <a:schemeClr val="tx2">
                              <a:lumMod val="95000"/>
                              <a:lumOff val="5000"/>
                            </a:schemeClr>
                          </a:solidFill>
                          <a:latin typeface="Cambria Math"/>
                        </a:rPr>
                        <m:t>             </m:t>
                      </m:r>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𝐵</m:t>
                      </m:r>
                      <m:r>
                        <a:rPr lang="en-US" sz="2800" b="0" i="1" smtClean="0">
                          <a:solidFill>
                            <a:schemeClr val="tx2">
                              <a:lumMod val="95000"/>
                              <a:lumOff val="5000"/>
                            </a:schemeClr>
                          </a:solidFill>
                          <a:latin typeface="Cambria Math"/>
                          <a:ea typeface="Cambria Math"/>
                        </a:rPr>
                        <m:t>×</m:t>
                      </m:r>
                      <m:r>
                        <a:rPr lang="en-US" sz="2800" b="0" i="1" smtClean="0">
                          <a:solidFill>
                            <a:schemeClr val="tx2">
                              <a:lumMod val="95000"/>
                              <a:lumOff val="5000"/>
                            </a:schemeClr>
                          </a:solidFill>
                          <a:latin typeface="Cambria Math"/>
                          <a:ea typeface="Cambria Math"/>
                        </a:rPr>
                        <m:t>0</m:t>
                      </m:r>
                      <m:r>
                        <a:rPr lang="en-US" sz="2800" b="0" i="1" smtClean="0">
                          <a:solidFill>
                            <a:schemeClr val="tx2">
                              <a:lumMod val="95000"/>
                              <a:lumOff val="5000"/>
                            </a:schemeClr>
                          </a:solidFill>
                          <a:latin typeface="Cambria Math"/>
                          <a:ea typeface="Cambria Math"/>
                        </a:rPr>
                        <m:t>                 </m:t>
                      </m:r>
                    </m:oMath>
                  </m:oMathPara>
                </a14:m>
                <a:endParaRPr lang="en-US" sz="2800" b="0" dirty="0" smtClean="0">
                  <a:solidFill>
                    <a:schemeClr val="tx2">
                      <a:lumMod val="95000"/>
                      <a:lumOff val="5000"/>
                    </a:schemeClr>
                  </a:solidFill>
                  <a:ea typeface="Cambria Math"/>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0</m:t>
                      </m:r>
                      <m:r>
                        <a:rPr lang="en-US" sz="2800" b="0" i="1" smtClean="0">
                          <a:solidFill>
                            <a:schemeClr val="tx2">
                              <a:lumMod val="95000"/>
                              <a:lumOff val="5000"/>
                            </a:schemeClr>
                          </a:solidFill>
                          <a:latin typeface="Cambria Math"/>
                        </a:rPr>
                        <m:t>                         </m:t>
                      </m:r>
                    </m:oMath>
                  </m:oMathPara>
                </a14:m>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567" b="-10815"/>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63</a:t>
            </a:fld>
            <a:endParaRPr lang="th-TH" altLang="th-TH"/>
          </a:p>
        </p:txBody>
      </p:sp>
    </p:spTree>
    <p:extLst>
      <p:ext uri="{BB962C8B-B14F-4D97-AF65-F5344CB8AC3E}">
        <p14:creationId xmlns:p14="http://schemas.microsoft.com/office/powerpoint/2010/main" val="213408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PERFORMANCE</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Up to now, we have discussed the tools of transmitting data (signals) over a network and how the data behave. </a:t>
            </a:r>
            <a:endParaRPr lang="en-US" sz="2800" dirty="0" smtClean="0">
              <a:solidFill>
                <a:schemeClr val="tx2">
                  <a:lumMod val="95000"/>
                  <a:lumOff val="5000"/>
                </a:schemeClr>
              </a:solidFill>
            </a:endParaRPr>
          </a:p>
          <a:p>
            <a:r>
              <a:rPr lang="en-US" sz="2800" dirty="0" smtClean="0">
                <a:solidFill>
                  <a:schemeClr val="tx2">
                    <a:lumMod val="95000"/>
                    <a:lumOff val="5000"/>
                  </a:schemeClr>
                </a:solidFill>
              </a:rPr>
              <a:t>One </a:t>
            </a:r>
            <a:r>
              <a:rPr lang="en-US" sz="2800" dirty="0">
                <a:solidFill>
                  <a:schemeClr val="tx2">
                    <a:lumMod val="95000"/>
                    <a:lumOff val="5000"/>
                  </a:schemeClr>
                </a:solidFill>
              </a:rPr>
              <a:t>important issue in networking is the performance of the network—how good is it? In this section, we introduce terms that we need for future chapters.</a:t>
            </a:r>
          </a:p>
          <a:p>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64</a:t>
            </a:fld>
            <a:endParaRPr lang="th-TH" altLang="th-TH"/>
          </a:p>
        </p:txBody>
      </p:sp>
    </p:spTree>
    <p:extLst>
      <p:ext uri="{BB962C8B-B14F-4D97-AF65-F5344CB8AC3E}">
        <p14:creationId xmlns:p14="http://schemas.microsoft.com/office/powerpoint/2010/main" val="12286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a:t>
            </a:r>
            <a:endParaRPr lang="th-TH" dirty="0"/>
          </a:p>
        </p:txBody>
      </p:sp>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One </a:t>
            </a:r>
            <a:r>
              <a:rPr lang="en-US" sz="2800" dirty="0">
                <a:solidFill>
                  <a:schemeClr val="tx2">
                    <a:lumMod val="95000"/>
                    <a:lumOff val="5000"/>
                  </a:schemeClr>
                </a:solidFill>
              </a:rPr>
              <a:t>characteristic that measures network performance is bandwidth. However, the term can be used in two different contexts with two different measuring values:</a:t>
            </a:r>
          </a:p>
          <a:p>
            <a:pPr lvl="1"/>
            <a:r>
              <a:rPr lang="en-US" sz="2400" dirty="0">
                <a:solidFill>
                  <a:schemeClr val="tx2">
                    <a:lumMod val="95000"/>
                    <a:lumOff val="5000"/>
                  </a:schemeClr>
                </a:solidFill>
              </a:rPr>
              <a:t>Bandwidth in Hertz</a:t>
            </a:r>
          </a:p>
          <a:p>
            <a:pPr lvl="1"/>
            <a:r>
              <a:rPr lang="en-US" sz="2400" dirty="0">
                <a:solidFill>
                  <a:schemeClr val="tx2">
                    <a:lumMod val="95000"/>
                    <a:lumOff val="5000"/>
                  </a:schemeClr>
                </a:solidFill>
              </a:rPr>
              <a:t>Bandwidth in Bits per Seconds</a:t>
            </a:r>
          </a:p>
          <a:p>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65</a:t>
            </a:fld>
            <a:endParaRPr lang="th-TH" altLang="th-TH"/>
          </a:p>
        </p:txBody>
      </p:sp>
    </p:spTree>
    <p:extLst>
      <p:ext uri="{BB962C8B-B14F-4D97-AF65-F5344CB8AC3E}">
        <p14:creationId xmlns:p14="http://schemas.microsoft.com/office/powerpoint/2010/main" val="35614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The throughput is a measure of how fast we can actually send data through a network.</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66</a:t>
            </a:fld>
            <a:endParaRPr lang="th-TH" altLang="th-TH"/>
          </a:p>
        </p:txBody>
      </p:sp>
    </p:spTree>
    <p:extLst>
      <p:ext uri="{BB962C8B-B14F-4D97-AF65-F5344CB8AC3E}">
        <p14:creationId xmlns:p14="http://schemas.microsoft.com/office/powerpoint/2010/main" val="237451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3.10</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A network with bandwidth of 10Mbps can pass only an average of 12,000 frames per min with each frame carrying an average of 10,000 bits. What is the throughput of this network?</a:t>
                </a:r>
              </a:p>
              <a:p>
                <a:endParaRPr lang="en-US" sz="2800" dirty="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𝑇</m:t>
                      </m:r>
                      <m:r>
                        <a:rPr lang="en-US" sz="2800" b="0" i="1" smtClean="0">
                          <a:solidFill>
                            <a:schemeClr val="tx2">
                              <a:lumMod val="95000"/>
                              <a:lumOff val="5000"/>
                            </a:schemeClr>
                          </a:solidFill>
                          <a:latin typeface="Cambria Math"/>
                        </a:rPr>
                        <m:t>h</m:t>
                      </m:r>
                      <m:r>
                        <a:rPr lang="en-US" sz="2800" b="0" i="1" smtClean="0">
                          <a:solidFill>
                            <a:schemeClr val="tx2">
                              <a:lumMod val="95000"/>
                              <a:lumOff val="5000"/>
                            </a:schemeClr>
                          </a:solidFill>
                          <a:latin typeface="Cambria Math"/>
                        </a:rPr>
                        <m:t>𝑟𝑜𝑢𝑔</m:t>
                      </m:r>
                      <m:r>
                        <a:rPr lang="en-US" sz="2800" b="0" i="1" smtClean="0">
                          <a:solidFill>
                            <a:schemeClr val="tx2">
                              <a:lumMod val="95000"/>
                              <a:lumOff val="5000"/>
                            </a:schemeClr>
                          </a:solidFill>
                          <a:latin typeface="Cambria Math"/>
                        </a:rPr>
                        <m:t>h</m:t>
                      </m:r>
                      <m:r>
                        <a:rPr lang="en-US" sz="2800" b="0" i="1" smtClean="0">
                          <a:solidFill>
                            <a:schemeClr val="tx2">
                              <a:lumMod val="95000"/>
                              <a:lumOff val="5000"/>
                            </a:schemeClr>
                          </a:solidFill>
                          <a:latin typeface="Cambria Math"/>
                        </a:rPr>
                        <m:t>𝑝𝑢𝑡</m:t>
                      </m:r>
                      <m:r>
                        <a:rPr lang="en-US" sz="2800" b="0" i="1" smtClean="0">
                          <a:solidFill>
                            <a:schemeClr val="tx2">
                              <a:lumMod val="95000"/>
                              <a:lumOff val="5000"/>
                            </a:schemeClr>
                          </a:solidFill>
                          <a:latin typeface="Cambria Math"/>
                        </a:rPr>
                        <m:t>=</m:t>
                      </m:r>
                      <m:f>
                        <m:fPr>
                          <m:ctrlPr>
                            <a:rPr lang="en-US" sz="2800" b="0" i="1" smtClean="0">
                              <a:solidFill>
                                <a:schemeClr val="tx2">
                                  <a:lumMod val="95000"/>
                                  <a:lumOff val="5000"/>
                                </a:schemeClr>
                              </a:solidFill>
                              <a:latin typeface="Cambria Math" panose="02040503050406030204" pitchFamily="18" charset="0"/>
                            </a:rPr>
                          </m:ctrlPr>
                        </m:fPr>
                        <m:num>
                          <m:r>
                            <a:rPr lang="en-US" sz="2800" b="0" i="1" smtClean="0">
                              <a:solidFill>
                                <a:schemeClr val="tx2">
                                  <a:lumMod val="95000"/>
                                  <a:lumOff val="5000"/>
                                </a:schemeClr>
                              </a:solidFill>
                              <a:latin typeface="Cambria Math"/>
                            </a:rPr>
                            <m:t>12</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000</m:t>
                          </m:r>
                          <m:r>
                            <a:rPr lang="en-US" sz="2800" b="0" i="1" smtClean="0">
                              <a:solidFill>
                                <a:schemeClr val="tx2">
                                  <a:lumMod val="95000"/>
                                  <a:lumOff val="5000"/>
                                </a:schemeClr>
                              </a:solidFill>
                              <a:latin typeface="Cambria Math"/>
                              <a:ea typeface="Cambria Math"/>
                            </a:rPr>
                            <m:t>×</m:t>
                          </m:r>
                          <m:r>
                            <a:rPr lang="en-US" sz="2800" b="0" i="1" smtClean="0">
                              <a:solidFill>
                                <a:schemeClr val="tx2">
                                  <a:lumMod val="95000"/>
                                  <a:lumOff val="5000"/>
                                </a:schemeClr>
                              </a:solidFill>
                              <a:latin typeface="Cambria Math"/>
                              <a:ea typeface="Cambria Math"/>
                            </a:rPr>
                            <m:t>10</m:t>
                          </m:r>
                          <m:r>
                            <a:rPr lang="en-US" sz="2800" b="0" i="1" smtClean="0">
                              <a:solidFill>
                                <a:schemeClr val="tx2">
                                  <a:lumMod val="95000"/>
                                  <a:lumOff val="5000"/>
                                </a:schemeClr>
                              </a:solidFill>
                              <a:latin typeface="Cambria Math"/>
                              <a:ea typeface="Cambria Math"/>
                            </a:rPr>
                            <m:t>,</m:t>
                          </m:r>
                          <m:r>
                            <a:rPr lang="en-US" sz="2800" b="0" i="1" smtClean="0">
                              <a:solidFill>
                                <a:schemeClr val="tx2">
                                  <a:lumMod val="95000"/>
                                  <a:lumOff val="5000"/>
                                </a:schemeClr>
                              </a:solidFill>
                              <a:latin typeface="Cambria Math"/>
                              <a:ea typeface="Cambria Math"/>
                            </a:rPr>
                            <m:t>000</m:t>
                          </m:r>
                        </m:num>
                        <m:den>
                          <m:r>
                            <a:rPr lang="en-US" sz="2800" b="0" i="1" smtClean="0">
                              <a:solidFill>
                                <a:schemeClr val="tx2">
                                  <a:lumMod val="95000"/>
                                  <a:lumOff val="5000"/>
                                </a:schemeClr>
                              </a:solidFill>
                              <a:latin typeface="Cambria Math"/>
                            </a:rPr>
                            <m:t>60</m:t>
                          </m:r>
                        </m:den>
                      </m:f>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        =</m:t>
                      </m:r>
                      <m:r>
                        <a:rPr lang="en-US" sz="2800" b="0" i="1" smtClean="0">
                          <a:solidFill>
                            <a:schemeClr val="tx2">
                              <a:lumMod val="95000"/>
                              <a:lumOff val="5000"/>
                            </a:schemeClr>
                          </a:solidFill>
                          <a:latin typeface="Cambria Math"/>
                        </a:rPr>
                        <m:t>2</m:t>
                      </m:r>
                      <m:r>
                        <a:rPr lang="en-US" sz="2800" b="0" i="1" smtClean="0">
                          <a:solidFill>
                            <a:schemeClr val="tx2">
                              <a:lumMod val="95000"/>
                              <a:lumOff val="5000"/>
                            </a:schemeClr>
                          </a:solidFill>
                          <a:latin typeface="Cambria Math"/>
                        </a:rPr>
                        <m:t> </m:t>
                      </m:r>
                      <m:r>
                        <a:rPr lang="en-US" sz="2800" b="0" i="1" smtClean="0">
                          <a:solidFill>
                            <a:schemeClr val="tx2">
                              <a:lumMod val="95000"/>
                              <a:lumOff val="5000"/>
                            </a:schemeClr>
                          </a:solidFill>
                          <a:latin typeface="Cambria Math"/>
                        </a:rPr>
                        <m:t>𝑀𝑏𝑝𝑠</m:t>
                      </m:r>
                    </m:oMath>
                  </m:oMathPara>
                </a14:m>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567"/>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67</a:t>
            </a:fld>
            <a:endParaRPr lang="th-TH" altLang="th-TH"/>
          </a:p>
        </p:txBody>
      </p:sp>
    </p:spTree>
    <p:extLst>
      <p:ext uri="{BB962C8B-B14F-4D97-AF65-F5344CB8AC3E}">
        <p14:creationId xmlns:p14="http://schemas.microsoft.com/office/powerpoint/2010/main" val="105802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Latency (Delay)</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The </a:t>
            </a:r>
            <a:r>
              <a:rPr lang="en-US" sz="2800" b="1" dirty="0">
                <a:solidFill>
                  <a:schemeClr val="tx1">
                    <a:lumMod val="90000"/>
                    <a:lumOff val="10000"/>
                  </a:schemeClr>
                </a:solidFill>
              </a:rPr>
              <a:t>latency </a:t>
            </a:r>
            <a:r>
              <a:rPr lang="en-US" sz="2800" dirty="0">
                <a:solidFill>
                  <a:schemeClr val="tx2">
                    <a:lumMod val="95000"/>
                    <a:lumOff val="5000"/>
                  </a:schemeClr>
                </a:solidFill>
              </a:rPr>
              <a:t>or delay defines how long it takes for an entire message to </a:t>
            </a:r>
            <a:r>
              <a:rPr lang="en-US" sz="2800" dirty="0" smtClean="0">
                <a:solidFill>
                  <a:schemeClr val="tx2">
                    <a:lumMod val="95000"/>
                    <a:lumOff val="5000"/>
                  </a:schemeClr>
                </a:solidFill>
              </a:rPr>
              <a:t>completely arrive </a:t>
            </a:r>
            <a:r>
              <a:rPr lang="en-US" sz="2800" dirty="0">
                <a:solidFill>
                  <a:schemeClr val="tx2">
                    <a:lumMod val="95000"/>
                    <a:lumOff val="5000"/>
                  </a:schemeClr>
                </a:solidFill>
              </a:rPr>
              <a:t>at the destination from the time the first bit is sent out from the source.</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68</a:t>
            </a:fld>
            <a:endParaRPr lang="th-TH" altLang="th-TH"/>
          </a:p>
        </p:txBody>
      </p:sp>
      <mc:AlternateContent xmlns:mc="http://schemas.openxmlformats.org/markup-compatibility/2006" xmlns:a14="http://schemas.microsoft.com/office/drawing/2010/main">
        <mc:Choice Requires="a14">
          <p:sp>
            <p:nvSpPr>
              <p:cNvPr id="5" name="TextBox 4"/>
              <p:cNvSpPr txBox="1"/>
              <p:nvPr/>
            </p:nvSpPr>
            <p:spPr>
              <a:xfrm>
                <a:off x="1417982" y="4348261"/>
                <a:ext cx="6394378" cy="138499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𝐿𝑎𝑡𝑒𝑛𝑐𝑦</m:t>
                      </m:r>
                      <m:r>
                        <a:rPr lang="en-US" sz="2800" i="1" smtClean="0">
                          <a:latin typeface="Cambria Math"/>
                        </a:rPr>
                        <m:t> =</m:t>
                      </m:r>
                      <m:r>
                        <a:rPr lang="en-US" sz="2800" i="1" smtClean="0">
                          <a:latin typeface="Cambria Math"/>
                        </a:rPr>
                        <m:t>𝑝𝑟𝑜𝑝𝑎𝑔𝑎𝑡𝑖𝑜𝑛</m:t>
                      </m:r>
                      <m:r>
                        <a:rPr lang="en-US" sz="2800" i="1" smtClean="0">
                          <a:latin typeface="Cambria Math"/>
                        </a:rPr>
                        <m:t> </m:t>
                      </m:r>
                      <m:r>
                        <a:rPr lang="en-US" sz="2800" i="1" smtClean="0">
                          <a:latin typeface="Cambria Math"/>
                        </a:rPr>
                        <m:t>𝑡𝑖𝑚𝑒</m:t>
                      </m:r>
                      <m:r>
                        <a:rPr lang="en-US" sz="2800" i="1" smtClean="0">
                          <a:latin typeface="Cambria Math"/>
                        </a:rPr>
                        <m:t> +</m:t>
                      </m:r>
                    </m:oMath>
                  </m:oMathPara>
                </a14:m>
                <a:endParaRPr lang="en-US" sz="2800" i="1" dirty="0" smtClean="0">
                  <a:latin typeface="Cambria Math"/>
                </a:endParaRPr>
              </a:p>
              <a:p>
                <a:pPr/>
                <a14:m>
                  <m:oMathPara xmlns:m="http://schemas.openxmlformats.org/officeDocument/2006/math">
                    <m:oMathParaPr>
                      <m:jc m:val="centerGroup"/>
                    </m:oMathParaPr>
                    <m:oMath xmlns:m="http://schemas.openxmlformats.org/officeDocument/2006/math">
                      <m:r>
                        <a:rPr lang="en-US" sz="2800" i="1" smtClean="0">
                          <a:latin typeface="Cambria Math"/>
                        </a:rPr>
                        <m:t>𝑡𝑟𝑎𝑛𝑠𝑚𝑖𝑠𝑠𝑖𝑜𝑛</m:t>
                      </m:r>
                      <m:r>
                        <a:rPr lang="en-US" sz="2800" i="1" smtClean="0">
                          <a:latin typeface="Cambria Math"/>
                        </a:rPr>
                        <m:t> </m:t>
                      </m:r>
                      <m:r>
                        <a:rPr lang="en-US" sz="2800" i="1" smtClean="0">
                          <a:latin typeface="Cambria Math"/>
                        </a:rPr>
                        <m:t>𝑡𝑖𝑚𝑒</m:t>
                      </m:r>
                      <m:r>
                        <a:rPr lang="en-US" sz="2800" i="1" smtClean="0">
                          <a:latin typeface="Cambria Math"/>
                        </a:rPr>
                        <m:t> +</m:t>
                      </m:r>
                      <m:r>
                        <a:rPr lang="en-US" sz="2800" i="1">
                          <a:latin typeface="Cambria Math"/>
                        </a:rPr>
                        <m:t>𝑞𝑢𝑒𝑢𝑖𝑛𝑔</m:t>
                      </m:r>
                      <m:r>
                        <a:rPr lang="en-US" sz="2800" i="1">
                          <a:latin typeface="Cambria Math"/>
                        </a:rPr>
                        <m:t> </m:t>
                      </m:r>
                      <m:r>
                        <a:rPr lang="en-US" sz="2800" i="1">
                          <a:latin typeface="Cambria Math"/>
                        </a:rPr>
                        <m:t>𝑡𝑖𝑚𝑒</m:t>
                      </m:r>
                      <m:r>
                        <a:rPr lang="en-US" sz="2800" i="1">
                          <a:latin typeface="Cambria Math"/>
                        </a:rPr>
                        <m:t> + </m:t>
                      </m:r>
                    </m:oMath>
                  </m:oMathPara>
                </a14:m>
                <a:endParaRPr lang="en-US" sz="2800" i="1" dirty="0" smtClean="0">
                  <a:latin typeface="Cambria Math"/>
                </a:endParaRPr>
              </a:p>
              <a:p>
                <a:pPr/>
                <a14:m>
                  <m:oMathPara xmlns:m="http://schemas.openxmlformats.org/officeDocument/2006/math">
                    <m:oMathParaPr>
                      <m:jc m:val="centerGroup"/>
                    </m:oMathParaPr>
                    <m:oMath xmlns:m="http://schemas.openxmlformats.org/officeDocument/2006/math">
                      <m:r>
                        <a:rPr lang="en-US" sz="2800" i="1">
                          <a:latin typeface="Cambria Math"/>
                        </a:rPr>
                        <m:t>𝑝𝑟𝑜𝑐𝑒𝑠𝑠𝑖𝑛𝑔</m:t>
                      </m:r>
                      <m:r>
                        <a:rPr lang="en-US" sz="2800" i="1">
                          <a:latin typeface="Cambria Math"/>
                        </a:rPr>
                        <m:t> </m:t>
                      </m:r>
                      <m:r>
                        <a:rPr lang="en-US" sz="2800" i="1">
                          <a:latin typeface="Cambria Math"/>
                        </a:rPr>
                        <m:t>𝑑𝑒𝑙𝑎𝑦</m:t>
                      </m:r>
                    </m:oMath>
                  </m:oMathPara>
                </a14:m>
                <a:endParaRPr lang="th-TH"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417982" y="4348261"/>
                <a:ext cx="6394378" cy="1384995"/>
              </a:xfrm>
              <a:prstGeom prst="rect">
                <a:avLst/>
              </a:prstGeom>
              <a:blipFill rotWithShape="1">
                <a:blip r:embed="rId2"/>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32821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Propagation Time</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Propagation time measures the time required for a bit to travel from the source to </a:t>
            </a:r>
            <a:r>
              <a:rPr lang="en-US" sz="2800" dirty="0" smtClean="0">
                <a:solidFill>
                  <a:schemeClr val="tx2">
                    <a:lumMod val="95000"/>
                    <a:lumOff val="5000"/>
                  </a:schemeClr>
                </a:solidFill>
              </a:rPr>
              <a:t>the destination</a:t>
            </a:r>
            <a:r>
              <a:rPr lang="en-US" sz="2800" dirty="0">
                <a:solidFill>
                  <a:schemeClr val="tx2">
                    <a:lumMod val="95000"/>
                    <a:lumOff val="5000"/>
                  </a:schemeClr>
                </a:solidFill>
              </a:rPr>
              <a:t>.</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69</a:t>
            </a:fld>
            <a:endParaRPr lang="th-TH" altLang="th-TH"/>
          </a:p>
        </p:txBody>
      </p:sp>
      <mc:AlternateContent xmlns:mc="http://schemas.openxmlformats.org/markup-compatibility/2006" xmlns:a14="http://schemas.microsoft.com/office/drawing/2010/main">
        <mc:Choice Requires="a14">
          <p:sp>
            <p:nvSpPr>
              <p:cNvPr id="5" name="TextBox 4"/>
              <p:cNvSpPr txBox="1"/>
              <p:nvPr/>
            </p:nvSpPr>
            <p:spPr>
              <a:xfrm>
                <a:off x="1266403" y="3789040"/>
                <a:ext cx="6689973" cy="97449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𝑝𝑟𝑜𝑝𝑎𝑔𝑎𝑡𝑖𝑜𝑛</m:t>
                      </m:r>
                      <m:r>
                        <a:rPr lang="en-US" sz="2800" b="0" i="1" smtClean="0">
                          <a:latin typeface="Cambria Math"/>
                        </a:rPr>
                        <m:t> </m:t>
                      </m:r>
                      <m:r>
                        <a:rPr lang="en-US" sz="2800" b="0" i="1" smtClean="0">
                          <a:latin typeface="Cambria Math"/>
                        </a:rPr>
                        <m:t>𝑡𝑖𝑚𝑒</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𝐷𝑖𝑠𝑡𝑎𝑛𝑐𝑒</m:t>
                          </m:r>
                        </m:num>
                        <m:den>
                          <m:r>
                            <a:rPr lang="en-US" sz="2800" b="0" i="1" smtClean="0">
                              <a:latin typeface="Cambria Math"/>
                            </a:rPr>
                            <m:t>𝑃𝑟𝑜𝑝𝑎𝑔𝑎𝑡𝑖𝑜𝑛</m:t>
                          </m:r>
                          <m:r>
                            <a:rPr lang="en-US" sz="2800" b="0" i="1" smtClean="0">
                              <a:latin typeface="Cambria Math"/>
                            </a:rPr>
                            <m:t> </m:t>
                          </m:r>
                          <m:r>
                            <a:rPr lang="en-US" sz="2800" b="0" i="1" smtClean="0">
                              <a:latin typeface="Cambria Math"/>
                            </a:rPr>
                            <m:t>𝑆𝑝𝑒𝑒𝑑</m:t>
                          </m:r>
                        </m:den>
                      </m:f>
                    </m:oMath>
                  </m:oMathPara>
                </a14:m>
                <a:endParaRPr lang="th-TH"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66403" y="3789040"/>
                <a:ext cx="6689973" cy="974498"/>
              </a:xfrm>
              <a:prstGeom prst="rect">
                <a:avLst/>
              </a:prstGeom>
              <a:blipFill rotWithShape="1">
                <a:blip r:embed="rId2"/>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376470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Periodic and </a:t>
            </a:r>
            <a:r>
              <a:rPr lang="en-US" dirty="0" err="1" smtClean="0"/>
              <a:t>Nonperiodic</a:t>
            </a:r>
            <a:r>
              <a:rPr lang="en-US" dirty="0" smtClean="0"/>
              <a:t> </a:t>
            </a:r>
            <a:r>
              <a:rPr lang="en-US" dirty="0"/>
              <a:t>Signals</a:t>
            </a:r>
            <a:endParaRPr lang="th-TH" dirty="0"/>
          </a:p>
        </p:txBody>
      </p:sp>
      <p:sp>
        <p:nvSpPr>
          <p:cNvPr id="3" name="Content Placeholder 2"/>
          <p:cNvSpPr>
            <a:spLocks noGrp="1"/>
          </p:cNvSpPr>
          <p:nvPr>
            <p:ph idx="1"/>
          </p:nvPr>
        </p:nvSpPr>
        <p:spPr/>
        <p:txBody>
          <a:bodyPr/>
          <a:lstStyle/>
          <a:p>
            <a:r>
              <a:rPr lang="th-TH" sz="4000" dirty="0">
                <a:solidFill>
                  <a:schemeClr val="tx2">
                    <a:lumMod val="95000"/>
                    <a:lumOff val="5000"/>
                  </a:schemeClr>
                </a:solidFill>
                <a:latin typeface="Angsana New" panose="02020603050405020304" pitchFamily="18" charset="-34"/>
                <a:cs typeface="Angsana New" panose="02020603050405020304" pitchFamily="18" charset="-34"/>
              </a:rPr>
              <a:t>สัญญาณแบบคาบจะสมบูรณ์ตามรูปแบบภายในกรอบเวลาที่วัดได้ เรียกว่า คาบ และทำซ้ำรูปแบบนั้นในช่วงเวลาเดียวกันที่</a:t>
            </a:r>
            <a:r>
              <a:rPr lang="th-TH" sz="4000" dirty="0" smtClean="0">
                <a:solidFill>
                  <a:schemeClr val="tx2">
                    <a:lumMod val="95000"/>
                    <a:lumOff val="5000"/>
                  </a:schemeClr>
                </a:solidFill>
                <a:latin typeface="Angsana New" panose="02020603050405020304" pitchFamily="18" charset="-34"/>
                <a:cs typeface="Angsana New" panose="02020603050405020304" pitchFamily="18" charset="-34"/>
              </a:rPr>
              <a:t>ตามมา</a:t>
            </a:r>
            <a:endParaRPr lang="en-US" sz="4000" dirty="0" smtClean="0">
              <a:solidFill>
                <a:schemeClr val="tx2">
                  <a:lumMod val="95000"/>
                  <a:lumOff val="5000"/>
                </a:schemeClr>
              </a:solidFill>
              <a:latin typeface="Angsana New" panose="02020603050405020304" pitchFamily="18" charset="-34"/>
              <a:cs typeface="Angsana New" panose="02020603050405020304" pitchFamily="18" charset="-34"/>
            </a:endParaRPr>
          </a:p>
          <a:p>
            <a:r>
              <a:rPr lang="th-TH" sz="4000" dirty="0">
                <a:solidFill>
                  <a:schemeClr val="tx2">
                    <a:lumMod val="95000"/>
                    <a:lumOff val="5000"/>
                  </a:schemeClr>
                </a:solidFill>
                <a:latin typeface="Angsana New" panose="02020603050405020304" pitchFamily="18" charset="-34"/>
                <a:cs typeface="Angsana New" panose="02020603050405020304" pitchFamily="18" charset="-34"/>
              </a:rPr>
              <a:t>การสมบูรณ์ตามรูปแบบหนึ่งเรียกว่า วัฏ</a:t>
            </a:r>
            <a:r>
              <a:rPr lang="th-TH" sz="4000" dirty="0" smtClean="0">
                <a:solidFill>
                  <a:schemeClr val="tx2">
                    <a:lumMod val="95000"/>
                    <a:lumOff val="5000"/>
                  </a:schemeClr>
                </a:solidFill>
                <a:latin typeface="Angsana New" panose="02020603050405020304" pitchFamily="18" charset="-34"/>
                <a:cs typeface="Angsana New" panose="02020603050405020304" pitchFamily="18" charset="-34"/>
              </a:rPr>
              <a:t>จักร</a:t>
            </a:r>
            <a:r>
              <a:rPr lang="en-US" sz="4000" dirty="0" smtClean="0">
                <a:solidFill>
                  <a:schemeClr val="tx2">
                    <a:lumMod val="95000"/>
                    <a:lumOff val="5000"/>
                  </a:schemeClr>
                </a:solidFill>
                <a:latin typeface="Angsana New" panose="02020603050405020304" pitchFamily="18" charset="-34"/>
                <a:cs typeface="Angsana New" panose="02020603050405020304" pitchFamily="18" charset="-34"/>
              </a:rPr>
              <a:t> </a:t>
            </a:r>
            <a:endParaRPr lang="en-US" sz="4000" dirty="0" smtClean="0">
              <a:solidFill>
                <a:schemeClr val="tx2">
                  <a:lumMod val="95000"/>
                  <a:lumOff val="5000"/>
                </a:schemeClr>
              </a:solidFill>
              <a:latin typeface="Angsana New" panose="02020603050405020304" pitchFamily="18" charset="-34"/>
              <a:cs typeface="Angsana New" panose="02020603050405020304" pitchFamily="18" charset="-34"/>
            </a:endParaRPr>
          </a:p>
          <a:p>
            <a:r>
              <a:rPr lang="th-TH" sz="4000" dirty="0">
                <a:solidFill>
                  <a:schemeClr val="tx2">
                    <a:lumMod val="95000"/>
                    <a:lumOff val="5000"/>
                  </a:schemeClr>
                </a:solidFill>
                <a:latin typeface="Angsana New" panose="02020603050405020304" pitchFamily="18" charset="-34"/>
                <a:cs typeface="Angsana New" panose="02020603050405020304" pitchFamily="18" charset="-34"/>
              </a:rPr>
              <a:t>สัญญาณแบบไม่คาบ (ไม่มีคาบ) จะเปลี่ยนแปลงโดยไม่แสดงรูปแบบหรือวัฏจักรที่ซ้ำกันเมื่อเวลาผ่าน</a:t>
            </a:r>
            <a:r>
              <a:rPr lang="th-TH" sz="4000" dirty="0" smtClean="0">
                <a:solidFill>
                  <a:schemeClr val="tx2">
                    <a:lumMod val="95000"/>
                    <a:lumOff val="5000"/>
                  </a:schemeClr>
                </a:solidFill>
                <a:latin typeface="Angsana New" panose="02020603050405020304" pitchFamily="18" charset="-34"/>
                <a:cs typeface="Angsana New" panose="02020603050405020304" pitchFamily="18" charset="-34"/>
              </a:rPr>
              <a:t>ไป</a:t>
            </a:r>
            <a:endParaRPr lang="th-TH" sz="4000" dirty="0">
              <a:solidFill>
                <a:schemeClr val="tx2">
                  <a:lumMod val="95000"/>
                  <a:lumOff val="5000"/>
                </a:schemeClr>
              </a:solidFill>
              <a:latin typeface="Angsana New" panose="02020603050405020304" pitchFamily="18" charset="-34"/>
              <a:cs typeface="Angsana New" panose="02020603050405020304" pitchFamily="18" charset="-34"/>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7</a:t>
            </a:fld>
            <a:endParaRPr lang="th-TH" altLang="th-TH"/>
          </a:p>
        </p:txBody>
      </p:sp>
    </p:spTree>
    <p:extLst>
      <p:ext uri="{BB962C8B-B14F-4D97-AF65-F5344CB8AC3E}">
        <p14:creationId xmlns:p14="http://schemas.microsoft.com/office/powerpoint/2010/main" val="38278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3.11</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What is the propagation time if the distance between the two points is </a:t>
                </a:r>
                <a14:m>
                  <m:oMath xmlns:m="http://schemas.openxmlformats.org/officeDocument/2006/math">
                    <m:r>
                      <a:rPr lang="en-US" sz="2800" i="1" dirty="0" smtClean="0">
                        <a:solidFill>
                          <a:schemeClr val="tx2">
                            <a:lumMod val="95000"/>
                            <a:lumOff val="5000"/>
                          </a:schemeClr>
                        </a:solidFill>
                        <a:latin typeface="Cambria Math"/>
                      </a:rPr>
                      <m:t>12</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000</m:t>
                    </m:r>
                    <m:r>
                      <a:rPr lang="en-US" sz="2800" i="1" dirty="0" smtClean="0">
                        <a:solidFill>
                          <a:schemeClr val="tx2">
                            <a:lumMod val="95000"/>
                            <a:lumOff val="5000"/>
                          </a:schemeClr>
                        </a:solidFill>
                        <a:latin typeface="Cambria Math"/>
                      </a:rPr>
                      <m:t>𝑘𝑚</m:t>
                    </m:r>
                  </m:oMath>
                </a14:m>
                <a:r>
                  <a:rPr lang="en-US" sz="2800" dirty="0" smtClean="0">
                    <a:solidFill>
                      <a:schemeClr val="tx2">
                        <a:lumMod val="95000"/>
                        <a:lumOff val="5000"/>
                      </a:schemeClr>
                    </a:solidFill>
                  </a:rPr>
                  <a:t>? Assume the propagation speed to be </a:t>
                </a:r>
                <a14:m>
                  <m:oMath xmlns:m="http://schemas.openxmlformats.org/officeDocument/2006/math">
                    <m:r>
                      <a:rPr lang="en-US" sz="2800" b="0" i="1" smtClean="0">
                        <a:solidFill>
                          <a:schemeClr val="tx2">
                            <a:lumMod val="95000"/>
                            <a:lumOff val="5000"/>
                          </a:schemeClr>
                        </a:solidFill>
                        <a:latin typeface="Cambria Math"/>
                      </a:rPr>
                      <m:t>2</m:t>
                    </m:r>
                    <m:r>
                      <a:rPr lang="en-US" sz="2800" b="0" i="1" smtClean="0">
                        <a:solidFill>
                          <a:schemeClr val="tx2">
                            <a:lumMod val="95000"/>
                            <a:lumOff val="5000"/>
                          </a:schemeClr>
                        </a:solidFill>
                        <a:latin typeface="Cambria Math"/>
                      </a:rPr>
                      <m:t>.</m:t>
                    </m:r>
                    <m:r>
                      <a:rPr lang="en-US" sz="2800" b="0" i="1" smtClean="0">
                        <a:solidFill>
                          <a:schemeClr val="tx2">
                            <a:lumMod val="95000"/>
                            <a:lumOff val="5000"/>
                          </a:schemeClr>
                        </a:solidFill>
                        <a:latin typeface="Cambria Math"/>
                      </a:rPr>
                      <m:t>4</m:t>
                    </m:r>
                    <m:r>
                      <a:rPr lang="en-US" sz="2800" b="0" i="1" smtClean="0">
                        <a:solidFill>
                          <a:schemeClr val="tx2">
                            <a:lumMod val="95000"/>
                            <a:lumOff val="5000"/>
                          </a:schemeClr>
                        </a:solidFill>
                        <a:latin typeface="Cambria Math"/>
                        <a:ea typeface="Cambria Math"/>
                      </a:rPr>
                      <m:t>×</m:t>
                    </m:r>
                    <m:sSup>
                      <m:sSupPr>
                        <m:ctrlPr>
                          <a:rPr lang="en-US" sz="2800" b="0" i="1" smtClean="0">
                            <a:solidFill>
                              <a:schemeClr val="tx2">
                                <a:lumMod val="95000"/>
                                <a:lumOff val="5000"/>
                              </a:schemeClr>
                            </a:solidFill>
                            <a:latin typeface="Cambria Math" panose="02040503050406030204" pitchFamily="18" charset="0"/>
                            <a:ea typeface="Cambria Math"/>
                          </a:rPr>
                        </m:ctrlPr>
                      </m:sSupPr>
                      <m:e>
                        <m:r>
                          <a:rPr lang="en-US" sz="2800" b="0" i="1" smtClean="0">
                            <a:solidFill>
                              <a:schemeClr val="tx2">
                                <a:lumMod val="95000"/>
                                <a:lumOff val="5000"/>
                              </a:schemeClr>
                            </a:solidFill>
                            <a:latin typeface="Cambria Math"/>
                            <a:ea typeface="Cambria Math"/>
                          </a:rPr>
                          <m:t>10</m:t>
                        </m:r>
                      </m:e>
                      <m:sup>
                        <m:r>
                          <a:rPr lang="en-US" sz="2800" b="0" i="1" smtClean="0">
                            <a:solidFill>
                              <a:schemeClr val="tx2">
                                <a:lumMod val="95000"/>
                                <a:lumOff val="5000"/>
                              </a:schemeClr>
                            </a:solidFill>
                            <a:latin typeface="Cambria Math"/>
                            <a:ea typeface="Cambria Math"/>
                          </a:rPr>
                          <m:t>8</m:t>
                        </m:r>
                      </m:sup>
                    </m:sSup>
                    <m:r>
                      <a:rPr lang="en-US" sz="2800" b="0" i="1" smtClean="0">
                        <a:solidFill>
                          <a:schemeClr val="tx2">
                            <a:lumMod val="95000"/>
                            <a:lumOff val="5000"/>
                          </a:schemeClr>
                        </a:solidFill>
                        <a:latin typeface="Cambria Math"/>
                        <a:ea typeface="Cambria Math"/>
                      </a:rPr>
                      <m:t>𝑚</m:t>
                    </m:r>
                    <m:r>
                      <a:rPr lang="en-US" sz="2800" b="0" i="1" smtClean="0">
                        <a:solidFill>
                          <a:schemeClr val="tx2">
                            <a:lumMod val="95000"/>
                            <a:lumOff val="5000"/>
                          </a:schemeClr>
                        </a:solidFill>
                        <a:latin typeface="Cambria Math"/>
                        <a:ea typeface="Cambria Math"/>
                      </a:rPr>
                      <m:t>/</m:t>
                    </m:r>
                    <m:r>
                      <a:rPr lang="en-US" sz="2800" b="0" i="1" smtClean="0">
                        <a:solidFill>
                          <a:schemeClr val="tx2">
                            <a:lumMod val="95000"/>
                            <a:lumOff val="5000"/>
                          </a:schemeClr>
                        </a:solidFill>
                        <a:latin typeface="Cambria Math"/>
                        <a:ea typeface="Cambria Math"/>
                      </a:rPr>
                      <m:t>𝑠</m:t>
                    </m:r>
                  </m:oMath>
                </a14:m>
                <a:r>
                  <a:rPr lang="en-US" sz="2800" dirty="0" smtClean="0">
                    <a:solidFill>
                      <a:schemeClr val="tx2">
                        <a:lumMod val="95000"/>
                        <a:lumOff val="5000"/>
                      </a:schemeClr>
                    </a:solidFill>
                  </a:rPr>
                  <a:t> in cable.</a:t>
                </a:r>
              </a:p>
              <a:p>
                <a:endParaRPr lang="en-US" sz="20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tx2">
                              <a:lumMod val="95000"/>
                              <a:lumOff val="5000"/>
                            </a:schemeClr>
                          </a:solidFill>
                          <a:latin typeface="Cambria Math"/>
                        </a:rPr>
                        <m:t>𝑃𝑟𝑜𝑝𝑎𝑔𝑎𝑡𝑖𝑜𝑛</m:t>
                      </m:r>
                      <m:r>
                        <a:rPr lang="en-US" sz="280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𝑡𝑖𝑚𝑒</m:t>
                      </m:r>
                      <m:r>
                        <a:rPr lang="en-US" sz="2800" i="1" dirty="0" smtClean="0">
                          <a:solidFill>
                            <a:schemeClr val="tx2">
                              <a:lumMod val="95000"/>
                              <a:lumOff val="5000"/>
                            </a:schemeClr>
                          </a:solidFill>
                          <a:latin typeface="Cambria Math"/>
                        </a:rPr>
                        <m:t> = </m:t>
                      </m:r>
                      <m:f>
                        <m:fPr>
                          <m:ctrlPr>
                            <a:rPr lang="en-US" sz="2800" i="1" dirty="0" smtClean="0">
                              <a:solidFill>
                                <a:schemeClr val="tx2">
                                  <a:lumMod val="95000"/>
                                  <a:lumOff val="5000"/>
                                </a:schemeClr>
                              </a:solidFill>
                              <a:latin typeface="Cambria Math" panose="02040503050406030204" pitchFamily="18" charset="0"/>
                            </a:rPr>
                          </m:ctrlPr>
                        </m:fPr>
                        <m:num>
                          <m:r>
                            <a:rPr lang="en-US" sz="2800" b="0" i="1" dirty="0" smtClean="0">
                              <a:solidFill>
                                <a:schemeClr val="tx2">
                                  <a:lumMod val="95000"/>
                                  <a:lumOff val="5000"/>
                                </a:schemeClr>
                              </a:solidFill>
                              <a:latin typeface="Cambria Math"/>
                            </a:rPr>
                            <m:t>12</m:t>
                          </m:r>
                          <m:r>
                            <a:rPr lang="en-US" sz="2800" b="0" i="1" dirty="0" smtClean="0">
                              <a:solidFill>
                                <a:schemeClr val="tx2">
                                  <a:lumMod val="95000"/>
                                  <a:lumOff val="5000"/>
                                </a:schemeClr>
                              </a:solidFill>
                              <a:latin typeface="Cambria Math"/>
                            </a:rPr>
                            <m:t>,</m:t>
                          </m:r>
                          <m:r>
                            <a:rPr lang="en-US" sz="2800" b="0" i="1" dirty="0" smtClean="0">
                              <a:solidFill>
                                <a:schemeClr val="tx2">
                                  <a:lumMod val="95000"/>
                                  <a:lumOff val="5000"/>
                                </a:schemeClr>
                              </a:solidFill>
                              <a:latin typeface="Cambria Math"/>
                            </a:rPr>
                            <m:t>000</m:t>
                          </m:r>
                          <m:r>
                            <a:rPr lang="en-US" sz="2800" b="0" i="1" dirty="0" smtClean="0">
                              <a:solidFill>
                                <a:schemeClr val="tx2">
                                  <a:lumMod val="95000"/>
                                  <a:lumOff val="5000"/>
                                </a:schemeClr>
                              </a:solidFill>
                              <a:latin typeface="Cambria Math"/>
                              <a:ea typeface="Cambria Math"/>
                            </a:rPr>
                            <m:t>×</m:t>
                          </m:r>
                          <m:r>
                            <a:rPr lang="en-US" sz="2800" b="0" i="1" dirty="0" smtClean="0">
                              <a:solidFill>
                                <a:schemeClr val="tx2">
                                  <a:lumMod val="95000"/>
                                  <a:lumOff val="5000"/>
                                </a:schemeClr>
                              </a:solidFill>
                              <a:latin typeface="Cambria Math"/>
                              <a:ea typeface="Cambria Math"/>
                            </a:rPr>
                            <m:t>1</m:t>
                          </m:r>
                          <m:r>
                            <a:rPr lang="en-US" sz="2800" b="0" i="1" dirty="0" smtClean="0">
                              <a:solidFill>
                                <a:schemeClr val="tx2">
                                  <a:lumMod val="95000"/>
                                  <a:lumOff val="5000"/>
                                </a:schemeClr>
                              </a:solidFill>
                              <a:latin typeface="Cambria Math"/>
                              <a:ea typeface="Cambria Math"/>
                            </a:rPr>
                            <m:t>,</m:t>
                          </m:r>
                          <m:r>
                            <a:rPr lang="en-US" sz="2800" b="0" i="1" dirty="0" smtClean="0">
                              <a:solidFill>
                                <a:schemeClr val="tx2">
                                  <a:lumMod val="95000"/>
                                  <a:lumOff val="5000"/>
                                </a:schemeClr>
                              </a:solidFill>
                              <a:latin typeface="Cambria Math"/>
                              <a:ea typeface="Cambria Math"/>
                            </a:rPr>
                            <m:t>000</m:t>
                          </m:r>
                        </m:num>
                        <m:den>
                          <m:r>
                            <a:rPr lang="en-US" sz="2800" b="0" i="1" dirty="0" smtClean="0">
                              <a:solidFill>
                                <a:schemeClr val="tx2">
                                  <a:lumMod val="95000"/>
                                  <a:lumOff val="5000"/>
                                </a:schemeClr>
                              </a:solidFill>
                              <a:latin typeface="Cambria Math"/>
                            </a:rPr>
                            <m:t>(</m:t>
                          </m:r>
                          <m:r>
                            <a:rPr lang="en-US" sz="2800" b="0" i="1" dirty="0" smtClean="0">
                              <a:solidFill>
                                <a:schemeClr val="tx2">
                                  <a:lumMod val="95000"/>
                                  <a:lumOff val="5000"/>
                                </a:schemeClr>
                              </a:solidFill>
                              <a:latin typeface="Cambria Math"/>
                            </a:rPr>
                            <m:t>2</m:t>
                          </m:r>
                          <m:r>
                            <a:rPr lang="en-US" sz="2800" b="0" i="1" dirty="0" smtClean="0">
                              <a:solidFill>
                                <a:schemeClr val="tx2">
                                  <a:lumMod val="95000"/>
                                  <a:lumOff val="5000"/>
                                </a:schemeClr>
                              </a:solidFill>
                              <a:latin typeface="Cambria Math"/>
                            </a:rPr>
                            <m:t>.</m:t>
                          </m:r>
                          <m:r>
                            <a:rPr lang="en-US" sz="2800" b="0" i="1" dirty="0" smtClean="0">
                              <a:solidFill>
                                <a:schemeClr val="tx2">
                                  <a:lumMod val="95000"/>
                                  <a:lumOff val="5000"/>
                                </a:schemeClr>
                              </a:solidFill>
                              <a:latin typeface="Cambria Math"/>
                            </a:rPr>
                            <m:t>4</m:t>
                          </m:r>
                          <m:r>
                            <a:rPr lang="en-US" sz="2800" b="0" i="1" dirty="0" smtClean="0">
                              <a:solidFill>
                                <a:schemeClr val="tx2">
                                  <a:lumMod val="95000"/>
                                  <a:lumOff val="5000"/>
                                </a:schemeClr>
                              </a:solidFill>
                              <a:latin typeface="Cambria Math"/>
                              <a:ea typeface="Cambria Math"/>
                            </a:rPr>
                            <m:t>×</m:t>
                          </m:r>
                          <m:sSup>
                            <m:sSupPr>
                              <m:ctrlPr>
                                <a:rPr lang="en-US" sz="2800" b="0" i="1" dirty="0" smtClean="0">
                                  <a:solidFill>
                                    <a:schemeClr val="tx2">
                                      <a:lumMod val="95000"/>
                                      <a:lumOff val="5000"/>
                                    </a:schemeClr>
                                  </a:solidFill>
                                  <a:latin typeface="Cambria Math" panose="02040503050406030204" pitchFamily="18" charset="0"/>
                                  <a:ea typeface="Cambria Math"/>
                                </a:rPr>
                              </m:ctrlPr>
                            </m:sSupPr>
                            <m:e>
                              <m:r>
                                <a:rPr lang="en-US" sz="2800" b="0" i="1" dirty="0" smtClean="0">
                                  <a:solidFill>
                                    <a:schemeClr val="tx2">
                                      <a:lumMod val="95000"/>
                                      <a:lumOff val="5000"/>
                                    </a:schemeClr>
                                  </a:solidFill>
                                  <a:latin typeface="Cambria Math"/>
                                  <a:ea typeface="Cambria Math"/>
                                </a:rPr>
                                <m:t>10</m:t>
                              </m:r>
                            </m:e>
                            <m:sup>
                              <m:r>
                                <a:rPr lang="en-US" sz="2800" b="0" i="1" dirty="0" smtClean="0">
                                  <a:solidFill>
                                    <a:schemeClr val="tx2">
                                      <a:lumMod val="95000"/>
                                      <a:lumOff val="5000"/>
                                    </a:schemeClr>
                                  </a:solidFill>
                                  <a:latin typeface="Cambria Math"/>
                                  <a:ea typeface="Cambria Math"/>
                                </a:rPr>
                                <m:t>8</m:t>
                              </m:r>
                            </m:sup>
                          </m:sSup>
                          <m:r>
                            <a:rPr lang="en-US" sz="2800" b="0" i="1" dirty="0" smtClean="0">
                              <a:solidFill>
                                <a:schemeClr val="tx2">
                                  <a:lumMod val="95000"/>
                                  <a:lumOff val="5000"/>
                                </a:schemeClr>
                              </a:solidFill>
                              <a:latin typeface="Cambria Math"/>
                            </a:rPr>
                            <m:t>)</m:t>
                          </m:r>
                        </m:den>
                      </m:f>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                  =</m:t>
                      </m:r>
                      <m:r>
                        <a:rPr lang="en-US" sz="2800" b="0" i="1" smtClean="0">
                          <a:solidFill>
                            <a:schemeClr val="tx2">
                              <a:lumMod val="95000"/>
                              <a:lumOff val="5000"/>
                            </a:schemeClr>
                          </a:solidFill>
                          <a:latin typeface="Cambria Math"/>
                        </a:rPr>
                        <m:t>50</m:t>
                      </m:r>
                      <m:r>
                        <a:rPr lang="en-US" sz="2800" b="0" i="1" smtClean="0">
                          <a:solidFill>
                            <a:schemeClr val="tx2">
                              <a:lumMod val="95000"/>
                              <a:lumOff val="5000"/>
                            </a:schemeClr>
                          </a:solidFill>
                          <a:latin typeface="Cambria Math"/>
                        </a:rPr>
                        <m:t> </m:t>
                      </m:r>
                      <m:r>
                        <a:rPr lang="en-US" sz="2800" b="0" i="1" smtClean="0">
                          <a:solidFill>
                            <a:schemeClr val="tx2">
                              <a:lumMod val="95000"/>
                              <a:lumOff val="5000"/>
                            </a:schemeClr>
                          </a:solidFill>
                          <a:latin typeface="Cambria Math"/>
                        </a:rPr>
                        <m:t>𝑚𝑠</m:t>
                      </m:r>
                    </m:oMath>
                  </m:oMathPara>
                </a14:m>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567"/>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solidFill>
                  <a:srgbClr val="003300"/>
                </a:solidFill>
              </a:rPr>
              <a:pPr/>
              <a:t>70</a:t>
            </a:fld>
            <a:endParaRPr lang="th-TH" altLang="th-TH">
              <a:solidFill>
                <a:srgbClr val="003300"/>
              </a:solidFill>
            </a:endParaRPr>
          </a:p>
        </p:txBody>
      </p:sp>
    </p:spTree>
    <p:extLst>
      <p:ext uri="{BB962C8B-B14F-4D97-AF65-F5344CB8AC3E}">
        <p14:creationId xmlns:p14="http://schemas.microsoft.com/office/powerpoint/2010/main" val="1365857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time</a:t>
            </a:r>
            <a:endParaRPr lang="th-TH" dirty="0"/>
          </a:p>
        </p:txBody>
      </p:sp>
      <p:sp>
        <p:nvSpPr>
          <p:cNvPr id="3" name="Content Placeholder 2"/>
          <p:cNvSpPr>
            <a:spLocks noGrp="1"/>
          </p:cNvSpPr>
          <p:nvPr>
            <p:ph idx="1"/>
          </p:nvPr>
        </p:nvSpPr>
        <p:spPr/>
        <p:txBody>
          <a:bodyPr/>
          <a:lstStyle/>
          <a:p>
            <a:r>
              <a:rPr lang="en-US" sz="2800" dirty="0" smtClean="0"/>
              <a:t>The transmission time of a message depends on the size of the massage and the bandwidth of the channel.</a:t>
            </a: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71</a:t>
            </a:fld>
            <a:endParaRPr lang="th-TH" altLang="th-TH"/>
          </a:p>
        </p:txBody>
      </p:sp>
      <mc:AlternateContent xmlns:mc="http://schemas.openxmlformats.org/markup-compatibility/2006" xmlns:a14="http://schemas.microsoft.com/office/drawing/2010/main">
        <mc:Choice Requires="a14">
          <p:sp>
            <p:nvSpPr>
              <p:cNvPr id="5" name="TextBox 4"/>
              <p:cNvSpPr txBox="1"/>
              <p:nvPr/>
            </p:nvSpPr>
            <p:spPr>
              <a:xfrm>
                <a:off x="1547664" y="4221088"/>
                <a:ext cx="5966826" cy="89896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𝑇𝑟𝑎𝑛𝑠𝑚𝑖𝑠𝑠𝑖𝑜𝑛</m:t>
                      </m:r>
                      <m:r>
                        <a:rPr lang="en-US" sz="2800" b="0" i="1" smtClean="0">
                          <a:latin typeface="Cambria Math"/>
                        </a:rPr>
                        <m:t> </m:t>
                      </m:r>
                      <m:r>
                        <a:rPr lang="en-US" sz="2800" b="0" i="1" smtClean="0">
                          <a:latin typeface="Cambria Math"/>
                        </a:rPr>
                        <m:t>𝑇𝑖𝑚𝑒</m:t>
                      </m:r>
                      <m:r>
                        <a:rPr lang="en-US" sz="2800" b="0" i="1" smtClean="0">
                          <a:latin typeface="Cambria Math"/>
                        </a:rPr>
                        <m:t>=</m:t>
                      </m:r>
                      <m:f>
                        <m:fPr>
                          <m:ctrlPr>
                            <a:rPr lang="en-US" sz="2800" b="0" i="1" smtClean="0">
                              <a:latin typeface="Cambria Math" panose="02040503050406030204" pitchFamily="18" charset="0"/>
                            </a:rPr>
                          </m:ctrlPr>
                        </m:fPr>
                        <m:num>
                          <m:r>
                            <a:rPr lang="en-US" sz="2800" i="1">
                              <a:latin typeface="Cambria Math"/>
                            </a:rPr>
                            <m:t>𝑀𝑒𝑠𝑠𝑎𝑔𝑒</m:t>
                          </m:r>
                          <m:r>
                            <a:rPr lang="en-US" sz="2800" i="1">
                              <a:latin typeface="Cambria Math"/>
                            </a:rPr>
                            <m:t> </m:t>
                          </m:r>
                          <m:r>
                            <a:rPr lang="en-US" sz="2800" i="1">
                              <a:latin typeface="Cambria Math"/>
                            </a:rPr>
                            <m:t>𝑠𝑖𝑧𝑒</m:t>
                          </m:r>
                        </m:num>
                        <m:den>
                          <m:r>
                            <a:rPr lang="en-US" sz="2800" b="0" i="1" smtClean="0">
                              <a:latin typeface="Cambria Math"/>
                            </a:rPr>
                            <m:t>𝐵𝑎𝑛𝑑𝑤𝑖𝑑𝑡</m:t>
                          </m:r>
                          <m:r>
                            <a:rPr lang="en-US" sz="2800" b="0" i="1" smtClean="0">
                              <a:latin typeface="Cambria Math"/>
                            </a:rPr>
                            <m:t>h</m:t>
                          </m:r>
                        </m:den>
                      </m:f>
                    </m:oMath>
                  </m:oMathPara>
                </a14:m>
                <a:endParaRPr lang="th-TH"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547664" y="4221088"/>
                <a:ext cx="5966826" cy="898964"/>
              </a:xfrm>
              <a:prstGeom prst="rect">
                <a:avLst/>
              </a:prstGeom>
              <a:blipFill rotWithShape="1">
                <a:blip r:embed="rId2"/>
                <a:stretch>
                  <a:fillRect/>
                </a:stretch>
              </a:blipFill>
            </p:spPr>
            <p:txBody>
              <a:bodyPr/>
              <a:lstStyle/>
              <a:p>
                <a:r>
                  <a:rPr lang="th-TH">
                    <a:noFill/>
                  </a:rPr>
                  <a:t> </a:t>
                </a:r>
              </a:p>
            </p:txBody>
          </p:sp>
        </mc:Fallback>
      </mc:AlternateContent>
    </p:spTree>
    <p:extLst>
      <p:ext uri="{BB962C8B-B14F-4D97-AF65-F5344CB8AC3E}">
        <p14:creationId xmlns:p14="http://schemas.microsoft.com/office/powerpoint/2010/main" val="17855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3.12</a:t>
            </a:r>
            <a:endParaRPr lang="th-T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What are the propagation time and the transmission time for a 2.5-KB message if the bandwidth of the network is 1 </a:t>
                </a:r>
                <a:r>
                  <a:rPr lang="en-US" sz="2800" dirty="0" err="1" smtClean="0">
                    <a:solidFill>
                      <a:schemeClr val="tx2">
                        <a:lumMod val="95000"/>
                        <a:lumOff val="5000"/>
                      </a:schemeClr>
                    </a:solidFill>
                  </a:rPr>
                  <a:t>Gbps</a:t>
                </a:r>
                <a:r>
                  <a:rPr lang="en-US" sz="2800" dirty="0" smtClean="0">
                    <a:solidFill>
                      <a:schemeClr val="tx2">
                        <a:lumMod val="95000"/>
                        <a:lumOff val="5000"/>
                      </a:schemeClr>
                    </a:solidFill>
                  </a:rPr>
                  <a:t>? </a:t>
                </a:r>
              </a:p>
              <a:p>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smtClean="0">
                          <a:solidFill>
                            <a:schemeClr val="tx2">
                              <a:lumMod val="95000"/>
                              <a:lumOff val="5000"/>
                            </a:schemeClr>
                          </a:solidFill>
                          <a:latin typeface="Cambria Math"/>
                        </a:rPr>
                        <m:t>𝑇𝑟𝑎𝑛𝑠𝑛𝑖𝑠𝑠𝑖𝑜𝑛</m:t>
                      </m:r>
                      <m:r>
                        <a:rPr lang="en-US" sz="2800" b="0" i="1" smtClean="0">
                          <a:solidFill>
                            <a:schemeClr val="tx2">
                              <a:lumMod val="95000"/>
                              <a:lumOff val="5000"/>
                            </a:schemeClr>
                          </a:solidFill>
                          <a:latin typeface="Cambria Math"/>
                        </a:rPr>
                        <m:t> </m:t>
                      </m:r>
                      <m:r>
                        <a:rPr lang="en-US" sz="2800" b="0" i="1" smtClean="0">
                          <a:solidFill>
                            <a:schemeClr val="tx2">
                              <a:lumMod val="95000"/>
                              <a:lumOff val="5000"/>
                            </a:schemeClr>
                          </a:solidFill>
                          <a:latin typeface="Cambria Math"/>
                        </a:rPr>
                        <m:t>𝑡𝑖𝑚𝑒</m:t>
                      </m:r>
                      <m:r>
                        <a:rPr lang="en-US" sz="2800" b="0" i="1" smtClean="0">
                          <a:solidFill>
                            <a:schemeClr val="tx2">
                              <a:lumMod val="95000"/>
                              <a:lumOff val="5000"/>
                            </a:schemeClr>
                          </a:solidFill>
                          <a:latin typeface="Cambria Math"/>
                        </a:rPr>
                        <m:t>= </m:t>
                      </m:r>
                      <m:f>
                        <m:fPr>
                          <m:ctrlPr>
                            <a:rPr lang="en-US" sz="2800" b="0" i="1" smtClean="0">
                              <a:solidFill>
                                <a:schemeClr val="tx2">
                                  <a:lumMod val="95000"/>
                                  <a:lumOff val="5000"/>
                                </a:schemeClr>
                              </a:solidFill>
                              <a:latin typeface="Cambria Math" panose="02040503050406030204" pitchFamily="18" charset="0"/>
                            </a:rPr>
                          </m:ctrlPr>
                        </m:fPr>
                        <m:num>
                          <m:r>
                            <a:rPr lang="en-US" sz="2800" b="0" i="1" smtClean="0">
                              <a:solidFill>
                                <a:schemeClr val="tx2">
                                  <a:lumMod val="95000"/>
                                  <a:lumOff val="5000"/>
                                </a:schemeClr>
                              </a:solidFill>
                              <a:latin typeface="Cambria Math"/>
                            </a:rPr>
                            <m:t>2500</m:t>
                          </m:r>
                          <m:r>
                            <a:rPr lang="en-US" sz="2800" b="0" i="1" smtClean="0">
                              <a:solidFill>
                                <a:schemeClr val="tx2">
                                  <a:lumMod val="95000"/>
                                  <a:lumOff val="5000"/>
                                </a:schemeClr>
                              </a:solidFill>
                              <a:latin typeface="Cambria Math"/>
                              <a:ea typeface="Cambria Math"/>
                            </a:rPr>
                            <m:t>×</m:t>
                          </m:r>
                          <m:r>
                            <a:rPr lang="en-US" sz="2800" b="0" i="1" smtClean="0">
                              <a:solidFill>
                                <a:schemeClr val="tx2">
                                  <a:lumMod val="95000"/>
                                  <a:lumOff val="5000"/>
                                </a:schemeClr>
                              </a:solidFill>
                              <a:latin typeface="Cambria Math"/>
                              <a:ea typeface="Cambria Math"/>
                            </a:rPr>
                            <m:t>8</m:t>
                          </m:r>
                        </m:num>
                        <m:den>
                          <m:sSup>
                            <m:sSupPr>
                              <m:ctrlPr>
                                <a:rPr lang="en-US" sz="2800" b="0" i="1" smtClean="0">
                                  <a:solidFill>
                                    <a:schemeClr val="tx2">
                                      <a:lumMod val="95000"/>
                                      <a:lumOff val="5000"/>
                                    </a:schemeClr>
                                  </a:solidFill>
                                  <a:latin typeface="Cambria Math" panose="02040503050406030204" pitchFamily="18" charset="0"/>
                                </a:rPr>
                              </m:ctrlPr>
                            </m:sSupPr>
                            <m:e>
                              <m:r>
                                <a:rPr lang="en-US" sz="2800" b="0" i="1" smtClean="0">
                                  <a:solidFill>
                                    <a:schemeClr val="tx2">
                                      <a:lumMod val="95000"/>
                                      <a:lumOff val="5000"/>
                                    </a:schemeClr>
                                  </a:solidFill>
                                  <a:latin typeface="Cambria Math"/>
                                </a:rPr>
                                <m:t>10</m:t>
                              </m:r>
                            </m:e>
                            <m:sup>
                              <m:r>
                                <a:rPr lang="en-US" sz="2800" b="0" i="1" smtClean="0">
                                  <a:solidFill>
                                    <a:schemeClr val="tx2">
                                      <a:lumMod val="95000"/>
                                      <a:lumOff val="5000"/>
                                    </a:schemeClr>
                                  </a:solidFill>
                                  <a:latin typeface="Cambria Math"/>
                                </a:rPr>
                                <m:t>9</m:t>
                              </m:r>
                            </m:sup>
                          </m:sSup>
                        </m:den>
                      </m:f>
                    </m:oMath>
                  </m:oMathPara>
                </a14:m>
                <a:endParaRPr lang="en-US" sz="2800" dirty="0" smtClean="0">
                  <a:solidFill>
                    <a:schemeClr val="tx2">
                      <a:lumMod val="95000"/>
                      <a:lumOff val="5000"/>
                    </a:schemeClr>
                  </a:solidFill>
                </a:endParaRPr>
              </a:p>
              <a:p>
                <a:pPr marL="0" indent="0">
                  <a:buNone/>
                </a:pPr>
                <a14:m>
                  <m:oMathPara xmlns:m="http://schemas.openxmlformats.org/officeDocument/2006/math">
                    <m:oMathParaPr>
                      <m:jc m:val="centerGroup"/>
                    </m:oMathParaPr>
                    <m:oMath xmlns:m="http://schemas.openxmlformats.org/officeDocument/2006/math">
                      <m:r>
                        <a:rPr lang="en-US" sz="2800" b="0" i="1" dirty="0" smtClean="0">
                          <a:solidFill>
                            <a:schemeClr val="tx2">
                              <a:lumMod val="95000"/>
                              <a:lumOff val="5000"/>
                            </a:schemeClr>
                          </a:solidFill>
                          <a:latin typeface="Cambria Math"/>
                        </a:rPr>
                        <m:t>                                      </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0</m:t>
                      </m:r>
                      <m:r>
                        <a:rPr lang="en-US" sz="2800" i="1" dirty="0" smtClean="0">
                          <a:solidFill>
                            <a:schemeClr val="tx2">
                              <a:lumMod val="95000"/>
                              <a:lumOff val="5000"/>
                            </a:schemeClr>
                          </a:solidFill>
                          <a:latin typeface="Cambria Math"/>
                        </a:rPr>
                        <m:t>.</m:t>
                      </m:r>
                      <m:r>
                        <a:rPr lang="en-US" sz="2800" i="1" dirty="0" smtClean="0">
                          <a:solidFill>
                            <a:schemeClr val="tx2">
                              <a:lumMod val="95000"/>
                              <a:lumOff val="5000"/>
                            </a:schemeClr>
                          </a:solidFill>
                          <a:latin typeface="Cambria Math"/>
                        </a:rPr>
                        <m:t>020</m:t>
                      </m:r>
                      <m:r>
                        <a:rPr lang="en-US" sz="2800" i="1" dirty="0" smtClean="0">
                          <a:solidFill>
                            <a:schemeClr val="tx2">
                              <a:lumMod val="95000"/>
                              <a:lumOff val="5000"/>
                            </a:schemeClr>
                          </a:solidFill>
                          <a:latin typeface="Cambria Math"/>
                        </a:rPr>
                        <m:t> </m:t>
                      </m:r>
                      <m:r>
                        <a:rPr lang="en-US" sz="2800" i="1" dirty="0" err="1" smtClean="0">
                          <a:solidFill>
                            <a:schemeClr val="tx2">
                              <a:lumMod val="95000"/>
                              <a:lumOff val="5000"/>
                            </a:schemeClr>
                          </a:solidFill>
                          <a:latin typeface="Cambria Math"/>
                        </a:rPr>
                        <m:t>𝑚𝑠</m:t>
                      </m:r>
                    </m:oMath>
                  </m:oMathPara>
                </a14:m>
                <a:endParaRPr lang="th-TH" sz="2800" dirty="0">
                  <a:solidFill>
                    <a:schemeClr val="tx2">
                      <a:lumMod val="95000"/>
                      <a:lumOff val="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7" t="-1567"/>
                </a:stretch>
              </a:blipFill>
            </p:spPr>
            <p:txBody>
              <a:bodyPr/>
              <a:lstStyle/>
              <a:p>
                <a:r>
                  <a:rPr lang="th-TH">
                    <a:noFill/>
                  </a:rPr>
                  <a:t> </a:t>
                </a:r>
              </a:p>
            </p:txBody>
          </p:sp>
        </mc:Fallback>
      </mc:AlternateContent>
      <p:sp>
        <p:nvSpPr>
          <p:cNvPr id="4" name="Slide Number Placeholder 3"/>
          <p:cNvSpPr>
            <a:spLocks noGrp="1"/>
          </p:cNvSpPr>
          <p:nvPr>
            <p:ph type="sldNum" sz="quarter" idx="11"/>
          </p:nvPr>
        </p:nvSpPr>
        <p:spPr/>
        <p:txBody>
          <a:bodyPr/>
          <a:lstStyle/>
          <a:p>
            <a:fld id="{0FCCA48C-0B07-40D2-9D9C-22DD783EC22A}" type="slidenum">
              <a:rPr lang="th-TH" altLang="th-TH" smtClean="0"/>
              <a:pPr/>
              <a:t>72</a:t>
            </a:fld>
            <a:endParaRPr lang="th-TH" altLang="th-TH"/>
          </a:p>
        </p:txBody>
      </p:sp>
    </p:spTree>
    <p:extLst>
      <p:ext uri="{BB962C8B-B14F-4D97-AF65-F5344CB8AC3E}">
        <p14:creationId xmlns:p14="http://schemas.microsoft.com/office/powerpoint/2010/main" val="375117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Queuing Time</a:t>
            </a:r>
            <a:endParaRPr lang="th-TH" dirty="0"/>
          </a:p>
        </p:txBody>
      </p:sp>
      <p:sp>
        <p:nvSpPr>
          <p:cNvPr id="3" name="Content Placeholder 2"/>
          <p:cNvSpPr>
            <a:spLocks noGrp="1"/>
          </p:cNvSpPr>
          <p:nvPr>
            <p:ph idx="1"/>
          </p:nvPr>
        </p:nvSpPr>
        <p:spPr/>
        <p:txBody>
          <a:bodyPr/>
          <a:lstStyle/>
          <a:p>
            <a:r>
              <a:rPr lang="en-US" sz="2800" dirty="0" smtClean="0">
                <a:solidFill>
                  <a:schemeClr val="tx2">
                    <a:lumMod val="95000"/>
                    <a:lumOff val="5000"/>
                  </a:schemeClr>
                </a:solidFill>
              </a:rPr>
              <a:t>The </a:t>
            </a:r>
            <a:r>
              <a:rPr lang="en-US" sz="2800" dirty="0">
                <a:solidFill>
                  <a:schemeClr val="tx2">
                    <a:lumMod val="95000"/>
                    <a:lumOff val="5000"/>
                  </a:schemeClr>
                </a:solidFill>
              </a:rPr>
              <a:t>time needed for each </a:t>
            </a:r>
            <a:r>
              <a:rPr lang="en-US" sz="2800" dirty="0" smtClean="0">
                <a:solidFill>
                  <a:schemeClr val="tx2">
                    <a:lumMod val="95000"/>
                    <a:lumOff val="5000"/>
                  </a:schemeClr>
                </a:solidFill>
              </a:rPr>
              <a:t>intermediate or </a:t>
            </a:r>
            <a:r>
              <a:rPr lang="en-US" sz="2800" dirty="0">
                <a:solidFill>
                  <a:schemeClr val="tx2">
                    <a:lumMod val="95000"/>
                    <a:lumOff val="5000"/>
                  </a:schemeClr>
                </a:solidFill>
              </a:rPr>
              <a:t>end device to hold the message before it can be processed. </a:t>
            </a:r>
            <a:endParaRPr lang="en-US" sz="2800" dirty="0" smtClean="0">
              <a:solidFill>
                <a:schemeClr val="tx2">
                  <a:lumMod val="95000"/>
                  <a:lumOff val="5000"/>
                </a:schemeClr>
              </a:solidFill>
            </a:endParaRPr>
          </a:p>
          <a:p>
            <a:r>
              <a:rPr lang="en-US" sz="2800" dirty="0" smtClean="0">
                <a:solidFill>
                  <a:schemeClr val="tx2">
                    <a:lumMod val="95000"/>
                    <a:lumOff val="5000"/>
                  </a:schemeClr>
                </a:solidFill>
              </a:rPr>
              <a:t>The </a:t>
            </a:r>
            <a:r>
              <a:rPr lang="en-US" sz="2800" dirty="0">
                <a:solidFill>
                  <a:schemeClr val="tx2">
                    <a:lumMod val="95000"/>
                    <a:lumOff val="5000"/>
                  </a:schemeClr>
                </a:solidFill>
              </a:rPr>
              <a:t>queuing time </a:t>
            </a:r>
            <a:r>
              <a:rPr lang="en-US" sz="2800" dirty="0" smtClean="0">
                <a:solidFill>
                  <a:schemeClr val="tx2">
                    <a:lumMod val="95000"/>
                    <a:lumOff val="5000"/>
                  </a:schemeClr>
                </a:solidFill>
              </a:rPr>
              <a:t>is not </a:t>
            </a:r>
            <a:r>
              <a:rPr lang="en-US" sz="2800" dirty="0">
                <a:solidFill>
                  <a:schemeClr val="tx2">
                    <a:lumMod val="95000"/>
                    <a:lumOff val="5000"/>
                  </a:schemeClr>
                </a:solidFill>
              </a:rPr>
              <a:t>a fixed </a:t>
            </a:r>
            <a:r>
              <a:rPr lang="en-US" sz="2800" dirty="0" smtClean="0">
                <a:solidFill>
                  <a:schemeClr val="tx2">
                    <a:lumMod val="95000"/>
                    <a:lumOff val="5000"/>
                  </a:schemeClr>
                </a:solidFill>
              </a:rPr>
              <a:t>factor.</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73</a:t>
            </a:fld>
            <a:endParaRPr lang="th-TH" altLang="th-TH"/>
          </a:p>
        </p:txBody>
      </p:sp>
    </p:spTree>
    <p:extLst>
      <p:ext uri="{BB962C8B-B14F-4D97-AF65-F5344CB8AC3E}">
        <p14:creationId xmlns:p14="http://schemas.microsoft.com/office/powerpoint/2010/main" val="5807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Bandwidth-Delay Product</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Bandwidth and delay are two performance metrics of a link. </a:t>
            </a:r>
            <a:endParaRPr lang="en-US" sz="2800" dirty="0" smtClean="0">
              <a:solidFill>
                <a:schemeClr val="tx2">
                  <a:lumMod val="95000"/>
                  <a:lumOff val="5000"/>
                </a:schemeClr>
              </a:solidFill>
            </a:endParaRPr>
          </a:p>
          <a:p>
            <a:r>
              <a:rPr lang="en-US" sz="2800" dirty="0" smtClean="0">
                <a:solidFill>
                  <a:schemeClr val="tx2">
                    <a:lumMod val="95000"/>
                    <a:lumOff val="5000"/>
                  </a:schemeClr>
                </a:solidFill>
              </a:rPr>
              <a:t>However</a:t>
            </a:r>
            <a:r>
              <a:rPr lang="en-US" sz="2800" dirty="0">
                <a:solidFill>
                  <a:schemeClr val="tx2">
                    <a:lumMod val="95000"/>
                    <a:lumOff val="5000"/>
                  </a:schemeClr>
                </a:solidFill>
              </a:rPr>
              <a:t>, as we will see in this chapter and future chapters, what is very important in data communications is the product of the two, the bandwidth-delay product. </a:t>
            </a:r>
            <a:endParaRPr lang="en-US" sz="2800" dirty="0" smtClean="0">
              <a:solidFill>
                <a:schemeClr val="tx2">
                  <a:lumMod val="95000"/>
                  <a:lumOff val="5000"/>
                </a:schemeClr>
              </a:solidFill>
            </a:endParaRPr>
          </a:p>
          <a:p>
            <a:r>
              <a:rPr lang="en-US" sz="2800" dirty="0" smtClean="0">
                <a:solidFill>
                  <a:schemeClr val="tx2">
                    <a:lumMod val="95000"/>
                    <a:lumOff val="5000"/>
                  </a:schemeClr>
                </a:solidFill>
              </a:rPr>
              <a:t>Let </a:t>
            </a:r>
            <a:r>
              <a:rPr lang="en-US" sz="2800" dirty="0">
                <a:solidFill>
                  <a:schemeClr val="tx2">
                    <a:lumMod val="95000"/>
                    <a:lumOff val="5000"/>
                  </a:schemeClr>
                </a:solidFill>
              </a:rPr>
              <a:t>us elaborate on this issue, using two hypothetical cases as examples</a:t>
            </a:r>
            <a:r>
              <a:rPr lang="en-US" dirty="0"/>
              <a:t>.</a:t>
            </a:r>
          </a:p>
          <a:p>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74</a:t>
            </a:fld>
            <a:endParaRPr lang="th-TH" altLang="th-TH"/>
          </a:p>
        </p:txBody>
      </p:sp>
    </p:spTree>
    <p:extLst>
      <p:ext uri="{BB962C8B-B14F-4D97-AF65-F5344CB8AC3E}">
        <p14:creationId xmlns:p14="http://schemas.microsoft.com/office/powerpoint/2010/main" val="36304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Filling the links with bits for Case </a:t>
            </a:r>
            <a:r>
              <a:rPr lang="en-US" dirty="0" smtClean="0"/>
              <a:t>1</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75</a:t>
            </a:fld>
            <a:endParaRPr lang="th-TH" altLang="th-TH"/>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1768" y="1981200"/>
            <a:ext cx="80204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9122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Filling the pipe with bits for Case </a:t>
            </a:r>
            <a:r>
              <a:rPr lang="en-US" dirty="0" smtClean="0"/>
              <a:t>2</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76</a:t>
            </a:fld>
            <a:endParaRPr lang="th-TH" altLang="th-TH"/>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981200"/>
            <a:ext cx="7012305" cy="418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710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left)">
                                      <p:cBhvr additive="repl">
                                        <p:cTn id="7" dur="3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Jitter</a:t>
            </a:r>
            <a:endParaRPr lang="th-TH" dirty="0"/>
          </a:p>
        </p:txBody>
      </p:sp>
      <p:sp>
        <p:nvSpPr>
          <p:cNvPr id="3" name="Content Placeholder 2"/>
          <p:cNvSpPr>
            <a:spLocks noGrp="1"/>
          </p:cNvSpPr>
          <p:nvPr>
            <p:ph idx="1"/>
          </p:nvPr>
        </p:nvSpPr>
        <p:spPr/>
        <p:txBody>
          <a:bodyPr/>
          <a:lstStyle/>
          <a:p>
            <a:r>
              <a:rPr lang="en-US" sz="2800" dirty="0">
                <a:solidFill>
                  <a:schemeClr val="tx2">
                    <a:lumMod val="95000"/>
                    <a:lumOff val="5000"/>
                  </a:schemeClr>
                </a:solidFill>
              </a:rPr>
              <a:t>Another performance issue that is related to delay is </a:t>
            </a:r>
            <a:r>
              <a:rPr lang="en-US" sz="2800" b="1" dirty="0">
                <a:solidFill>
                  <a:schemeClr val="tx1">
                    <a:lumMod val="90000"/>
                    <a:lumOff val="10000"/>
                  </a:schemeClr>
                </a:solidFill>
              </a:rPr>
              <a:t>jitter</a:t>
            </a:r>
            <a:r>
              <a:rPr lang="en-US" sz="2800" dirty="0">
                <a:solidFill>
                  <a:schemeClr val="tx2">
                    <a:lumMod val="95000"/>
                    <a:lumOff val="5000"/>
                  </a:schemeClr>
                </a:solidFill>
              </a:rPr>
              <a:t>. </a:t>
            </a:r>
            <a:endParaRPr lang="en-US" sz="2800" dirty="0" smtClean="0">
              <a:solidFill>
                <a:schemeClr val="tx2">
                  <a:lumMod val="95000"/>
                  <a:lumOff val="5000"/>
                </a:schemeClr>
              </a:solidFill>
            </a:endParaRPr>
          </a:p>
          <a:p>
            <a:r>
              <a:rPr lang="en-US" sz="2800" dirty="0" smtClean="0">
                <a:solidFill>
                  <a:schemeClr val="tx2">
                    <a:lumMod val="95000"/>
                    <a:lumOff val="5000"/>
                  </a:schemeClr>
                </a:solidFill>
              </a:rPr>
              <a:t>We </a:t>
            </a:r>
            <a:r>
              <a:rPr lang="en-US" sz="2800" dirty="0">
                <a:solidFill>
                  <a:schemeClr val="tx2">
                    <a:lumMod val="95000"/>
                    <a:lumOff val="5000"/>
                  </a:schemeClr>
                </a:solidFill>
              </a:rPr>
              <a:t>can roughly say that </a:t>
            </a:r>
            <a:r>
              <a:rPr lang="en-US" sz="2800" dirty="0" smtClean="0">
                <a:solidFill>
                  <a:schemeClr val="tx2">
                    <a:lumMod val="95000"/>
                    <a:lumOff val="5000"/>
                  </a:schemeClr>
                </a:solidFill>
              </a:rPr>
              <a:t>jitter is </a:t>
            </a:r>
            <a:r>
              <a:rPr lang="en-US" sz="2800" dirty="0">
                <a:solidFill>
                  <a:schemeClr val="tx2">
                    <a:lumMod val="95000"/>
                    <a:lumOff val="5000"/>
                  </a:schemeClr>
                </a:solidFill>
              </a:rPr>
              <a:t>a problem if different packets of data encounter different delays and the </a:t>
            </a:r>
            <a:r>
              <a:rPr lang="en-US" sz="2800" dirty="0" smtClean="0">
                <a:solidFill>
                  <a:schemeClr val="tx2">
                    <a:lumMod val="95000"/>
                    <a:lumOff val="5000"/>
                  </a:schemeClr>
                </a:solidFill>
              </a:rPr>
              <a:t>application using </a:t>
            </a:r>
            <a:r>
              <a:rPr lang="en-US" sz="2800" dirty="0">
                <a:solidFill>
                  <a:schemeClr val="tx2">
                    <a:lumMod val="95000"/>
                    <a:lumOff val="5000"/>
                  </a:schemeClr>
                </a:solidFill>
              </a:rPr>
              <a:t>the data at the receiver site is time-sensitive (audio and video data, for example).</a:t>
            </a:r>
            <a:endParaRPr lang="th-TH" sz="2800" dirty="0">
              <a:solidFill>
                <a:schemeClr val="tx2">
                  <a:lumMod val="95000"/>
                  <a:lumOff val="5000"/>
                </a:schemeClr>
              </a:solidFill>
            </a:endParaRPr>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77</a:t>
            </a:fld>
            <a:endParaRPr lang="th-TH" altLang="th-TH"/>
          </a:p>
        </p:txBody>
      </p:sp>
    </p:spTree>
    <p:extLst>
      <p:ext uri="{BB962C8B-B14F-4D97-AF65-F5344CB8AC3E}">
        <p14:creationId xmlns:p14="http://schemas.microsoft.com/office/powerpoint/2010/main" val="19848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SUMMARY</a:t>
            </a:r>
            <a:endParaRPr lang="th-TH" dirty="0"/>
          </a:p>
        </p:txBody>
      </p:sp>
      <p:sp>
        <p:nvSpPr>
          <p:cNvPr id="3" name="Content Placeholder 2"/>
          <p:cNvSpPr>
            <a:spLocks noGrp="1"/>
          </p:cNvSpPr>
          <p:nvPr>
            <p:ph idx="1"/>
          </p:nvPr>
        </p:nvSpPr>
        <p:spPr/>
        <p:txBody>
          <a:bodyPr/>
          <a:lstStyle/>
          <a:p>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78</a:t>
            </a:fld>
            <a:endParaRPr lang="th-TH" altLang="th-TH"/>
          </a:p>
        </p:txBody>
      </p:sp>
    </p:spTree>
    <p:extLst>
      <p:ext uri="{BB962C8B-B14F-4D97-AF65-F5344CB8AC3E}">
        <p14:creationId xmlns:p14="http://schemas.microsoft.com/office/powerpoint/2010/main" val="42158926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h-TH" dirty="0" smtClean="0"/>
              <a:t>อ้างอิง</a:t>
            </a:r>
          </a:p>
          <a:p>
            <a:endParaRPr lang="en-US"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79</a:t>
            </a:fld>
            <a:endParaRPr lang="th-TH" altLang="th-TH"/>
          </a:p>
        </p:txBody>
      </p:sp>
      <p:sp>
        <p:nvSpPr>
          <p:cNvPr id="6" name="Rectangle 5"/>
          <p:cNvSpPr/>
          <p:nvPr/>
        </p:nvSpPr>
        <p:spPr>
          <a:xfrm>
            <a:off x="1403648" y="2975799"/>
            <a:ext cx="5454352" cy="906402"/>
          </a:xfrm>
          <a:prstGeom prst="rect">
            <a:avLst/>
          </a:prstGeom>
        </p:spPr>
        <p:txBody>
          <a:bodyPr wrap="square">
            <a:spAutoFit/>
          </a:bodyPr>
          <a:lstStyle/>
          <a:p>
            <a:pPr>
              <a:lnSpc>
                <a:spcPct val="115000"/>
              </a:lnSpc>
              <a:spcAft>
                <a:spcPts val="1000"/>
              </a:spcAft>
            </a:pPr>
            <a:r>
              <a:rPr lang="th-TH" sz="2800" dirty="0">
                <a:latin typeface="Calibri" panose="020F0502020204030204" pitchFamily="34" charset="0"/>
                <a:ea typeface="Calibri" panose="020F0502020204030204" pitchFamily="34" charset="0"/>
                <a:cs typeface="Angsana New" panose="02020603050405020304" pitchFamily="18" charset="-34"/>
              </a:rPr>
              <a:t>[</a:t>
            </a:r>
            <a:r>
              <a:rPr lang="en-US" sz="2800" dirty="0">
                <a:latin typeface="Angsana New" panose="02020603050405020304" pitchFamily="18" charset="-34"/>
                <a:ea typeface="Calibri" panose="020F0502020204030204" pitchFamily="34" charset="0"/>
                <a:cs typeface="Cordia New" panose="020B0304020202020204" pitchFamily="34" charset="-34"/>
              </a:rPr>
              <a:t>1</a:t>
            </a:r>
            <a:r>
              <a:rPr lang="th-TH" sz="2800" dirty="0">
                <a:latin typeface="Angsana New" panose="02020603050405020304" pitchFamily="18" charset="-34"/>
                <a:ea typeface="Calibri" panose="020F0502020204030204" pitchFamily="34" charset="0"/>
              </a:rPr>
              <a:t>]. </a:t>
            </a:r>
            <a:r>
              <a:rPr lang="en-US" dirty="0">
                <a:latin typeface="Calibri" panose="020F0502020204030204" pitchFamily="34" charset="0"/>
                <a:ea typeface="Calibri" panose="020F0502020204030204" pitchFamily="34" charset="0"/>
                <a:cs typeface="Cordia New" panose="020B0304020202020204" pitchFamily="34" charset="-34"/>
              </a:rPr>
              <a:t>Behrouz A</a:t>
            </a:r>
            <a:r>
              <a:rPr lang="th-TH" dirty="0">
                <a:latin typeface="Calibri" panose="020F0502020204030204" pitchFamily="34" charset="0"/>
                <a:ea typeface="Calibri" panose="020F0502020204030204" pitchFamily="34" charset="0"/>
                <a:cs typeface="Angsana New" panose="02020603050405020304" pitchFamily="18" charset="-34"/>
              </a:rPr>
              <a:t>. </a:t>
            </a:r>
            <a:r>
              <a:rPr lang="en-US" dirty="0" err="1">
                <a:latin typeface="Calibri" panose="020F0502020204030204" pitchFamily="34" charset="0"/>
                <a:ea typeface="Calibri" panose="020F0502020204030204" pitchFamily="34" charset="0"/>
                <a:cs typeface="Cordia New" panose="020B0304020202020204" pitchFamily="34" charset="-34"/>
              </a:rPr>
              <a:t>Forouzan</a:t>
            </a:r>
            <a:r>
              <a:rPr lang="en-US" dirty="0">
                <a:latin typeface="Calibri" panose="020F0502020204030204" pitchFamily="34" charset="0"/>
                <a:ea typeface="Calibri" panose="020F0502020204030204" pitchFamily="34" charset="0"/>
                <a:cs typeface="Cordia New" panose="020B0304020202020204" pitchFamily="34" charset="-34"/>
              </a:rPr>
              <a:t>, </a:t>
            </a:r>
            <a:r>
              <a:rPr lang="th-TH" dirty="0">
                <a:latin typeface="Calibri" panose="020F0502020204030204" pitchFamily="34" charset="0"/>
                <a:ea typeface="Calibri" panose="020F0502020204030204" pitchFamily="34" charset="0"/>
                <a:cs typeface="Angsana New" panose="02020603050405020304" pitchFamily="18" charset="-34"/>
              </a:rPr>
              <a:t>“</a:t>
            </a:r>
            <a:r>
              <a:rPr lang="en-US" dirty="0">
                <a:latin typeface="Calibri" panose="020F0502020204030204" pitchFamily="34" charset="0"/>
                <a:ea typeface="Calibri" panose="020F0502020204030204" pitchFamily="34" charset="0"/>
                <a:cs typeface="Cordia New" panose="020B0304020202020204" pitchFamily="34" charset="-34"/>
              </a:rPr>
              <a:t>Data communications and networking</a:t>
            </a:r>
            <a:r>
              <a:rPr lang="th-TH" dirty="0">
                <a:latin typeface="Calibri" panose="020F0502020204030204" pitchFamily="34" charset="0"/>
                <a:ea typeface="Calibri" panose="020F0502020204030204" pitchFamily="34" charset="0"/>
                <a:cs typeface="Angsana New" panose="02020603050405020304" pitchFamily="18" charset="-34"/>
              </a:rPr>
              <a:t>”</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9243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Periodic Signals</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8</a:t>
            </a:fld>
            <a:endParaRPr lang="th-TH" altLang="th-TH"/>
          </a:p>
        </p:txBody>
      </p:sp>
      <p:pic>
        <p:nvPicPr>
          <p:cNvPr id="5" name="Picture 6"/>
          <p:cNvPicPr>
            <a:picLocks noGrp="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81200"/>
            <a:ext cx="6710668" cy="4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57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Aperiodic Signals</a:t>
            </a:r>
            <a:endParaRPr lang="th-TH" dirty="0"/>
          </a:p>
        </p:txBody>
      </p:sp>
      <p:sp>
        <p:nvSpPr>
          <p:cNvPr id="4" name="Slide Number Placeholder 3"/>
          <p:cNvSpPr>
            <a:spLocks noGrp="1"/>
          </p:cNvSpPr>
          <p:nvPr>
            <p:ph type="sldNum" sz="quarter" idx="11"/>
          </p:nvPr>
        </p:nvSpPr>
        <p:spPr/>
        <p:txBody>
          <a:bodyPr/>
          <a:lstStyle/>
          <a:p>
            <a:fld id="{0FCCA48C-0B07-40D2-9D9C-22DD783EC22A}" type="slidenum">
              <a:rPr lang="th-TH" altLang="th-TH" smtClean="0"/>
              <a:pPr/>
              <a:t>9</a:t>
            </a:fld>
            <a:endParaRPr lang="th-TH" altLang="th-TH"/>
          </a:p>
        </p:txBody>
      </p:sp>
      <p:pic>
        <p:nvPicPr>
          <p:cNvPr id="5" name="Picture 6"/>
          <p:cNvPicPr>
            <a:picLocks noGrp="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43006"/>
            <a:ext cx="8229600" cy="256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67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0203784">
  <a:themeElements>
    <a:clrScheme name="Office Them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th-TH"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th-TH"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Them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Them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Them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Them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Them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10203784</Template>
  <TotalTime>925</TotalTime>
  <Words>2634</Words>
  <Application>Microsoft Office PowerPoint</Application>
  <PresentationFormat>On-screen Show (4:3)</PresentationFormat>
  <Paragraphs>358</Paragraphs>
  <Slides>79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Angsana New</vt:lpstr>
      <vt:lpstr>Arial</vt:lpstr>
      <vt:lpstr>Arial Black</vt:lpstr>
      <vt:lpstr>Calibri</vt:lpstr>
      <vt:lpstr>Cambria Math</vt:lpstr>
      <vt:lpstr>Cordia New</vt:lpstr>
      <vt:lpstr>Times New Roman</vt:lpstr>
      <vt:lpstr>Wingdings</vt:lpstr>
      <vt:lpstr>10203784</vt:lpstr>
      <vt:lpstr>Chapter 3: Introduction to Physical Layer</vt:lpstr>
      <vt:lpstr>1. DATA AND SIGNALS</vt:lpstr>
      <vt:lpstr>Communication  at the physical layer</vt:lpstr>
      <vt:lpstr>Analog and Digital Data</vt:lpstr>
      <vt:lpstr>Analog and Digital Signals</vt:lpstr>
      <vt:lpstr>Comparison of analog and digital signals</vt:lpstr>
      <vt:lpstr>Periodic and Nonperiodic Signals</vt:lpstr>
      <vt:lpstr>Periodic Signals</vt:lpstr>
      <vt:lpstr>Aperiodic Signals</vt:lpstr>
      <vt:lpstr>2. PERIODIC ANALOG SIGNALS</vt:lpstr>
      <vt:lpstr>Sine Wave</vt:lpstr>
      <vt:lpstr>Peak Amplitude</vt:lpstr>
      <vt:lpstr>Two signals with two different amplitudes</vt:lpstr>
      <vt:lpstr>Period and Frequency</vt:lpstr>
      <vt:lpstr>Example 3.1</vt:lpstr>
      <vt:lpstr>Two signals with the same amplitude and phase, but different frequencies</vt:lpstr>
      <vt:lpstr>Units of period and frequency</vt:lpstr>
      <vt:lpstr>Phase</vt:lpstr>
      <vt:lpstr>Three sine waves with the same amplitude and frequency, but different phases</vt:lpstr>
      <vt:lpstr>Example 3.2</vt:lpstr>
      <vt:lpstr>Phase Change</vt:lpstr>
      <vt:lpstr>Wavelength</vt:lpstr>
      <vt:lpstr>Example 3.3</vt:lpstr>
      <vt:lpstr>Wavelength and period</vt:lpstr>
      <vt:lpstr>Time and Frequency Domains</vt:lpstr>
      <vt:lpstr>The time domain and frequency domain of three sine waves</vt:lpstr>
      <vt:lpstr>Complex Waveform</vt:lpstr>
      <vt:lpstr>Composite Signals</vt:lpstr>
      <vt:lpstr>Decomposition of a composite periodic signal</vt:lpstr>
      <vt:lpstr>Time and frequency domain of a non-periodic signal</vt:lpstr>
      <vt:lpstr>Bandwidth</vt:lpstr>
      <vt:lpstr>The bandwidth of periodic and nonperiodic composite signals</vt:lpstr>
      <vt:lpstr>Example 3.4</vt:lpstr>
      <vt:lpstr>PowerPoint Presentation</vt:lpstr>
      <vt:lpstr>3. DIGITAL SIGNALS</vt:lpstr>
      <vt:lpstr>PowerPoint Presentation</vt:lpstr>
      <vt:lpstr>Logarithm</vt:lpstr>
      <vt:lpstr>Two digital signals:  one with two signal levels and the other with four signal levels</vt:lpstr>
      <vt:lpstr>Bit Rate</vt:lpstr>
      <vt:lpstr>Bit Rate and Bit Interval</vt:lpstr>
      <vt:lpstr>Example 3.5</vt:lpstr>
      <vt:lpstr>Bit Length</vt:lpstr>
      <vt:lpstr>Digital As Composite Analog</vt:lpstr>
      <vt:lpstr>The time and frequency domains of periodic and nonperiodic digital signals</vt:lpstr>
      <vt:lpstr>Transmission of Digital Signals</vt:lpstr>
      <vt:lpstr>Baseband transmission using a dedicated medium</vt:lpstr>
      <vt:lpstr>Rough approximation of a digital signal</vt:lpstr>
      <vt:lpstr>Simulating a digital signal with first three harmonics</vt:lpstr>
      <vt:lpstr>4. TRANSMISSION IMPAIRMENT</vt:lpstr>
      <vt:lpstr>Attenuation</vt:lpstr>
      <vt:lpstr>Decibel</vt:lpstr>
      <vt:lpstr>Decibels for Example</vt:lpstr>
      <vt:lpstr>Example 3.6</vt:lpstr>
      <vt:lpstr>Distortion</vt:lpstr>
      <vt:lpstr>Noise</vt:lpstr>
      <vt:lpstr>Signal-to-Noise Ratio (SNR)</vt:lpstr>
      <vt:lpstr>SNR</vt:lpstr>
      <vt:lpstr>Example 3.7</vt:lpstr>
      <vt:lpstr>5. DATA RATE LIMITS</vt:lpstr>
      <vt:lpstr>Noiseless Channel: Nyquist Bit Rate</vt:lpstr>
      <vt:lpstr>Example 3.8</vt:lpstr>
      <vt:lpstr>Noisy Channel: Shannon Capacity</vt:lpstr>
      <vt:lpstr>Example 3.9</vt:lpstr>
      <vt:lpstr>6. PERFORMANCE</vt:lpstr>
      <vt:lpstr>Bandwidth</vt:lpstr>
      <vt:lpstr>Throughput</vt:lpstr>
      <vt:lpstr>Example 3.10</vt:lpstr>
      <vt:lpstr>Latency (Delay)</vt:lpstr>
      <vt:lpstr>Propagation Time</vt:lpstr>
      <vt:lpstr>Example 3.11</vt:lpstr>
      <vt:lpstr>Transmission time</vt:lpstr>
      <vt:lpstr>Example 3.12</vt:lpstr>
      <vt:lpstr>Queuing Time</vt:lpstr>
      <vt:lpstr>Bandwidth-Delay Product</vt:lpstr>
      <vt:lpstr>Filling the links with bits for Case 1</vt:lpstr>
      <vt:lpstr>Filling the pipe with bits for Case 2</vt:lpstr>
      <vt:lpstr>Jitter</vt:lpstr>
      <vt:lpstr>7.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ZIGZAG</dc:creator>
  <cp:lastModifiedBy>PC</cp:lastModifiedBy>
  <cp:revision>307</cp:revision>
  <cp:lastPrinted>1601-01-01T00:00:00Z</cp:lastPrinted>
  <dcterms:created xsi:type="dcterms:W3CDTF">2013-12-03T09:30:11Z</dcterms:created>
  <dcterms:modified xsi:type="dcterms:W3CDTF">2025-10-02T09:04:00Z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