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83" r:id="rId4"/>
    <p:sldId id="284" r:id="rId5"/>
    <p:sldId id="301" r:id="rId6"/>
    <p:sldId id="285" r:id="rId7"/>
    <p:sldId id="286" r:id="rId8"/>
    <p:sldId id="287" r:id="rId9"/>
    <p:sldId id="302" r:id="rId10"/>
    <p:sldId id="308" r:id="rId11"/>
    <p:sldId id="309" r:id="rId12"/>
    <p:sldId id="310" r:id="rId13"/>
    <p:sldId id="311" r:id="rId14"/>
    <p:sldId id="312" r:id="rId15"/>
    <p:sldId id="313" r:id="rId16"/>
    <p:sldId id="288" r:id="rId17"/>
    <p:sldId id="307" r:id="rId18"/>
    <p:sldId id="292" r:id="rId19"/>
    <p:sldId id="293" r:id="rId20"/>
    <p:sldId id="294" r:id="rId21"/>
    <p:sldId id="271" r:id="rId22"/>
    <p:sldId id="260" r:id="rId23"/>
    <p:sldId id="261" r:id="rId24"/>
    <p:sldId id="262" r:id="rId25"/>
    <p:sldId id="263" r:id="rId26"/>
    <p:sldId id="266" r:id="rId27"/>
    <p:sldId id="264" r:id="rId28"/>
    <p:sldId id="267" r:id="rId29"/>
    <p:sldId id="274" r:id="rId30"/>
    <p:sldId id="275" r:id="rId31"/>
    <p:sldId id="276" r:id="rId32"/>
    <p:sldId id="278" r:id="rId33"/>
    <p:sldId id="279" r:id="rId34"/>
    <p:sldId id="277" r:id="rId35"/>
    <p:sldId id="257" r:id="rId36"/>
    <p:sldId id="258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13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67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86BC15-747C-43F1-82BC-438C24BBFAA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CBD47D-831B-4926-B43D-950F8EB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9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การสั่นสะเทือน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03945" y="8774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ความถี่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Frequency)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คือความสัมพันธ์ระหว่างจำนวนรอบของการเคลื่อนที่หรือรอบของการหมุนต่อหน่วยเวลา ในหน่วย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SI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ซึ่งเป็นที่นิยมใช้กันในปัจจุบันจะวัดเป็นรอบต่อวินาที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Rev/s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 </a:t>
            </a:r>
            <a:r>
              <a:rPr lang="en-US" sz="2400" dirty="0" err="1">
                <a:latin typeface="Tahoma" panose="020B0604030504040204" pitchFamily="34" charset="0"/>
                <a:ea typeface="Times New Roman" panose="02020603050405020304" pitchFamily="18" charset="0"/>
              </a:rPr>
              <a:t>rps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, Hz)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จากตัวอย่างข้างต้นถ้าหากเพลาหมุนด้วยความเร็ว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1500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รอบต่อนาที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rpm)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ความถี่ในการหมุนก็จะเท่ากับ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1500/60 = 25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รอบต่อวินาทีหรือ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25 </a:t>
            </a:r>
            <a:r>
              <a:rPr lang="en-US" sz="24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Hz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41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0"/>
            <a:ext cx="10604604" cy="66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091289" y="522993"/>
            <a:ext cx="7193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ขนาดความรุนแรงของการสั่นสะเทือนหรือแอม</a:t>
            </a:r>
            <a:r>
              <a:rPr lang="th-TH" sz="2400" b="1" dirty="0" err="1">
                <a:ea typeface="Times New Roman" panose="02020603050405020304" pitchFamily="18" charset="0"/>
              </a:rPr>
              <a:t>ปลิจูด</a:t>
            </a:r>
            <a:r>
              <a:rPr lang="th-TH" sz="2400" b="1" dirty="0"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Amplitude)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จากหัวข้อที่ผ่านมาเป็นเรื่องของรอบของการเคลื่อนที่และได้กล่าวว่าใน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รอบของการเคลื่อนที่นั้นมี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360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 จุดที่สูงสุดด้านบนและด้านล่างของการเคลื่อนที่จะเท่ากับที่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90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องศาและ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270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 ส่วนขนาดความสูงจากจุดบนที่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90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 มาถึงจุดล่างที่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270</a:t>
            </a:r>
            <a:endParaRPr lang="en-US" sz="2400" dirty="0"/>
          </a:p>
        </p:txBody>
      </p:sp>
      <p:pic>
        <p:nvPicPr>
          <p:cNvPr id="4" name="รูปภาพ 3" descr="http://www.thailandindustry.com/UserFiles/main165-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20" y="2595346"/>
            <a:ext cx="7887234" cy="245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http://www.thailandindustry.com/UserFiles/main165-tbl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61" y="5484515"/>
            <a:ext cx="641286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0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61753" y="8900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ahoma" panose="020B0604030504040204" pitchFamily="34" charset="0"/>
              </a:rPr>
              <a:t>แบบเต็มคลื่น (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Peak to Peak)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เป็นการวัดขนาดของแอม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จากยอดคลื่นบนที่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90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องศาถึงยอดคลื่นล่าง</a:t>
            </a:r>
            <a:r>
              <a:rPr lang="th-TH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ที่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270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 ถ้าเราพิจารณาจาก</a:t>
            </a:r>
            <a:r>
              <a:rPr lang="th-TH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รูปจะ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เห็นว่าเป็นการวัดขนาดของการขึ้นสุดและลงสุดของการสั่นสะเทือนซึ่งจะมีค่าเท่ากับระยะการสั่นสะเทือนทั้งหมดของวัตถุ การวัดขนาดการสั่นสะเทือนแบบเต็มคลื่น (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Peak to Peak)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นี้จะใช้กับการวัดการสั่นสะเทือนในหน่วยการวัดแบบการวัดระยะทาง (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Displacement)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ของเครื่องจักรที่มีรอบของการสั่นสะเทือนต่ำ ๆ เช่นเพลาที่หมุนด้วยความเร็วที่ไม่เกิน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600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รอบ/นาที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61753" y="28838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ahoma" panose="020B0604030504040204" pitchFamily="34" charset="0"/>
              </a:rPr>
              <a:t>แบบครึ่งคลื่น (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Peak</a:t>
            </a:r>
            <a:r>
              <a:rPr lang="th-TH" b="1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Zero to Peak)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เป็นการวัดขนาดของการเคลื่อนที่หรือการสั่นสะเทือนโดยจะวัดระยะจากจุดเริ่มต้นที่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องศาของแอม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ไปถึงจุดสูงสุดที่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90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องศาหรือจาก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180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องศาไปยัง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270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องศา หรือค่าครึ่งหนึ่งของขนาดแอม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ปลิจูดข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องการสั่นสะเทือน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33314" y="43236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ahoma" panose="020B0604030504040204" pitchFamily="34" charset="0"/>
              </a:rPr>
              <a:t>แบบ 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Root Mean Square, RMS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หรือค่ามาตรฐานความเฉ (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Standard Deviation) 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ของขนาดแอม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ในกรณีที่วัดค่าแอม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ที่ไม่มีความสม่ำเสมอค่า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Root Mean Square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นี้จะไม่ใช่ค่าเฉลี่ย การหาค่า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RMS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ทำได้โดยเอากำลังสองของระยะแอม</a:t>
            </a:r>
            <a:r>
              <a:rPr lang="th-TH" dirty="0" err="1">
                <a:latin typeface="Tahoma" panose="020B0604030504040204" pitchFamily="34" charset="0"/>
                <a:ea typeface="Times New Roman" panose="02020603050405020304" pitchFamily="18" charset="0"/>
              </a:rPr>
              <a:t>ปลิจูด</a:t>
            </a:r>
            <a:r>
              <a:rPr lang="th-TH" dirty="0">
                <a:latin typeface="Tahoma" panose="020B0604030504040204" pitchFamily="34" charset="0"/>
                <a:ea typeface="Times New Roman" panose="02020603050405020304" pitchFamily="18" charset="0"/>
              </a:rPr>
              <a:t>มารวมกันแล้วถอดรากที่สองออกมาโดยจะอยู่ในรูปสมการ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837" y="2514514"/>
            <a:ext cx="137409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78" y="-743533"/>
            <a:ext cx="12574755" cy="8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8" y="0"/>
            <a:ext cx="9384963" cy="66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25362" y="1167270"/>
            <a:ext cx="7635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รอบของการสั่นสะเทือน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Cycle of Vibration)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ในการเคลื่อนที่ของชิ้นส่วนต่าง ๆ ที่มีการเคลื่อนที่ในแนวรัศมีและแบบกลับไปกลับมา </a:t>
            </a:r>
            <a:r>
              <a:rPr lang="th-TH" sz="24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เช่น การ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หมุนของเพลาหรือการแกว่งของวัตถุต่าง ๆ นั้น การเคลื่อนที่จะเริ่มจากจุดเริ่มต้นและสิ้นสุดที่ตำแหน่งเดิม เราเรียกว่า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รอบของการเคลื่อนที่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Cycle)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หรืออาจเรียกว่าคาบ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Period</a:t>
            </a:r>
            <a:r>
              <a:rPr lang="en-US" sz="24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pic>
        <p:nvPicPr>
          <p:cNvPr id="7" name="รูปภาพ 6" descr="http://www.thailandindustry.com/UserFiles/main165-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25" y="3106262"/>
            <a:ext cx="3468228" cy="308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88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113779"/>
            <a:ext cx="11615656" cy="6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หน่วยวัดการสั่นสะเทือน (</a:t>
            </a:r>
            <a:r>
              <a:rPr lang="en-US" b="1" dirty="0"/>
              <a:t>Vibration Measurement Unit)</a:t>
            </a:r>
            <a:r>
              <a:rPr lang="en-US" dirty="0"/>
              <a:t> 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8956" y="219070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การวัดระยะทางของการสั่นสะเทือน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Displacement)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คือการวัดระยะทางการเคลื่อนที่ของวัตถุที่มีการสั่นสะเทือนว่า “</a:t>
            </a:r>
            <a:r>
              <a:rPr lang="th-TH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มีการเคลื่อนที่ไปจากจุดอ้างอิง</a:t>
            </a:r>
            <a:r>
              <a:rPr lang="th-TH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เท่า</a:t>
            </a:r>
            <a:r>
              <a:rPr lang="th-TH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ใ</a:t>
            </a:r>
            <a:r>
              <a:rPr lang="th-TH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ด</a:t>
            </a:r>
            <a:r>
              <a:rPr lang="th-TH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ในการสั่นสะเทือนแต่ละรอบ”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โดยปกติจะนิยมวัดเป็นมิลลิเมตร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mm)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หรือนิ้ว ในการวัดระยะทางจะวัดแบบเต็มคลื่น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Peak to Peak)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ส่วนมากจะใช้กับการเคลื่อนที่ที่มีความเร็วรอบต่ำ ๆ ที่ไม่เกิน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1200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รอบ/นาทีหรือ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20Hz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เช่นเครื่องอัดขึ้นรูปชิ้นงาน หรือเครื่องจักรที่หมุนหรือเคลื่อนที่ช้าเพราะว่าที่ความเร็วรอบในการหมุนหรือเคลื่อนที่ต่ำ ๆ วัตถุจะมีระยะการเคลื่อนที่ได้มาก</a:t>
            </a:r>
            <a:endParaRPr lang="en-US" sz="2400" dirty="0"/>
          </a:p>
        </p:txBody>
      </p:sp>
      <p:pic>
        <p:nvPicPr>
          <p:cNvPr id="5" name="รูปภาพ 4" descr="http://www.thailandindustry.com/UserFiles/main165-1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8" y="3618018"/>
            <a:ext cx="3810000" cy="179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00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628550" y="8867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การวัดความเร็ว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Velocity)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เป็นการวัดความเร็วในการเคลื่อนที่ของวัตถุที่สั่นสะเทือนว่า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มีความเร็วเท่าไหร่ในแต่ละรอบของการสั่นสะเทือน”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โดยปกตินิยมวัดเป็นมิลลิเมตร/วินาที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mm/s)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และนิ้ว/วินาที (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inch/sec)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ในการวัดความเร็วเรามักจะวัดแบบ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RMS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เราจะใช้หน่วยนี้กับการวัดการสั่นสะเทือนที่มีความถี่ระหว่าง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20Hz -1,000Hz (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หรือความเร็วรอบในการหมุนที่สูงกว่า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1, 200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รอบ/นาที)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39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95230"/>
              </p:ext>
            </p:extLst>
          </p:nvPr>
        </p:nvGraphicFramePr>
        <p:xfrm>
          <a:off x="389707" y="888465"/>
          <a:ext cx="11035937" cy="382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5937">
                  <a:extLst>
                    <a:ext uri="{9D8B030D-6E8A-4147-A177-3AD203B41FA5}">
                      <a16:colId xmlns:a16="http://schemas.microsoft.com/office/drawing/2014/main" val="1200954778"/>
                    </a:ext>
                  </a:extLst>
                </a:gridCol>
              </a:tblGrid>
              <a:tr h="772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การ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สั่นสะเทือนคืออะไร</a:t>
                      </a:r>
                      <a:endParaRPr lang="en-US" sz="3200" dirty="0"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7229558"/>
                  </a:ext>
                </a:extLst>
              </a:tr>
              <a:tr h="30500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th-TH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การ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สั่นสะเทือน (</a:t>
                      </a:r>
                      <a:r>
                        <a:rPr lang="en-US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Vibration) 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ในความหมายก็คือ</a:t>
                      </a:r>
                      <a:r>
                        <a:rPr lang="en-US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 “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การสั่นหรือการแกว่งของวัตถุ</a:t>
                      </a:r>
                      <a:r>
                        <a:rPr lang="th-TH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หรือ</a:t>
                      </a:r>
                      <a:r>
                        <a:rPr lang="en-US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</a:t>
                      </a:r>
                      <a:r>
                        <a:rPr lang="th-TH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ชิ้นส่วน</a:t>
                      </a:r>
                      <a:r>
                        <a:rPr lang="th-TH" sz="3200" dirty="0" err="1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ต่างๆ</a:t>
                      </a:r>
                      <a:r>
                        <a:rPr lang="th-TH" sz="32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เมื่อเปรียบเทียบกับจุดที่ใช้อ้างอิง”</a:t>
                      </a:r>
                      <a:r>
                        <a:rPr lang="en-US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 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เช่น การสั่นสะเทือนของเครื่องจักรเมื่อเปรียบเทียบกับฐานของเครื่อง หรือการสั่นสะเทือนของตลับลูกปืน (</a:t>
                      </a:r>
                      <a:r>
                        <a:rPr lang="en-US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Bearing) </a:t>
                      </a:r>
                      <a:r>
                        <a:rPr lang="th-TH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เมื่อเทียบกับตัวเรือน (</a:t>
                      </a:r>
                      <a:r>
                        <a:rPr lang="en-US" sz="32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Cage or Housing)</a:t>
                      </a:r>
                      <a:endParaRPr lang="en-US" sz="3200" dirty="0"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14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4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9218" y="132720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การวัดอัตราเร่ง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Acceleration)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เป็นการวัด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การเปลี่ยนแปลงอัตราส่วนของความเร็วในการเคลื่อนที่ต่อหน่วยเวลาของวัตถุที่มีการสั่นสะเทือน”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ใช้ในการวัดการสั่นสะเทือนที่ความถี่สูงคือตั้งแต่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10,000 Hz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ขึ้นไป เพราะว่าการสั่นสะเทือนที่ความถี่สูงนั้นระยะทางการเคลื่อนที่จะน้อยและในขณะเดียวกันความเร็วในการเคลื่อนที่จะสูงมา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28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5" y="144857"/>
            <a:ext cx="10292317" cy="64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65" y="167061"/>
            <a:ext cx="7463355" cy="6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2" y="320557"/>
            <a:ext cx="8920052" cy="61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90" y="0"/>
            <a:ext cx="9027799" cy="67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1759" r="4380" b="4146"/>
          <a:stretch/>
        </p:blipFill>
        <p:spPr>
          <a:xfrm>
            <a:off x="569494" y="190568"/>
            <a:ext cx="10839242" cy="61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09" y="407110"/>
            <a:ext cx="8609158" cy="59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5" y="329829"/>
            <a:ext cx="10193134" cy="63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t="1287"/>
          <a:stretch/>
        </p:blipFill>
        <p:spPr>
          <a:xfrm>
            <a:off x="946297" y="294722"/>
            <a:ext cx="10158009" cy="6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6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3" y="414670"/>
            <a:ext cx="11862356" cy="54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dustrial E-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5" y="2020969"/>
            <a:ext cx="4876710" cy="2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609598" y="1096666"/>
            <a:ext cx="6609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การสั่นสะเทือนที่เกิดขึ้นอย่างรุนแรงจะสามารถทำให้เครื่องจักรเกิดความเสียหายได้โดยการแตกหักหรือล้าตัวซึ่งความเสียหายที่เกิดขึ้นจะมากน้อย เร็วหรือช้าก็จะขึ้นอยู่กับขนาดและทิศทางของแรงที่เกิดจากการสั่นสะเทือนเมื่อเทียบกับขนาดโครงสร้างและคุณสมบัติทางฟิสิกส์ของวัสดุนั้น ๆ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8758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0962" t="653" r="1308" b="8994"/>
          <a:stretch/>
        </p:blipFill>
        <p:spPr>
          <a:xfrm>
            <a:off x="2043485" y="0"/>
            <a:ext cx="8041372" cy="62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1086" r="1629" b="8856"/>
          <a:stretch/>
        </p:blipFill>
        <p:spPr>
          <a:xfrm>
            <a:off x="2488759" y="0"/>
            <a:ext cx="7943518" cy="63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362"/>
            <a:ext cx="11947476" cy="59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2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326"/>
            <a:ext cx="12114888" cy="56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0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230"/>
            <a:ext cx="12158762" cy="56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8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 10816-3 Guidelines: Vibration Monitoring - CBM CONNECT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1" y="161181"/>
            <a:ext cx="10532000" cy="60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89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904" y="-610164"/>
            <a:ext cx="12955808" cy="80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0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33" y="58724"/>
            <a:ext cx="8196023" cy="63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82504" y="422757"/>
            <a:ext cx="6199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ที่มาของการสั่นสะเทือน (</a:t>
            </a:r>
            <a:r>
              <a:rPr lang="en-US" sz="36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Vibration Source)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02377" y="1460754"/>
            <a:ext cx="9386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ความ</a:t>
            </a:r>
            <a:r>
              <a:rPr lang="th-TH" sz="28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ไม่สมดุลในการหมุน (</a:t>
            </a:r>
            <a:r>
              <a:rPr lang="en-US" sz="28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Unbalance</a:t>
            </a:r>
            <a:r>
              <a:rPr lang="en-US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) 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จะ</a:t>
            </a:r>
            <a:r>
              <a:rPr lang="th-TH" sz="28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เกิดขึ้นเมื่อจุดศูนย์กลางของการหมุนและจุดศูนย์กลางของมวลไม่อยู่ใน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จุดๆ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8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เดียวกัน เช่น การไม่สมดุลหรือการแกว่งของเพลาที่คดงอหรือชำรุด </a:t>
            </a:r>
            <a:endParaRPr lang="th-TH" sz="2800" dirty="0" smtClean="0"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ความไม่ได้ศูนย์ (</a:t>
            </a:r>
            <a:r>
              <a:rPr lang="en-US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Misalignment) 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ระหว่างเพลาของมอเตอร์และ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ปั้ม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หรือเพลาของต้นกำลังกับเพลาของเครื่องจักร</a:t>
            </a:r>
            <a:r>
              <a:rPr lang="en-US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 </a:t>
            </a:r>
            <a:endParaRPr lang="th-TH" sz="2800" dirty="0"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การหลุดหลวมของชิ้นส่วน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ต่างๆ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ของเครื่องจักร</a:t>
            </a:r>
            <a:endParaRPr lang="th-TH" sz="2800" dirty="0"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การที่แบ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ริ่งหร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ือบ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ูช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เกิดการชำรุดสึก</a:t>
            </a:r>
            <a:r>
              <a:rPr lang="th-TH" sz="2800" dirty="0" err="1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หรอ</a:t>
            </a: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หรือขาดการหล่อลื่น</a:t>
            </a:r>
            <a:endParaRPr lang="th-TH" sz="2800" dirty="0"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แท่นเครื่องหรือจุดจับยึดของเครื่องจักรไม่แน่น หรือไม่แข็งแรง</a:t>
            </a:r>
            <a:endParaRPr lang="en-US" sz="28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buFontTx/>
              <a:buChar char="-"/>
            </a:pPr>
            <a:endParaRPr lang="th-TH" sz="2800" dirty="0" smtClean="0">
              <a:latin typeface="BrowalliaUPC" panose="020B0604020202020204" pitchFamily="34" charset="-34"/>
              <a:ea typeface="Times New Roman" panose="02020603050405020304" pitchFamily="18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36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the Basics of Shaft Alig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22" y="702578"/>
            <a:ext cx="88868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7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รูปภาพ 29" descr="http://www.thailandindustry.com/UserFiles/main165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50" y="3283131"/>
            <a:ext cx="6480246" cy="18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54173" y="974807"/>
            <a:ext cx="6288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การสั่นสะเทือนโดยอิสระ (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Free Body Vibration)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คือการสั่นสะเทือนที่ทิศทางของการสั่นสะเทือนเป็นไปได้โดยอิสระตามทิศทางของแรงที่เกิดขึ้นจากการสั่นสะเทือนโดยไม่มีส่วนที่เป็นวัตถุแข็งเกร็งมาขัดขวางทิศทางของชิ้นส่วนที่สั่นสะเทือนนั้น ๆ เช่น เครื่องจักรหรือมอเตอร์ที่วางอยู่บนฐานรองรับที่มีความยืดหยุ่นและฐานที่มีความเป็นสปริง หรือใบพัดที่หมุนอยู่บนเพลา</a:t>
            </a:r>
            <a:r>
              <a:rPr lang="th-TH" sz="24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ยาว</a:t>
            </a:r>
            <a:endParaRPr lang="en-US" sz="2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02648" y="342884"/>
            <a:ext cx="483658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ahoma" panose="020B0604030504040204" pitchFamily="34" charset="0"/>
              </a:rPr>
              <a:t>รูปแบบของการสั่นสะเทือน (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Vibration 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96134" y="478279"/>
            <a:ext cx="7947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ea typeface="Times New Roman" panose="02020603050405020304" pitchFamily="18" charset="0"/>
              </a:rPr>
              <a:t>การสั่นสะเทือนแบบขบกันหรือเคลื่อนที่ผ่าน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en-US" sz="24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Meshing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or Passing Vibration) 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</a:rPr>
              <a:t>คือการสั่นสะเทือนของชิ้นส่วนของเครื่องจักรที่เกิดขึ้นอย่างต่อเนื่องเมื่อเปรียบเทียบกับจุดอ้างอิงจุดใดจุดหนึ่งที่ชิ้นส่วนที่เราวิเคราะห์การสั่นสะเทือนหมุนหรือเคลื่อนที่ผ่าน เช่น การสั่นสะเทือนของเฟืองที่ขบกันและหมุนไปเรื่อย ๆ โดยในตอนที่ฟันแต่ละฟันขบและจากกันก็จะมีการสั่นสะเทือนเกิดขึ้น หรือการสั่นสะเทือนของใบพัดของพัด</a:t>
            </a:r>
            <a:r>
              <a:rPr lang="th-TH" sz="24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ลม</a:t>
            </a:r>
            <a:endParaRPr lang="en-US" sz="2400" dirty="0"/>
          </a:p>
        </p:txBody>
      </p:sp>
      <p:pic>
        <p:nvPicPr>
          <p:cNvPr id="3" name="รูปภาพ 2" descr="http://www.thailandindustry.com/UserFiles/main165-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33" y="2673783"/>
            <a:ext cx="5939356" cy="322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http://www.thailandindustry.com/UserFiles/main165-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97" y="3148717"/>
            <a:ext cx="5760904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2483456" y="285037"/>
            <a:ext cx="8028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การสั่นสะเทือนจากแรงเสียดทาน (</a:t>
            </a:r>
            <a:r>
              <a:rPr lang="en-US" sz="32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Frictional Vibration)</a:t>
            </a:r>
            <a:r>
              <a:rPr lang="en-US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 </a:t>
            </a:r>
            <a:r>
              <a:rPr lang="th-TH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คือการสั่นสะเทือนที่เกิดขึ้นจากแรงเสียดทานในการหมุนหรือเคลื่อนที่ของชิ้นส่วนต่าง ๆ ของเครื่องจักร </a:t>
            </a:r>
            <a:r>
              <a:rPr lang="th-TH" sz="32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เช่น</a:t>
            </a:r>
            <a:r>
              <a:rPr lang="en-US" sz="32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32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การ</a:t>
            </a:r>
            <a:r>
              <a:rPr lang="th-TH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หมุนหรือเคลื่อนที่ของเม็ดลูกปืนหรือตลับลูกปืน การเคลื่อนที่และไถล (</a:t>
            </a:r>
            <a:r>
              <a:rPr lang="en-US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Slide) </a:t>
            </a:r>
            <a:r>
              <a:rPr lang="th-TH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ของบ</a:t>
            </a:r>
            <a:r>
              <a:rPr lang="th-TH" sz="3200" dirty="0" err="1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ูช</a:t>
            </a:r>
            <a:r>
              <a:rPr lang="th-TH" sz="3200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ที่รองรับการหมุนของชิ้นส่วน</a:t>
            </a:r>
            <a:r>
              <a:rPr lang="th-TH" sz="3200" dirty="0" smtClean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เครื่องจักร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93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7" y="873457"/>
            <a:ext cx="11027199" cy="417633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505111" y="453426"/>
            <a:ext cx="445025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ahoma" panose="020B0604030504040204" pitchFamily="34" charset="0"/>
              </a:rPr>
              <a:t>ค่าและหน่วยที่ใช้ในการวัดการสั่นสะเทือน</a:t>
            </a:r>
            <a:r>
              <a:rPr lang="en-US" b="1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78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1190</TotalTime>
  <Words>347</Words>
  <Application>Microsoft Office PowerPoint</Application>
  <PresentationFormat>แบบจอกว้าง</PresentationFormat>
  <Paragraphs>26</Paragraphs>
  <Slides>37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46" baseType="lpstr">
      <vt:lpstr>Angsana New</vt:lpstr>
      <vt:lpstr>Arial</vt:lpstr>
      <vt:lpstr>BrowalliaUPC</vt:lpstr>
      <vt:lpstr>Calibri</vt:lpstr>
      <vt:lpstr>Cordia New</vt:lpstr>
      <vt:lpstr>Impact</vt:lpstr>
      <vt:lpstr>Tahoma</vt:lpstr>
      <vt:lpstr>Times New Roman</vt:lpstr>
      <vt:lpstr>เหตุการณ์หลัก</vt:lpstr>
      <vt:lpstr>การสั่นสะเทือน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หน่วยวัดการสั่นสะเทือน (Vibration Measurement Unit) 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aran tum</dc:creator>
  <cp:lastModifiedBy>aran tum</cp:lastModifiedBy>
  <cp:revision>20</cp:revision>
  <dcterms:created xsi:type="dcterms:W3CDTF">2024-01-03T05:31:35Z</dcterms:created>
  <dcterms:modified xsi:type="dcterms:W3CDTF">2024-11-26T07:24:58Z</dcterms:modified>
</cp:coreProperties>
</file>