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3" r:id="rId5"/>
    <p:sldId id="265" r:id="rId6"/>
    <p:sldId id="264" r:id="rId7"/>
    <p:sldId id="262" r:id="rId8"/>
    <p:sldId id="261" r:id="rId9"/>
    <p:sldId id="260" r:id="rId10"/>
    <p:sldId id="266" r:id="rId11"/>
    <p:sldId id="267" r:id="rId12"/>
    <p:sldId id="268" r:id="rId13"/>
    <p:sldId id="269" r:id="rId14"/>
    <p:sldId id="25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0" autoAdjust="0"/>
    <p:restoredTop sz="94660"/>
  </p:normalViewPr>
  <p:slideViewPr>
    <p:cSldViewPr snapToGrid="0">
      <p:cViewPr varScale="1">
        <p:scale>
          <a:sx n="51" d="100"/>
          <a:sy n="51" d="100"/>
        </p:scale>
        <p:origin x="96" y="8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Communications_satellite" TargetMode="External"/><Relationship Id="rId2" Type="http://schemas.openxmlformats.org/officeDocument/2006/relationships/hyperlink" Target="https://en.wikipedia.org/wiki/Satellite_uplink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Integrated_receiver/decoder" TargetMode="External"/><Relationship Id="rId5" Type="http://schemas.openxmlformats.org/officeDocument/2006/relationships/hyperlink" Target="https://en.wikipedia.org/wiki/Carrier_wave" TargetMode="External"/><Relationship Id="rId4" Type="http://schemas.openxmlformats.org/officeDocument/2006/relationships/hyperlink" Target="https://en.wikipedia.org/wiki/Downlink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irefighting" TargetMode="External"/><Relationship Id="rId2" Type="http://schemas.openxmlformats.org/officeDocument/2006/relationships/hyperlink" Target="https://en.wikipedia.org/wiki/Occupational_safety_and_health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Radio_frequency" TargetMode="External"/><Relationship Id="rId5" Type="http://schemas.openxmlformats.org/officeDocument/2006/relationships/hyperlink" Target="https://en.wikipedia.org/wiki/Structural_engineering" TargetMode="External"/><Relationship Id="rId4" Type="http://schemas.openxmlformats.org/officeDocument/2006/relationships/hyperlink" Target="https://en.wikipedia.org/wiki/1,1,1,2,3,3,3-Heptafluoropropane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Broadcast_tower" TargetMode="External"/><Relationship Id="rId3" Type="http://schemas.openxmlformats.org/officeDocument/2006/relationships/hyperlink" Target="https://en.wikipedia.org/wiki/Digital_television" TargetMode="External"/><Relationship Id="rId7" Type="http://schemas.openxmlformats.org/officeDocument/2006/relationships/hyperlink" Target="https://en.wikipedia.org/wiki/Sharing" TargetMode="External"/><Relationship Id="rId2" Type="http://schemas.openxmlformats.org/officeDocument/2006/relationships/hyperlink" Target="https://en.wikipedia.org/wiki/Digital_dat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Radio_antenna" TargetMode="External"/><Relationship Id="rId5" Type="http://schemas.openxmlformats.org/officeDocument/2006/relationships/hyperlink" Target="https://en.wikipedia.org/wiki/Analog_signal" TargetMode="External"/><Relationship Id="rId4" Type="http://schemas.openxmlformats.org/officeDocument/2006/relationships/hyperlink" Target="https://en.wikipedia.org/wiki/Digital_radio" TargetMode="External"/><Relationship Id="rId9" Type="http://schemas.openxmlformats.org/officeDocument/2006/relationships/hyperlink" Target="https://en.wikipedia.org/wiki/Diplexing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Tower" TargetMode="External"/><Relationship Id="rId2" Type="http://schemas.openxmlformats.org/officeDocument/2006/relationships/hyperlink" Target="https://en.wikipedia.org/wiki/Structural_engineerin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.wikipedia.org/wiki/Design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Broadcasting" TargetMode="External"/><Relationship Id="rId3" Type="http://schemas.openxmlformats.org/officeDocument/2006/relationships/hyperlink" Target="https://en.wikipedia.org/wiki/Electrical_engineering" TargetMode="External"/><Relationship Id="rId7" Type="http://schemas.openxmlformats.org/officeDocument/2006/relationships/hyperlink" Target="https://en.wikipedia.org/wiki/Television" TargetMode="External"/><Relationship Id="rId2" Type="http://schemas.openxmlformats.org/officeDocument/2006/relationships/hyperlink" Target="https://en.wikipedia.org/wiki/Radio-frequency_engineerin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Radio" TargetMode="External"/><Relationship Id="rId11" Type="http://schemas.openxmlformats.org/officeDocument/2006/relationships/hyperlink" Target="https://en.wikipedia.org/wiki/Subset" TargetMode="External"/><Relationship Id="rId5" Type="http://schemas.openxmlformats.org/officeDocument/2006/relationships/hyperlink" Target="https://en.wikipedia.org/wiki/Information_technology" TargetMode="External"/><Relationship Id="rId10" Type="http://schemas.openxmlformats.org/officeDocument/2006/relationships/hyperlink" Target="https://en.wikipedia.org/wiki/RF_engineering" TargetMode="External"/><Relationship Id="rId4" Type="http://schemas.openxmlformats.org/officeDocument/2006/relationships/hyperlink" Target="https://en.wikipedia.org/wiki/Computer_engineering" TargetMode="External"/><Relationship Id="rId9" Type="http://schemas.openxmlformats.org/officeDocument/2006/relationships/hyperlink" Target="https://en.wikipedia.org/wiki/Audio_engineering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Media_market" TargetMode="External"/><Relationship Id="rId3" Type="http://schemas.openxmlformats.org/officeDocument/2006/relationships/hyperlink" Target="https://en.wikipedia.org/wiki/Transmitter" TargetMode="External"/><Relationship Id="rId7" Type="http://schemas.openxmlformats.org/officeDocument/2006/relationships/hyperlink" Target="https://en.wikipedia.org/wiki/Engineer" TargetMode="External"/><Relationship Id="rId2" Type="http://schemas.openxmlformats.org/officeDocument/2006/relationships/hyperlink" Target="https://en.wikipedia.org/wiki/Television_studi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Broadcast_network" TargetMode="External"/><Relationship Id="rId5" Type="http://schemas.openxmlformats.org/officeDocument/2006/relationships/hyperlink" Target="https://en.wikipedia.org/wiki/Remote_broadcast" TargetMode="External"/><Relationship Id="rId4" Type="http://schemas.openxmlformats.org/officeDocument/2006/relationships/hyperlink" Target="https://en.wikipedia.org/wiki/Airchain" TargetMode="External"/><Relationship Id="rId9" Type="http://schemas.openxmlformats.org/officeDocument/2006/relationships/hyperlink" Target="https://en.wikipedia.org/wiki/Contract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Television_studio" TargetMode="External"/><Relationship Id="rId3" Type="http://schemas.openxmlformats.org/officeDocument/2006/relationships/hyperlink" Target="https://en.wikipedia.org/wiki/Systems_engineering" TargetMode="External"/><Relationship Id="rId7" Type="http://schemas.openxmlformats.org/officeDocument/2006/relationships/hyperlink" Target="https://en.wikipedia.org/wiki/Video" TargetMode="External"/><Relationship Id="rId2" Type="http://schemas.openxmlformats.org/officeDocument/2006/relationships/hyperlink" Target="https://en.wikipedia.org/wiki/Design_engineer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Maintenance_engineering" TargetMode="External"/><Relationship Id="rId5" Type="http://schemas.openxmlformats.org/officeDocument/2006/relationships/hyperlink" Target="https://en.wikipedia.org/wiki/Network_engineer" TargetMode="External"/><Relationship Id="rId10" Type="http://schemas.openxmlformats.org/officeDocument/2006/relationships/hyperlink" Target="https://en.wikipedia.org/wiki/Remote_broadcast" TargetMode="External"/><Relationship Id="rId4" Type="http://schemas.openxmlformats.org/officeDocument/2006/relationships/hyperlink" Target="https://en.wikipedia.org/wiki/Information_technology" TargetMode="External"/><Relationship Id="rId9" Type="http://schemas.openxmlformats.org/officeDocument/2006/relationships/hyperlink" Target="https://en.wikipedia.org/wiki/Outside_broadcasting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Painting" TargetMode="External"/><Relationship Id="rId3" Type="http://schemas.openxmlformats.org/officeDocument/2006/relationships/hyperlink" Target="https://en.wikipedia.org/wiki/Automatic_transmission_system" TargetMode="External"/><Relationship Id="rId7" Type="http://schemas.openxmlformats.org/officeDocument/2006/relationships/hyperlink" Target="https://en.wikipedia.org/wiki/Lighting" TargetMode="External"/><Relationship Id="rId2" Type="http://schemas.openxmlformats.org/officeDocument/2006/relationships/hyperlink" Target="https://en.wikipedia.org/wiki/Broadcast_automatio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Preventive_maintenance" TargetMode="External"/><Relationship Id="rId5" Type="http://schemas.openxmlformats.org/officeDocument/2006/relationships/hyperlink" Target="https://en.wikipedia.org/wiki/Radio_masts_and_towers" TargetMode="External"/><Relationship Id="rId10" Type="http://schemas.openxmlformats.org/officeDocument/2006/relationships/hyperlink" Target="https://en.wikipedia.org/wiki/RF_interference" TargetMode="External"/><Relationship Id="rId4" Type="http://schemas.openxmlformats.org/officeDocument/2006/relationships/hyperlink" Target="https://en.wikipedia.org/wiki/Physical_plant" TargetMode="External"/><Relationship Id="rId9" Type="http://schemas.openxmlformats.org/officeDocument/2006/relationships/hyperlink" Target="https://en.wikipedia.org/wiki/Complaint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Video" TargetMode="External"/><Relationship Id="rId3" Type="http://schemas.openxmlformats.org/officeDocument/2006/relationships/hyperlink" Target="https://en.wikipedia.org/wiki/Design_engineer" TargetMode="External"/><Relationship Id="rId7" Type="http://schemas.openxmlformats.org/officeDocument/2006/relationships/hyperlink" Target="https://en.wikipedia.org/wiki/Maintenance_engineering" TargetMode="External"/><Relationship Id="rId2" Type="http://schemas.openxmlformats.org/officeDocument/2006/relationships/hyperlink" Target="https://en.wikipedia.org/wiki/Exper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Network_engineer" TargetMode="External"/><Relationship Id="rId11" Type="http://schemas.openxmlformats.org/officeDocument/2006/relationships/hyperlink" Target="https://en.wikipedia.org/wiki/Remote_broadcast" TargetMode="External"/><Relationship Id="rId5" Type="http://schemas.openxmlformats.org/officeDocument/2006/relationships/hyperlink" Target="https://en.wikipedia.org/wiki/Information_technology" TargetMode="External"/><Relationship Id="rId10" Type="http://schemas.openxmlformats.org/officeDocument/2006/relationships/hyperlink" Target="https://en.wikipedia.org/wiki/Outside_broadcasting" TargetMode="External"/><Relationship Id="rId4" Type="http://schemas.openxmlformats.org/officeDocument/2006/relationships/hyperlink" Target="https://en.wikipedia.org/wiki/Systems_engineering" TargetMode="External"/><Relationship Id="rId9" Type="http://schemas.openxmlformats.org/officeDocument/2006/relationships/hyperlink" Target="https://en.wikipedia.org/wiki/Television_studio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Electrical_engineering" TargetMode="External"/><Relationship Id="rId7" Type="http://schemas.openxmlformats.org/officeDocument/2006/relationships/hyperlink" Target="https://en.wikipedia.org/wiki/Management_information_system" TargetMode="External"/><Relationship Id="rId2" Type="http://schemas.openxmlformats.org/officeDocument/2006/relationships/hyperlink" Target="https://en.wikipedia.org/wiki/Degree_(education)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Computer_engineering" TargetMode="External"/><Relationship Id="rId5" Type="http://schemas.openxmlformats.org/officeDocument/2006/relationships/hyperlink" Target="https://en.wikipedia.org/wiki/Telecommunications_engineering" TargetMode="External"/><Relationship Id="rId4" Type="http://schemas.openxmlformats.org/officeDocument/2006/relationships/hyperlink" Target="https://en.wikipedia.org/wiki/Electronic_engineering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Television_studio" TargetMode="External"/><Relationship Id="rId3" Type="http://schemas.openxmlformats.org/officeDocument/2006/relationships/hyperlink" Target="https://en.wikipedia.org/wiki/Measurement" TargetMode="External"/><Relationship Id="rId7" Type="http://schemas.openxmlformats.org/officeDocument/2006/relationships/hyperlink" Target="https://en.wikipedia.org/wiki/Acoustics" TargetMode="External"/><Relationship Id="rId12" Type="http://schemas.openxmlformats.org/officeDocument/2006/relationships/hyperlink" Target="https://en.wikipedia.org/wiki/Mixing_console" TargetMode="External"/><Relationship Id="rId2" Type="http://schemas.openxmlformats.org/officeDocument/2006/relationships/hyperlink" Target="https://en.wikipedia.org/wiki/Instrumentatio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High-definition_video" TargetMode="External"/><Relationship Id="rId11" Type="http://schemas.openxmlformats.org/officeDocument/2006/relationships/hyperlink" Target="https://en.wikipedia.org/wiki/Vision_mixer" TargetMode="External"/><Relationship Id="rId5" Type="http://schemas.openxmlformats.org/officeDocument/2006/relationships/hyperlink" Target="https://en.wikipedia.org/wiki/Video" TargetMode="External"/><Relationship Id="rId10" Type="http://schemas.openxmlformats.org/officeDocument/2006/relationships/hyperlink" Target="https://en.wikipedia.org/wiki/Camera_lens" TargetMode="External"/><Relationship Id="rId4" Type="http://schemas.openxmlformats.org/officeDocument/2006/relationships/hyperlink" Target="https://en.wikipedia.org/wiki/Baseband" TargetMode="External"/><Relationship Id="rId9" Type="http://schemas.openxmlformats.org/officeDocument/2006/relationships/hyperlink" Target="https://en.wikipedia.org/wiki/Video_camera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Playout" TargetMode="External"/><Relationship Id="rId13" Type="http://schemas.openxmlformats.org/officeDocument/2006/relationships/hyperlink" Target="https://en.wikipedia.org/wiki/RAID" TargetMode="External"/><Relationship Id="rId18" Type="http://schemas.openxmlformats.org/officeDocument/2006/relationships/hyperlink" Target="https://en.wikipedia.org/wiki/Computer_networking" TargetMode="External"/><Relationship Id="rId26" Type="http://schemas.openxmlformats.org/officeDocument/2006/relationships/hyperlink" Target="https://en.wikipedia.org/wiki/Non-linear_editing_system" TargetMode="External"/><Relationship Id="rId3" Type="http://schemas.openxmlformats.org/officeDocument/2006/relationships/hyperlink" Target="https://en.wikipedia.org/wiki/DV25" TargetMode="External"/><Relationship Id="rId21" Type="http://schemas.openxmlformats.org/officeDocument/2006/relationships/hyperlink" Target="https://en.wikipedia.org/wiki/MacOS" TargetMode="External"/><Relationship Id="rId7" Type="http://schemas.openxmlformats.org/officeDocument/2006/relationships/hyperlink" Target="https://en.wikipedia.org/wiki/ISDB" TargetMode="External"/><Relationship Id="rId12" Type="http://schemas.openxmlformats.org/officeDocument/2006/relationships/hyperlink" Target="https://en.wikipedia.org/wiki/Disk_storage" TargetMode="External"/><Relationship Id="rId17" Type="http://schemas.openxmlformats.org/officeDocument/2006/relationships/hyperlink" Target="https://en.wikipedia.org/wiki/Grid_storage" TargetMode="External"/><Relationship Id="rId25" Type="http://schemas.openxmlformats.org/officeDocument/2006/relationships/hyperlink" Target="https://en.wikipedia.org/wiki/Video_capture" TargetMode="External"/><Relationship Id="rId2" Type="http://schemas.openxmlformats.org/officeDocument/2006/relationships/hyperlink" Target="https://en.wikipedia.org/wiki/Video_compression" TargetMode="External"/><Relationship Id="rId16" Type="http://schemas.openxmlformats.org/officeDocument/2006/relationships/hyperlink" Target="https://en.wikipedia.org/wiki/Tape_archive" TargetMode="External"/><Relationship Id="rId20" Type="http://schemas.openxmlformats.org/officeDocument/2006/relationships/hyperlink" Target="https://en.wikipedia.org/wiki/Microsoft_Window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ATSC_Standards" TargetMode="External"/><Relationship Id="rId11" Type="http://schemas.openxmlformats.org/officeDocument/2006/relationships/hyperlink" Target="https://en.wikipedia.org/wiki/Broadcast_automation" TargetMode="External"/><Relationship Id="rId24" Type="http://schemas.openxmlformats.org/officeDocument/2006/relationships/hyperlink" Target="https://en.wikipedia.org/wiki/Post_production" TargetMode="External"/><Relationship Id="rId5" Type="http://schemas.openxmlformats.org/officeDocument/2006/relationships/hyperlink" Target="https://en.wikipedia.org/wiki/Digital_Video_Broadcasting" TargetMode="External"/><Relationship Id="rId15" Type="http://schemas.openxmlformats.org/officeDocument/2006/relationships/hyperlink" Target="https://en.wikipedia.org/wiki/Storage_area_network" TargetMode="External"/><Relationship Id="rId23" Type="http://schemas.openxmlformats.org/officeDocument/2006/relationships/hyperlink" Target="https://en.wikipedia.org/wiki/Real-time_operating_system" TargetMode="External"/><Relationship Id="rId10" Type="http://schemas.openxmlformats.org/officeDocument/2006/relationships/hyperlink" Target="https://en.wikipedia.org/wiki/Harris_Corporation" TargetMode="External"/><Relationship Id="rId19" Type="http://schemas.openxmlformats.org/officeDocument/2006/relationships/hyperlink" Target="https://en.wikipedia.org/wiki/Operating_system" TargetMode="External"/><Relationship Id="rId4" Type="http://schemas.openxmlformats.org/officeDocument/2006/relationships/hyperlink" Target="https://en.wikipedia.org/wiki/MPEG" TargetMode="External"/><Relationship Id="rId9" Type="http://schemas.openxmlformats.org/officeDocument/2006/relationships/hyperlink" Target="https://en.wikipedia.org/wiki/VDCP" TargetMode="External"/><Relationship Id="rId14" Type="http://schemas.openxmlformats.org/officeDocument/2006/relationships/hyperlink" Target="https://en.wikipedia.org/wiki/Network-attached_storage" TargetMode="External"/><Relationship Id="rId22" Type="http://schemas.openxmlformats.org/officeDocument/2006/relationships/hyperlink" Target="https://en.wikipedia.org/wiki/Linu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Studio television production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lectures and </a:t>
            </a:r>
            <a:r>
              <a:rPr lang="en-US" dirty="0" smtClean="0"/>
              <a:t>practice</a:t>
            </a:r>
          </a:p>
          <a:p>
            <a:r>
              <a:rPr lang="en-US" dirty="0"/>
              <a:t>Credit : https://en.wikipedia.org/wiki/Broadcast_engineering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2113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Studio television production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322763"/>
          </a:xfrm>
        </p:spPr>
        <p:txBody>
          <a:bodyPr/>
          <a:lstStyle/>
          <a:p>
            <a:r>
              <a:rPr lang="en-US" dirty="0"/>
              <a:t>RF</a:t>
            </a:r>
          </a:p>
          <a:p>
            <a:pPr lvl="1"/>
            <a:r>
              <a:rPr lang="en-US" dirty="0"/>
              <a:t>RF </a:t>
            </a:r>
            <a:r>
              <a:rPr lang="en-US" dirty="0">
                <a:hlinkClick r:id="rId2" tooltip="Satellite uplink"/>
              </a:rPr>
              <a:t>satellite </a:t>
            </a:r>
            <a:r>
              <a:rPr lang="en-US" dirty="0" err="1">
                <a:hlinkClick r:id="rId2" tooltip="Satellite uplink"/>
              </a:rPr>
              <a:t>uplinking</a:t>
            </a:r>
            <a:r>
              <a:rPr lang="en-US" dirty="0"/>
              <a:t> – High-powered amplifiers (HPA)</a:t>
            </a:r>
          </a:p>
          <a:p>
            <a:pPr lvl="1"/>
            <a:r>
              <a:rPr lang="en-US" dirty="0"/>
              <a:t>RF </a:t>
            </a:r>
            <a:r>
              <a:rPr lang="en-US" dirty="0">
                <a:hlinkClick r:id="rId3" tooltip="Communications satellite"/>
              </a:rPr>
              <a:t>communications satellite</a:t>
            </a:r>
            <a:r>
              <a:rPr lang="en-US" dirty="0"/>
              <a:t> </a:t>
            </a:r>
            <a:r>
              <a:rPr lang="en-US" dirty="0">
                <a:hlinkClick r:id="rId4" tooltip="Downlink"/>
              </a:rPr>
              <a:t>downlinking</a:t>
            </a:r>
            <a:r>
              <a:rPr lang="en-US" dirty="0"/>
              <a:t> – Band detection, </a:t>
            </a:r>
            <a:r>
              <a:rPr lang="en-US" dirty="0">
                <a:hlinkClick r:id="rId5" tooltip="Carrier wave"/>
              </a:rPr>
              <a:t>carrier</a:t>
            </a:r>
            <a:r>
              <a:rPr lang="en-US" dirty="0"/>
              <a:t> detection and </a:t>
            </a:r>
            <a:r>
              <a:rPr lang="en-US" dirty="0">
                <a:hlinkClick r:id="rId6" tooltip="Integrated receiver/decoder"/>
              </a:rPr>
              <a:t>IRD</a:t>
            </a:r>
            <a:r>
              <a:rPr lang="en-US" dirty="0"/>
              <a:t> tuning, etc.</a:t>
            </a:r>
          </a:p>
          <a:p>
            <a:pPr lvl="1"/>
            <a:r>
              <a:rPr lang="en-US" dirty="0"/>
              <a:t>RF transmitter maintenance - IOT UHF transmitters, solid-state VHF transmitters, solid-state MF transmitters (AM radio), tube type VHF, and MF transmitters. Antennas, transmission lines, high power filters, digital modulators, towers, tower lighting systems, and backup generators.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7049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Studio television production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3827463"/>
          </a:xfrm>
        </p:spPr>
        <p:txBody>
          <a:bodyPr/>
          <a:lstStyle/>
          <a:p>
            <a:r>
              <a:rPr lang="en-US" dirty="0"/>
              <a:t>Health and safety</a:t>
            </a:r>
          </a:p>
          <a:p>
            <a:pPr lvl="1"/>
            <a:r>
              <a:rPr lang="en-US" dirty="0">
                <a:hlinkClick r:id="rId2" tooltip="Occupational safety and health"/>
              </a:rPr>
              <a:t>Occupational safety and health</a:t>
            </a:r>
            <a:endParaRPr lang="en-US" dirty="0"/>
          </a:p>
          <a:p>
            <a:pPr lvl="1"/>
            <a:r>
              <a:rPr lang="en-US" dirty="0">
                <a:hlinkClick r:id="rId3" tooltip="Firefighting"/>
              </a:rPr>
              <a:t>Fire suppression</a:t>
            </a:r>
            <a:r>
              <a:rPr lang="en-US" dirty="0"/>
              <a:t> systems like </a:t>
            </a:r>
            <a:r>
              <a:rPr lang="en-US" dirty="0">
                <a:hlinkClick r:id="rId4" tooltip="1,1,1,2,3,3,3-Heptafluoropropane"/>
              </a:rPr>
              <a:t>FM 200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Basic </a:t>
            </a:r>
            <a:r>
              <a:rPr lang="en-US" dirty="0">
                <a:hlinkClick r:id="rId5" tooltip="Structural engineering"/>
              </a:rPr>
              <a:t>structural engineering</a:t>
            </a:r>
            <a:endParaRPr lang="en-US" dirty="0"/>
          </a:p>
          <a:p>
            <a:pPr lvl="1"/>
            <a:r>
              <a:rPr lang="en-US" dirty="0">
                <a:hlinkClick r:id="rId6" tooltip="Radio frequency"/>
              </a:rPr>
              <a:t>RF</a:t>
            </a:r>
            <a:r>
              <a:rPr lang="en-US" dirty="0"/>
              <a:t> hazard mitigation</a:t>
            </a:r>
          </a:p>
          <a:p>
            <a:r>
              <a:rPr lang="en-US" dirty="0"/>
              <a:t>Above mentioned requirements vary from station to station.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15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Studio television production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303714"/>
          </a:xfrm>
        </p:spPr>
        <p:txBody>
          <a:bodyPr>
            <a:normAutofit/>
          </a:bodyPr>
          <a:lstStyle/>
          <a:p>
            <a:r>
              <a:rPr lang="en-US" dirty="0"/>
              <a:t>Digital engineering</a:t>
            </a:r>
          </a:p>
          <a:p>
            <a:pPr marL="0" indent="0">
              <a:buNone/>
            </a:pPr>
            <a:r>
              <a:rPr lang="en-US" dirty="0"/>
              <a:t>The conversion to </a:t>
            </a:r>
            <a:r>
              <a:rPr lang="en-US" dirty="0">
                <a:hlinkClick r:id="rId2" tooltip="Digital data"/>
              </a:rPr>
              <a:t>digital</a:t>
            </a:r>
            <a:r>
              <a:rPr lang="en-US" dirty="0"/>
              <a:t> broadcasting means broadcast engineers must now be well-versed in </a:t>
            </a:r>
            <a:r>
              <a:rPr lang="en-US" dirty="0">
                <a:hlinkClick r:id="rId3" tooltip="Digital television"/>
              </a:rPr>
              <a:t>digital television</a:t>
            </a:r>
            <a:r>
              <a:rPr lang="en-US" dirty="0"/>
              <a:t> and </a:t>
            </a:r>
            <a:r>
              <a:rPr lang="en-US" dirty="0">
                <a:hlinkClick r:id="rId4" tooltip="Digital radio"/>
              </a:rPr>
              <a:t>digital radio</a:t>
            </a:r>
            <a:r>
              <a:rPr lang="en-US" dirty="0"/>
              <a:t>, in addition to </a:t>
            </a:r>
            <a:r>
              <a:rPr lang="en-US" dirty="0">
                <a:hlinkClick r:id="rId5" tooltip="Analog signal"/>
              </a:rPr>
              <a:t>analogue</a:t>
            </a:r>
            <a:r>
              <a:rPr lang="en-US" dirty="0"/>
              <a:t> principles. New equipment from the transmitter to the </a:t>
            </a:r>
            <a:r>
              <a:rPr lang="en-US" dirty="0">
                <a:hlinkClick r:id="rId6" tooltip="Radio antenna"/>
              </a:rPr>
              <a:t>radio antenna</a:t>
            </a:r>
            <a:r>
              <a:rPr lang="en-US" dirty="0"/>
              <a:t> to the receiver may be encountered by engineers new to the field. Furthermore, modern techniques place a greater demand on an engineer's expertise, such as </a:t>
            </a:r>
            <a:r>
              <a:rPr lang="en-US" dirty="0">
                <a:hlinkClick r:id="rId7" tooltip="Sharing"/>
              </a:rPr>
              <a:t>sharing</a:t>
            </a:r>
            <a:r>
              <a:rPr lang="en-US" dirty="0"/>
              <a:t> </a:t>
            </a:r>
            <a:r>
              <a:rPr lang="en-US" dirty="0">
                <a:hlinkClick r:id="rId8" tooltip="Broadcast tower"/>
              </a:rPr>
              <a:t>broadcast towers</a:t>
            </a:r>
            <a:r>
              <a:rPr lang="en-US" dirty="0"/>
              <a:t> or </a:t>
            </a:r>
            <a:r>
              <a:rPr lang="en-US" dirty="0">
                <a:hlinkClick r:id="rId6" tooltip="Radio antenna"/>
              </a:rPr>
              <a:t>radio antennas</a:t>
            </a:r>
            <a:r>
              <a:rPr lang="en-US" dirty="0"/>
              <a:t> among different stations (</a:t>
            </a:r>
            <a:r>
              <a:rPr lang="en-US" dirty="0" err="1">
                <a:hlinkClick r:id="rId9" tooltip="Diplexing"/>
              </a:rPr>
              <a:t>diplexing</a:t>
            </a:r>
            <a:r>
              <a:rPr lang="en-US" dirty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6561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Studio television production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475163"/>
          </a:xfrm>
        </p:spPr>
        <p:txBody>
          <a:bodyPr/>
          <a:lstStyle/>
          <a:p>
            <a:r>
              <a:rPr lang="en-US" dirty="0"/>
              <a:t>Engineering services</a:t>
            </a:r>
          </a:p>
          <a:p>
            <a:pPr marL="0" indent="0">
              <a:buNone/>
            </a:pPr>
            <a:r>
              <a:rPr lang="en-US" dirty="0"/>
              <a:t>Broadcast stations often call upon outside engineering services for specific needs; for example, because </a:t>
            </a:r>
            <a:r>
              <a:rPr lang="en-US" dirty="0">
                <a:hlinkClick r:id="rId2" tooltip="Structural engineering"/>
              </a:rPr>
              <a:t>structural engineering</a:t>
            </a:r>
            <a:r>
              <a:rPr lang="en-US" dirty="0"/>
              <a:t> is generally not a direct part of broadcast engineering, </a:t>
            </a:r>
            <a:r>
              <a:rPr lang="en-US" dirty="0">
                <a:hlinkClick r:id="rId3" tooltip="Tower"/>
              </a:rPr>
              <a:t>tower</a:t>
            </a:r>
            <a:r>
              <a:rPr lang="en-US" dirty="0"/>
              <a:t> companies usually </a:t>
            </a:r>
            <a:r>
              <a:rPr lang="en-US" dirty="0">
                <a:hlinkClick r:id="rId4" tooltip="Design"/>
              </a:rPr>
              <a:t>design</a:t>
            </a:r>
            <a:r>
              <a:rPr lang="en-US" dirty="0"/>
              <a:t> broadcast towers.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6353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648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Studio television production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906586"/>
            <a:ext cx="9905999" cy="5465764"/>
          </a:xfrm>
        </p:spPr>
        <p:txBody>
          <a:bodyPr>
            <a:noAutofit/>
          </a:bodyPr>
          <a:lstStyle/>
          <a:p>
            <a:r>
              <a:rPr lang="en-US" sz="2800" dirty="0" smtClean="0"/>
              <a:t>Broadcast engineering</a:t>
            </a:r>
          </a:p>
          <a:p>
            <a:pPr marL="0" indent="0">
              <a:buNone/>
            </a:pPr>
            <a:r>
              <a:rPr lang="en-US" sz="2800" i="1" dirty="0"/>
              <a:t>"Radio engineering" redirects here. Not to be confused with </a:t>
            </a:r>
            <a:r>
              <a:rPr lang="en-US" sz="2800" i="1" dirty="0">
                <a:hlinkClick r:id="rId2" tooltip="Radio-frequency engineering"/>
              </a:rPr>
              <a:t>Radio-frequency engineering</a:t>
            </a:r>
            <a:r>
              <a:rPr lang="en-US" sz="2800" i="1" dirty="0" smtClean="0"/>
              <a:t>.</a:t>
            </a:r>
          </a:p>
          <a:p>
            <a:pPr marL="0" indent="0">
              <a:buNone/>
            </a:pPr>
            <a:r>
              <a:rPr lang="en-US" sz="2800" b="1" dirty="0"/>
              <a:t>Broadcast engineering</a:t>
            </a:r>
            <a:r>
              <a:rPr lang="en-US" sz="2800" dirty="0"/>
              <a:t> is the field of </a:t>
            </a:r>
            <a:r>
              <a:rPr lang="en-US" sz="2800" dirty="0">
                <a:hlinkClick r:id="rId3" tooltip="Electrical engineering"/>
              </a:rPr>
              <a:t>electrical engineering</a:t>
            </a:r>
            <a:r>
              <a:rPr lang="en-US" sz="2800" dirty="0"/>
              <a:t>, and now to some extent </a:t>
            </a:r>
            <a:r>
              <a:rPr lang="en-US" sz="2800" dirty="0">
                <a:hlinkClick r:id="rId4" tooltip="Computer engineering"/>
              </a:rPr>
              <a:t>computer engineering</a:t>
            </a:r>
            <a:r>
              <a:rPr lang="en-US" sz="2800" dirty="0"/>
              <a:t> and </a:t>
            </a:r>
            <a:r>
              <a:rPr lang="en-US" sz="2800" dirty="0">
                <a:hlinkClick r:id="rId5" tooltip="Information technology"/>
              </a:rPr>
              <a:t>information technology</a:t>
            </a:r>
            <a:r>
              <a:rPr lang="en-US" sz="2800" dirty="0"/>
              <a:t>, which deals with </a:t>
            </a:r>
            <a:r>
              <a:rPr lang="en-US" sz="2800" dirty="0">
                <a:hlinkClick r:id="rId6" tooltip="Radio"/>
              </a:rPr>
              <a:t>radio</a:t>
            </a:r>
            <a:r>
              <a:rPr lang="en-US" sz="2800" dirty="0"/>
              <a:t> and </a:t>
            </a:r>
            <a:r>
              <a:rPr lang="en-US" sz="2800" dirty="0">
                <a:hlinkClick r:id="rId7" tooltip="Television"/>
              </a:rPr>
              <a:t>television</a:t>
            </a:r>
            <a:r>
              <a:rPr lang="en-US" sz="2800" dirty="0"/>
              <a:t> </a:t>
            </a:r>
            <a:r>
              <a:rPr lang="en-US" sz="2800" dirty="0">
                <a:hlinkClick r:id="rId8" tooltip="Broadcasting"/>
              </a:rPr>
              <a:t>broadcasting</a:t>
            </a:r>
            <a:r>
              <a:rPr lang="en-US" sz="2800" dirty="0"/>
              <a:t>. </a:t>
            </a:r>
            <a:r>
              <a:rPr lang="en-US" sz="2800" dirty="0">
                <a:hlinkClick r:id="rId9" tooltip="Audio engineering"/>
              </a:rPr>
              <a:t>Audio engineering</a:t>
            </a:r>
            <a:r>
              <a:rPr lang="en-US" sz="2800" dirty="0"/>
              <a:t> and </a:t>
            </a:r>
            <a:r>
              <a:rPr lang="en-US" sz="2800" dirty="0">
                <a:hlinkClick r:id="rId10" tooltip="RF engineering"/>
              </a:rPr>
              <a:t>RF engineering</a:t>
            </a:r>
            <a:r>
              <a:rPr lang="en-US" sz="2800" dirty="0"/>
              <a:t> are also essential parts of broadcast engineering, being their own </a:t>
            </a:r>
            <a:r>
              <a:rPr lang="en-US" sz="2800" dirty="0">
                <a:hlinkClick r:id="rId11" tooltip="Subset"/>
              </a:rPr>
              <a:t>subsets</a:t>
            </a:r>
            <a:r>
              <a:rPr lang="en-US" sz="2800" dirty="0"/>
              <a:t> of electrical engineering.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71007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Studio television production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284663"/>
          </a:xfrm>
        </p:spPr>
        <p:txBody>
          <a:bodyPr>
            <a:normAutofit/>
          </a:bodyPr>
          <a:lstStyle/>
          <a:p>
            <a:r>
              <a:rPr lang="en-US" sz="2800" dirty="0"/>
              <a:t>Broadcast engineering involves both the </a:t>
            </a:r>
            <a:r>
              <a:rPr lang="en-US" sz="2800" dirty="0">
                <a:hlinkClick r:id="rId2" tooltip="Television studio"/>
              </a:rPr>
              <a:t>studio</a:t>
            </a:r>
            <a:r>
              <a:rPr lang="en-US" sz="2800" dirty="0"/>
              <a:t> and </a:t>
            </a:r>
            <a:r>
              <a:rPr lang="en-US" sz="2800" dirty="0">
                <a:hlinkClick r:id="rId3" tooltip="Transmitter"/>
              </a:rPr>
              <a:t>transmitter</a:t>
            </a:r>
            <a:r>
              <a:rPr lang="en-US" sz="2800" dirty="0"/>
              <a:t> aspects (the entire </a:t>
            </a:r>
            <a:r>
              <a:rPr lang="en-US" sz="2800" dirty="0" err="1">
                <a:hlinkClick r:id="rId4" tooltip="Airchain"/>
              </a:rPr>
              <a:t>airchain</a:t>
            </a:r>
            <a:r>
              <a:rPr lang="en-US" sz="2800" dirty="0"/>
              <a:t>), as well as </a:t>
            </a:r>
            <a:r>
              <a:rPr lang="en-US" sz="2800" dirty="0">
                <a:hlinkClick r:id="rId5" tooltip="Remote broadcast"/>
              </a:rPr>
              <a:t>remote broadcasts</a:t>
            </a:r>
            <a:r>
              <a:rPr lang="en-US" sz="2800" dirty="0"/>
              <a:t>. Every </a:t>
            </a:r>
            <a:r>
              <a:rPr lang="en-US" sz="2800" dirty="0">
                <a:hlinkClick r:id="rId6" tooltip="Broadcast network"/>
              </a:rPr>
              <a:t>station</a:t>
            </a:r>
            <a:r>
              <a:rPr lang="en-US" sz="2800" dirty="0"/>
              <a:t> has a broadcast </a:t>
            </a:r>
            <a:r>
              <a:rPr lang="en-US" sz="2800" dirty="0">
                <a:hlinkClick r:id="rId7" tooltip="Engineer"/>
              </a:rPr>
              <a:t>engineer</a:t>
            </a:r>
            <a:r>
              <a:rPr lang="en-US" sz="2800" dirty="0"/>
              <a:t>, though one may now serve an entire station group in a city. In small </a:t>
            </a:r>
            <a:r>
              <a:rPr lang="en-US" sz="2800" dirty="0">
                <a:hlinkClick r:id="rId8" tooltip="Media market"/>
              </a:rPr>
              <a:t>media markets</a:t>
            </a:r>
            <a:r>
              <a:rPr lang="en-US" sz="2800" dirty="0"/>
              <a:t> the engineer may work on a </a:t>
            </a:r>
            <a:r>
              <a:rPr lang="en-US" sz="2800" dirty="0">
                <a:hlinkClick r:id="rId9" tooltip="Contract"/>
              </a:rPr>
              <a:t>contract</a:t>
            </a:r>
            <a:r>
              <a:rPr lang="en-US" sz="2800" dirty="0"/>
              <a:t> basis for one or more stations as needed.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32818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Studio television production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2097088"/>
            <a:ext cx="9905999" cy="4760911"/>
          </a:xfrm>
        </p:spPr>
        <p:txBody>
          <a:bodyPr>
            <a:normAutofit/>
          </a:bodyPr>
          <a:lstStyle/>
          <a:p>
            <a:r>
              <a:rPr lang="en-US" dirty="0"/>
              <a:t>Broadcast </a:t>
            </a:r>
            <a:r>
              <a:rPr lang="en-US" dirty="0" err="1"/>
              <a:t>engineerBroadcast</a:t>
            </a:r>
            <a:r>
              <a:rPr lang="en-US" dirty="0"/>
              <a:t> </a:t>
            </a:r>
            <a:r>
              <a:rPr lang="en-US" dirty="0">
                <a:hlinkClick r:id="rId2" tooltip="Design engineer"/>
              </a:rPr>
              <a:t>design engineer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Broadcast </a:t>
            </a:r>
            <a:r>
              <a:rPr lang="en-US" dirty="0">
                <a:hlinkClick r:id="rId3" tooltip="Systems engineering"/>
              </a:rPr>
              <a:t>systems engineer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Broadcast </a:t>
            </a:r>
            <a:r>
              <a:rPr lang="en-US" dirty="0">
                <a:hlinkClick r:id="rId4" tooltip="Information technology"/>
              </a:rPr>
              <a:t>IT</a:t>
            </a:r>
            <a:r>
              <a:rPr lang="en-US" dirty="0"/>
              <a:t> engineer</a:t>
            </a:r>
            <a:br>
              <a:rPr lang="en-US" dirty="0"/>
            </a:br>
            <a:r>
              <a:rPr lang="en-US" dirty="0"/>
              <a:t>Broadcast </a:t>
            </a:r>
            <a:r>
              <a:rPr lang="en-US" dirty="0">
                <a:hlinkClick r:id="rId4" tooltip="Information technology"/>
              </a:rPr>
              <a:t>IT</a:t>
            </a:r>
            <a:r>
              <a:rPr lang="en-US" dirty="0"/>
              <a:t> </a:t>
            </a:r>
            <a:r>
              <a:rPr lang="en-US" dirty="0">
                <a:hlinkClick r:id="rId3" tooltip="Systems engineering"/>
              </a:rPr>
              <a:t>systems engineer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Broadcast </a:t>
            </a:r>
            <a:r>
              <a:rPr lang="en-US" dirty="0">
                <a:hlinkClick r:id="rId5" tooltip="Network engineer"/>
              </a:rPr>
              <a:t>network engineer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Broadcast </a:t>
            </a:r>
            <a:r>
              <a:rPr lang="en-US" dirty="0">
                <a:hlinkClick r:id="rId6" tooltip="Maintenance engineering"/>
              </a:rPr>
              <a:t>maintenance engineer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hlinkClick r:id="rId7" tooltip="Video"/>
              </a:rPr>
              <a:t>Video</a:t>
            </a:r>
            <a:r>
              <a:rPr lang="en-US" dirty="0"/>
              <a:t> broadcast engineer</a:t>
            </a:r>
            <a:br>
              <a:rPr lang="en-US" dirty="0"/>
            </a:br>
            <a:r>
              <a:rPr lang="en-US" dirty="0">
                <a:hlinkClick r:id="rId8" tooltip="Television studio"/>
              </a:rPr>
              <a:t>TV studio</a:t>
            </a:r>
            <a:r>
              <a:rPr lang="en-US" dirty="0"/>
              <a:t> broadcast engineer</a:t>
            </a:r>
            <a:br>
              <a:rPr lang="en-US" dirty="0"/>
            </a:br>
            <a:r>
              <a:rPr lang="en-US" dirty="0">
                <a:hlinkClick r:id="rId9" tooltip="Outside broadcasting"/>
              </a:rPr>
              <a:t>Outside broadcast</a:t>
            </a:r>
            <a:r>
              <a:rPr lang="en-US" dirty="0"/>
              <a:t> engineer</a:t>
            </a:r>
            <a:br>
              <a:rPr lang="en-US" dirty="0"/>
            </a:br>
            <a:r>
              <a:rPr lang="en-US" dirty="0" smtClean="0">
                <a:hlinkClick r:id="rId10" tooltip="Remote broadcast"/>
              </a:rPr>
              <a:t>Remote </a:t>
            </a:r>
            <a:r>
              <a:rPr lang="en-US" dirty="0">
                <a:hlinkClick r:id="rId10" tooltip="Remote broadcast"/>
              </a:rPr>
              <a:t>broadcast</a:t>
            </a:r>
            <a:r>
              <a:rPr lang="en-US" dirty="0"/>
              <a:t> engineer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075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Studio television production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60851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Duties</a:t>
            </a:r>
          </a:p>
          <a:p>
            <a:pPr marL="0" indent="0">
              <a:buNone/>
            </a:pPr>
            <a:r>
              <a:rPr lang="en-US" sz="2800" dirty="0"/>
              <a:t>Modern duties of a broadcast engineer include maintaining </a:t>
            </a:r>
            <a:r>
              <a:rPr lang="en-US" sz="2800" dirty="0">
                <a:hlinkClick r:id="rId2" tooltip="Broadcast automation"/>
              </a:rPr>
              <a:t>broadcast automation</a:t>
            </a:r>
            <a:r>
              <a:rPr lang="en-US" sz="2800" dirty="0"/>
              <a:t> systems for the studio and </a:t>
            </a:r>
            <a:r>
              <a:rPr lang="en-US" sz="2800" dirty="0">
                <a:hlinkClick r:id="rId3" tooltip="Automatic transmission system"/>
              </a:rPr>
              <a:t>automatic transmission systems</a:t>
            </a:r>
            <a:r>
              <a:rPr lang="en-US" sz="2800" dirty="0"/>
              <a:t> for the transmitter </a:t>
            </a:r>
            <a:r>
              <a:rPr lang="en-US" sz="2800" dirty="0">
                <a:hlinkClick r:id="rId4" tooltip="Physical plant"/>
              </a:rPr>
              <a:t>plant</a:t>
            </a:r>
            <a:r>
              <a:rPr lang="en-US" sz="2800" dirty="0"/>
              <a:t>. There are also important duties regarding </a:t>
            </a:r>
            <a:r>
              <a:rPr lang="en-US" sz="2800" dirty="0">
                <a:hlinkClick r:id="rId5" tooltip="Radio masts and towers"/>
              </a:rPr>
              <a:t>radio towers</a:t>
            </a:r>
            <a:r>
              <a:rPr lang="en-US" sz="2800" dirty="0"/>
              <a:t>, which must be </a:t>
            </a:r>
            <a:r>
              <a:rPr lang="en-US" sz="2800" dirty="0">
                <a:hlinkClick r:id="rId6" tooltip="Preventive maintenance"/>
              </a:rPr>
              <a:t>maintained</a:t>
            </a:r>
            <a:r>
              <a:rPr lang="en-US" sz="2800" dirty="0"/>
              <a:t> with proper </a:t>
            </a:r>
            <a:r>
              <a:rPr lang="en-US" sz="2800" dirty="0">
                <a:hlinkClick r:id="rId7" tooltip="Lighting"/>
              </a:rPr>
              <a:t>lighting</a:t>
            </a:r>
            <a:r>
              <a:rPr lang="en-US" sz="2800" dirty="0"/>
              <a:t> and </a:t>
            </a:r>
            <a:r>
              <a:rPr lang="en-US" sz="2800" dirty="0">
                <a:hlinkClick r:id="rId8" tooltip="Painting"/>
              </a:rPr>
              <a:t>painting</a:t>
            </a:r>
            <a:r>
              <a:rPr lang="en-US" sz="2800" dirty="0"/>
              <a:t>. Occasionally a station's engineer must deal with </a:t>
            </a:r>
            <a:r>
              <a:rPr lang="en-US" sz="2800" dirty="0">
                <a:hlinkClick r:id="rId9" tooltip="Complaint"/>
              </a:rPr>
              <a:t>complaints</a:t>
            </a:r>
            <a:r>
              <a:rPr lang="en-US" sz="2800" dirty="0"/>
              <a:t> of </a:t>
            </a:r>
            <a:r>
              <a:rPr lang="en-US" sz="2800" dirty="0">
                <a:hlinkClick r:id="rId10" tooltip="RF interference"/>
              </a:rPr>
              <a:t>RF interference</a:t>
            </a:r>
            <a:r>
              <a:rPr lang="en-US" sz="2800" dirty="0"/>
              <a:t>, particularly after a station has made changes to its transmission facilities.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089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Studio television production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828801"/>
            <a:ext cx="9905999" cy="5029199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Titles</a:t>
            </a:r>
          </a:p>
          <a:p>
            <a:r>
              <a:rPr lang="en-US" dirty="0"/>
              <a:t>Broadcast engineers may have varying titles depending on their level of </a:t>
            </a:r>
            <a:r>
              <a:rPr lang="en-US" dirty="0">
                <a:hlinkClick r:id="rId2" tooltip="Expert"/>
              </a:rPr>
              <a:t>expertise</a:t>
            </a:r>
            <a:r>
              <a:rPr lang="en-US" dirty="0"/>
              <a:t> and field specialty. Some widely used titles include:</a:t>
            </a:r>
          </a:p>
          <a:p>
            <a:r>
              <a:rPr lang="en-US" dirty="0"/>
              <a:t>Broadcast </a:t>
            </a:r>
            <a:r>
              <a:rPr lang="en-US" dirty="0">
                <a:hlinkClick r:id="rId3" tooltip="Design engineer"/>
              </a:rPr>
              <a:t>design engineer</a:t>
            </a:r>
            <a:endParaRPr lang="en-US" dirty="0"/>
          </a:p>
          <a:p>
            <a:r>
              <a:rPr lang="en-US" dirty="0"/>
              <a:t>Broadcast Integration Engineer</a:t>
            </a:r>
          </a:p>
          <a:p>
            <a:r>
              <a:rPr lang="en-US" dirty="0"/>
              <a:t>Broadcast </a:t>
            </a:r>
            <a:r>
              <a:rPr lang="en-US" dirty="0">
                <a:hlinkClick r:id="rId4" tooltip="Systems engineering"/>
              </a:rPr>
              <a:t>systems engineer</a:t>
            </a:r>
            <a:endParaRPr lang="en-US" dirty="0"/>
          </a:p>
          <a:p>
            <a:r>
              <a:rPr lang="en-US" dirty="0"/>
              <a:t>Broadcast </a:t>
            </a:r>
            <a:r>
              <a:rPr lang="en-US" dirty="0">
                <a:hlinkClick r:id="rId5" tooltip="Information technology"/>
              </a:rPr>
              <a:t>IT</a:t>
            </a:r>
            <a:r>
              <a:rPr lang="en-US" dirty="0"/>
              <a:t> engineer</a:t>
            </a:r>
          </a:p>
          <a:p>
            <a:r>
              <a:rPr lang="en-US" dirty="0"/>
              <a:t>Broadcast </a:t>
            </a:r>
            <a:r>
              <a:rPr lang="en-US" dirty="0">
                <a:hlinkClick r:id="rId5" tooltip="Information technology"/>
              </a:rPr>
              <a:t>IT</a:t>
            </a:r>
            <a:r>
              <a:rPr lang="en-US" dirty="0"/>
              <a:t> </a:t>
            </a:r>
            <a:r>
              <a:rPr lang="en-US" dirty="0">
                <a:hlinkClick r:id="rId4" tooltip="Systems engineering"/>
              </a:rPr>
              <a:t>systems engineer</a:t>
            </a:r>
            <a:endParaRPr lang="en-US" dirty="0"/>
          </a:p>
          <a:p>
            <a:r>
              <a:rPr lang="en-US" dirty="0"/>
              <a:t>Broadcast </a:t>
            </a:r>
            <a:r>
              <a:rPr lang="en-US" dirty="0">
                <a:hlinkClick r:id="rId6" tooltip="Network engineer"/>
              </a:rPr>
              <a:t>network engineer</a:t>
            </a:r>
            <a:endParaRPr lang="en-US" dirty="0"/>
          </a:p>
          <a:p>
            <a:r>
              <a:rPr lang="en-US" dirty="0"/>
              <a:t>Broadcast </a:t>
            </a:r>
            <a:r>
              <a:rPr lang="en-US" dirty="0">
                <a:hlinkClick r:id="rId7" tooltip="Maintenance engineering"/>
              </a:rPr>
              <a:t>maintenance engineer</a:t>
            </a:r>
            <a:endParaRPr lang="en-US" dirty="0"/>
          </a:p>
          <a:p>
            <a:r>
              <a:rPr lang="en-US" dirty="0">
                <a:hlinkClick r:id="rId8" tooltip="Video"/>
              </a:rPr>
              <a:t>Video</a:t>
            </a:r>
            <a:r>
              <a:rPr lang="en-US" dirty="0"/>
              <a:t> broadcast engineer</a:t>
            </a:r>
          </a:p>
          <a:p>
            <a:r>
              <a:rPr lang="en-US" dirty="0">
                <a:hlinkClick r:id="rId9" tooltip="Television studio"/>
              </a:rPr>
              <a:t>TV studio</a:t>
            </a:r>
            <a:r>
              <a:rPr lang="en-US" dirty="0"/>
              <a:t> broadcast engineer</a:t>
            </a:r>
          </a:p>
          <a:p>
            <a:r>
              <a:rPr lang="en-US" dirty="0">
                <a:hlinkClick r:id="rId10" tooltip="Outside broadcasting"/>
              </a:rPr>
              <a:t>Outside broadcast</a:t>
            </a:r>
            <a:r>
              <a:rPr lang="en-US" dirty="0"/>
              <a:t> engineer</a:t>
            </a:r>
          </a:p>
          <a:p>
            <a:r>
              <a:rPr lang="en-US" dirty="0">
                <a:hlinkClick r:id="rId11" tooltip="Remote broadcast"/>
              </a:rPr>
              <a:t>Remote broadcast</a:t>
            </a:r>
            <a:r>
              <a:rPr lang="en-US" dirty="0"/>
              <a:t> engineer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202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Studio television production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847850"/>
            <a:ext cx="9905999" cy="5010150"/>
          </a:xfrm>
        </p:spPr>
        <p:txBody>
          <a:bodyPr>
            <a:normAutofit fontScale="92500"/>
          </a:bodyPr>
          <a:lstStyle/>
          <a:p>
            <a:r>
              <a:rPr lang="en-US" dirty="0"/>
              <a:t>Qualifications</a:t>
            </a:r>
          </a:p>
          <a:p>
            <a:r>
              <a:rPr lang="en-US" dirty="0"/>
              <a:t>Broadcast engineers may need to possess some or all of the following </a:t>
            </a:r>
            <a:r>
              <a:rPr lang="en-US" dirty="0">
                <a:hlinkClick r:id="rId2" tooltip="Degree (education)"/>
              </a:rPr>
              <a:t>degrees</a:t>
            </a:r>
            <a:r>
              <a:rPr lang="en-US" dirty="0"/>
              <a:t>, depending on the broadcast technical environment. If one of the formal qualifications is not present, a related degree or equivalent professional experience is desirable.</a:t>
            </a:r>
          </a:p>
          <a:p>
            <a:r>
              <a:rPr lang="en-US" dirty="0"/>
              <a:t>Degree in </a:t>
            </a:r>
            <a:r>
              <a:rPr lang="en-US" dirty="0">
                <a:hlinkClick r:id="rId3" tooltip="Electrical engineering"/>
              </a:rPr>
              <a:t>electrical engineering</a:t>
            </a:r>
            <a:endParaRPr lang="en-US" dirty="0"/>
          </a:p>
          <a:p>
            <a:r>
              <a:rPr lang="en-US" dirty="0"/>
              <a:t>Degree in </a:t>
            </a:r>
            <a:r>
              <a:rPr lang="en-US" dirty="0">
                <a:hlinkClick r:id="rId4" tooltip="Electronic engineering"/>
              </a:rPr>
              <a:t>electronic engineering</a:t>
            </a:r>
            <a:endParaRPr lang="en-US" dirty="0"/>
          </a:p>
          <a:p>
            <a:r>
              <a:rPr lang="en-US" dirty="0"/>
              <a:t>Degree in </a:t>
            </a:r>
            <a:r>
              <a:rPr lang="en-US" dirty="0">
                <a:hlinkClick r:id="rId5" tooltip="Telecommunications engineering"/>
              </a:rPr>
              <a:t>telecommunications engineering</a:t>
            </a:r>
            <a:endParaRPr lang="en-US" dirty="0"/>
          </a:p>
          <a:p>
            <a:r>
              <a:rPr lang="en-US" dirty="0"/>
              <a:t>Degree in </a:t>
            </a:r>
            <a:r>
              <a:rPr lang="en-US" dirty="0">
                <a:hlinkClick r:id="rId6" tooltip="Computer engineering"/>
              </a:rPr>
              <a:t>computer engineering</a:t>
            </a:r>
            <a:endParaRPr lang="en-US" dirty="0"/>
          </a:p>
          <a:p>
            <a:r>
              <a:rPr lang="en-US" dirty="0"/>
              <a:t>Degree in </a:t>
            </a:r>
            <a:r>
              <a:rPr lang="en-US" dirty="0">
                <a:hlinkClick r:id="rId7" tooltip="Management information system"/>
              </a:rPr>
              <a:t>management information system</a:t>
            </a:r>
            <a:endParaRPr lang="en-US" dirty="0"/>
          </a:p>
          <a:p>
            <a:r>
              <a:rPr lang="en-US" dirty="0"/>
              <a:t>Degree in broadcast technology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0497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Studio television production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771650"/>
            <a:ext cx="9905999" cy="5086350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Knowledge</a:t>
            </a:r>
          </a:p>
          <a:p>
            <a:r>
              <a:rPr lang="en-US" dirty="0"/>
              <a:t>Broadcast engineers are generally required to know the following areas, from conventional video broadcast systems to modern Information Technology:</a:t>
            </a:r>
          </a:p>
          <a:p>
            <a:r>
              <a:rPr lang="en-US" dirty="0"/>
              <a:t>Conventional broadcast</a:t>
            </a:r>
          </a:p>
          <a:p>
            <a:pPr lvl="1"/>
            <a:r>
              <a:rPr lang="en-US" dirty="0"/>
              <a:t>Audio/Video </a:t>
            </a:r>
            <a:r>
              <a:rPr lang="en-US" dirty="0">
                <a:hlinkClick r:id="rId2" tooltip="Instrumentation"/>
              </a:rPr>
              <a:t>instrumentation</a:t>
            </a:r>
            <a:r>
              <a:rPr lang="en-US" dirty="0"/>
              <a:t> </a:t>
            </a:r>
            <a:r>
              <a:rPr lang="en-US" dirty="0">
                <a:hlinkClick r:id="rId3" tooltip="Measurement"/>
              </a:rPr>
              <a:t>measurement</a:t>
            </a:r>
            <a:endParaRPr lang="en-US" dirty="0"/>
          </a:p>
          <a:p>
            <a:pPr lvl="1"/>
            <a:r>
              <a:rPr lang="en-US" dirty="0">
                <a:hlinkClick r:id="rId4" tooltip="Baseband"/>
              </a:rPr>
              <a:t>Baseband</a:t>
            </a:r>
            <a:r>
              <a:rPr lang="en-US" dirty="0"/>
              <a:t> </a:t>
            </a:r>
            <a:r>
              <a:rPr lang="en-US" dirty="0">
                <a:hlinkClick r:id="rId5" tooltip="Video"/>
              </a:rPr>
              <a:t>video</a:t>
            </a:r>
            <a:r>
              <a:rPr lang="en-US" dirty="0"/>
              <a:t> – standard / </a:t>
            </a:r>
            <a:r>
              <a:rPr lang="en-US" dirty="0">
                <a:hlinkClick r:id="rId6" tooltip="High-definition video"/>
              </a:rPr>
              <a:t>high-definition</a:t>
            </a:r>
            <a:endParaRPr lang="en-US" dirty="0"/>
          </a:p>
          <a:p>
            <a:pPr lvl="1"/>
            <a:r>
              <a:rPr lang="en-US" dirty="0"/>
              <a:t>Broadcast studio </a:t>
            </a:r>
            <a:r>
              <a:rPr lang="en-US" dirty="0">
                <a:hlinkClick r:id="rId7" tooltip="Acoustics"/>
              </a:rPr>
              <a:t>acoustics</a:t>
            </a:r>
            <a:endParaRPr lang="en-US" dirty="0"/>
          </a:p>
          <a:p>
            <a:pPr lvl="1"/>
            <a:r>
              <a:rPr lang="en-US" dirty="0">
                <a:hlinkClick r:id="rId8" tooltip="Television studio"/>
              </a:rPr>
              <a:t>Television studios</a:t>
            </a:r>
            <a:r>
              <a:rPr lang="en-US" dirty="0"/>
              <a:t> - broadcast </a:t>
            </a:r>
            <a:r>
              <a:rPr lang="en-US" dirty="0">
                <a:hlinkClick r:id="rId9" tooltip="Video camera"/>
              </a:rPr>
              <a:t>video cameras</a:t>
            </a:r>
            <a:r>
              <a:rPr lang="en-US" dirty="0"/>
              <a:t> and </a:t>
            </a:r>
            <a:r>
              <a:rPr lang="en-US" dirty="0">
                <a:hlinkClick r:id="rId10" tooltip="Camera lens"/>
              </a:rPr>
              <a:t>camera lenses</a:t>
            </a:r>
            <a:endParaRPr lang="en-US" dirty="0"/>
          </a:p>
          <a:p>
            <a:pPr lvl="1"/>
            <a:r>
              <a:rPr lang="en-US" dirty="0">
                <a:hlinkClick r:id="rId11" tooltip="Vision mixer"/>
              </a:rPr>
              <a:t>Production switcher</a:t>
            </a:r>
            <a:r>
              <a:rPr lang="en-US" dirty="0"/>
              <a:t> (Video mixer)</a:t>
            </a:r>
          </a:p>
          <a:p>
            <a:pPr lvl="1"/>
            <a:r>
              <a:rPr lang="en-US" dirty="0">
                <a:hlinkClick r:id="rId12" tooltip="Mixing console"/>
              </a:rPr>
              <a:t>Audio mixer</a:t>
            </a:r>
            <a:endParaRPr lang="en-US" dirty="0"/>
          </a:p>
          <a:p>
            <a:pPr lvl="1"/>
            <a:r>
              <a:rPr lang="en-US" dirty="0">
                <a:hlinkClick r:id="rId12" tooltip="Mixing console"/>
              </a:rPr>
              <a:t>Recording engineer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7898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Studio television production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456114"/>
          </a:xfrm>
        </p:spPr>
        <p:txBody>
          <a:bodyPr>
            <a:normAutofit/>
          </a:bodyPr>
          <a:lstStyle/>
          <a:p>
            <a:r>
              <a:rPr lang="en-US" dirty="0"/>
              <a:t>Broadcast IT</a:t>
            </a:r>
          </a:p>
          <a:p>
            <a:pPr lvl="1"/>
            <a:r>
              <a:rPr lang="en-US" dirty="0">
                <a:hlinkClick r:id="rId2" tooltip="Video compression"/>
              </a:rPr>
              <a:t>Video compression</a:t>
            </a:r>
            <a:r>
              <a:rPr lang="en-US" dirty="0"/>
              <a:t> - </a:t>
            </a:r>
            <a:r>
              <a:rPr lang="en-US" dirty="0">
                <a:hlinkClick r:id="rId3" tooltip="DV25"/>
              </a:rPr>
              <a:t>DV25</a:t>
            </a:r>
            <a:r>
              <a:rPr lang="en-US" dirty="0"/>
              <a:t>, </a:t>
            </a:r>
            <a:r>
              <a:rPr lang="en-US" dirty="0">
                <a:hlinkClick r:id="rId4" tooltip="MPEG"/>
              </a:rPr>
              <a:t>MPEG</a:t>
            </a:r>
            <a:r>
              <a:rPr lang="en-US" dirty="0"/>
              <a:t>, </a:t>
            </a:r>
            <a:r>
              <a:rPr lang="en-US" dirty="0">
                <a:hlinkClick r:id="rId5" tooltip="Digital Video Broadcasting"/>
              </a:rPr>
              <a:t>DVB</a:t>
            </a:r>
            <a:r>
              <a:rPr lang="en-US" dirty="0"/>
              <a:t> or </a:t>
            </a:r>
            <a:r>
              <a:rPr lang="en-US" dirty="0">
                <a:hlinkClick r:id="rId6" tooltip="ATSC Standards"/>
              </a:rPr>
              <a:t>ATSC</a:t>
            </a:r>
            <a:r>
              <a:rPr lang="en-US" dirty="0"/>
              <a:t> (or </a:t>
            </a:r>
            <a:r>
              <a:rPr lang="en-US" dirty="0">
                <a:hlinkClick r:id="rId7" tooltip="ISDB"/>
              </a:rPr>
              <a:t>ISDB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Digital server </a:t>
            </a:r>
            <a:r>
              <a:rPr lang="en-US" dirty="0">
                <a:hlinkClick r:id="rId8" tooltip="Playout"/>
              </a:rPr>
              <a:t>playout</a:t>
            </a:r>
            <a:r>
              <a:rPr lang="en-US" dirty="0"/>
              <a:t> technologies. - </a:t>
            </a:r>
            <a:r>
              <a:rPr lang="en-US" dirty="0">
                <a:hlinkClick r:id="rId9" tooltip="VDCP"/>
              </a:rPr>
              <a:t>VDCP</a:t>
            </a:r>
            <a:r>
              <a:rPr lang="en-US" dirty="0"/>
              <a:t>, </a:t>
            </a:r>
            <a:r>
              <a:rPr lang="en-US" dirty="0" err="1"/>
              <a:t>Louth</a:t>
            </a:r>
            <a:r>
              <a:rPr lang="en-US" dirty="0"/>
              <a:t>, </a:t>
            </a:r>
            <a:r>
              <a:rPr lang="en-US" dirty="0">
                <a:hlinkClick r:id="rId10" tooltip="Harris Corporation"/>
              </a:rPr>
              <a:t>Harris</a:t>
            </a:r>
            <a:r>
              <a:rPr lang="en-US" dirty="0"/>
              <a:t>, control protocols</a:t>
            </a:r>
          </a:p>
          <a:p>
            <a:pPr lvl="1"/>
            <a:r>
              <a:rPr lang="en-US" dirty="0">
                <a:hlinkClick r:id="rId11" tooltip="Broadcast automation"/>
              </a:rPr>
              <a:t>Broadcast automation</a:t>
            </a:r>
            <a:endParaRPr lang="en-US" dirty="0"/>
          </a:p>
          <a:p>
            <a:pPr lvl="1"/>
            <a:r>
              <a:rPr lang="en-US" dirty="0">
                <a:hlinkClick r:id="rId12" tooltip="Disk storage"/>
              </a:rPr>
              <a:t>Disk storage</a:t>
            </a:r>
            <a:r>
              <a:rPr lang="en-US" dirty="0"/>
              <a:t> – </a:t>
            </a:r>
            <a:r>
              <a:rPr lang="en-US" dirty="0">
                <a:hlinkClick r:id="rId13" tooltip="RAID"/>
              </a:rPr>
              <a:t>RAID</a:t>
            </a:r>
            <a:r>
              <a:rPr lang="en-US" dirty="0"/>
              <a:t> / </a:t>
            </a:r>
            <a:r>
              <a:rPr lang="en-US" dirty="0">
                <a:hlinkClick r:id="rId14" tooltip="Network-attached storage"/>
              </a:rPr>
              <a:t>NAS</a:t>
            </a:r>
            <a:r>
              <a:rPr lang="en-US" dirty="0"/>
              <a:t> / </a:t>
            </a:r>
            <a:r>
              <a:rPr lang="en-US" dirty="0">
                <a:hlinkClick r:id="rId15" tooltip="Storage area network"/>
              </a:rPr>
              <a:t>SAN</a:t>
            </a:r>
            <a:r>
              <a:rPr lang="en-US" dirty="0"/>
              <a:t> technologies.</a:t>
            </a:r>
          </a:p>
          <a:p>
            <a:pPr lvl="1"/>
            <a:r>
              <a:rPr lang="en-US" dirty="0"/>
              <a:t>Archives – </a:t>
            </a:r>
            <a:r>
              <a:rPr lang="en-US" dirty="0">
                <a:hlinkClick r:id="rId16" tooltip="Tape archive"/>
              </a:rPr>
              <a:t>Tape archives</a:t>
            </a:r>
            <a:r>
              <a:rPr lang="en-US" dirty="0"/>
              <a:t> or </a:t>
            </a:r>
            <a:r>
              <a:rPr lang="en-US" dirty="0">
                <a:hlinkClick r:id="rId17" tooltip="Grid storage"/>
              </a:rPr>
              <a:t>grid storage</a:t>
            </a:r>
            <a:r>
              <a:rPr lang="en-US" dirty="0"/>
              <a:t> technologies.</a:t>
            </a:r>
          </a:p>
          <a:p>
            <a:pPr lvl="1"/>
            <a:r>
              <a:rPr lang="en-US" dirty="0">
                <a:hlinkClick r:id="rId18" tooltip="Computer networking"/>
              </a:rPr>
              <a:t>Computer networking</a:t>
            </a:r>
            <a:endParaRPr lang="en-US" dirty="0"/>
          </a:p>
          <a:p>
            <a:pPr lvl="1"/>
            <a:r>
              <a:rPr lang="en-US" dirty="0">
                <a:hlinkClick r:id="rId19" tooltip="Operating system"/>
              </a:rPr>
              <a:t>Operating systems</a:t>
            </a:r>
            <a:r>
              <a:rPr lang="en-US" dirty="0"/>
              <a:t> – </a:t>
            </a:r>
            <a:r>
              <a:rPr lang="en-US" dirty="0">
                <a:hlinkClick r:id="rId20" tooltip="Microsoft Windows"/>
              </a:rPr>
              <a:t>Microsoft Windows</a:t>
            </a:r>
            <a:r>
              <a:rPr lang="en-US" dirty="0"/>
              <a:t> / </a:t>
            </a:r>
            <a:r>
              <a:rPr lang="en-US" dirty="0" err="1">
                <a:hlinkClick r:id="rId21" tooltip="MacOS"/>
              </a:rPr>
              <a:t>macOS</a:t>
            </a:r>
            <a:r>
              <a:rPr lang="en-US" dirty="0"/>
              <a:t> / </a:t>
            </a:r>
            <a:r>
              <a:rPr lang="en-US" dirty="0">
                <a:hlinkClick r:id="rId22" tooltip="Linux"/>
              </a:rPr>
              <a:t>Linux</a:t>
            </a:r>
            <a:r>
              <a:rPr lang="en-US" dirty="0"/>
              <a:t> / </a:t>
            </a:r>
            <a:r>
              <a:rPr lang="en-US" dirty="0">
                <a:hlinkClick r:id="rId23" tooltip="Real-time operating system"/>
              </a:rPr>
              <a:t>RTOS</a:t>
            </a:r>
            <a:endParaRPr lang="en-US" dirty="0"/>
          </a:p>
          <a:p>
            <a:pPr lvl="1"/>
            <a:r>
              <a:rPr lang="en-US" dirty="0">
                <a:hlinkClick r:id="rId24" tooltip="Post production"/>
              </a:rPr>
              <a:t>Post production</a:t>
            </a:r>
            <a:r>
              <a:rPr lang="en-US" dirty="0"/>
              <a:t> – </a:t>
            </a:r>
            <a:r>
              <a:rPr lang="en-US" dirty="0">
                <a:hlinkClick r:id="rId25" tooltip="Video capture"/>
              </a:rPr>
              <a:t>video capture</a:t>
            </a:r>
            <a:r>
              <a:rPr lang="en-US" dirty="0"/>
              <a:t> and </a:t>
            </a:r>
            <a:r>
              <a:rPr lang="en-US" dirty="0">
                <a:hlinkClick r:id="rId26" tooltip="Non-linear editing system"/>
              </a:rPr>
              <a:t>non-linear editing systems</a:t>
            </a:r>
            <a:r>
              <a:rPr lang="en-US" dirty="0"/>
              <a:t> (NLEs).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4863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982</TotalTime>
  <Words>165</Words>
  <Application>Microsoft Office PowerPoint</Application>
  <PresentationFormat>Widescreen</PresentationFormat>
  <Paragraphs>76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Trebuchet MS</vt:lpstr>
      <vt:lpstr>Tw Cen MT</vt:lpstr>
      <vt:lpstr>Circuit</vt:lpstr>
      <vt:lpstr>Studio television production</vt:lpstr>
      <vt:lpstr>Studio television production</vt:lpstr>
      <vt:lpstr>Studio television production</vt:lpstr>
      <vt:lpstr>Studio television production</vt:lpstr>
      <vt:lpstr>Studio television production</vt:lpstr>
      <vt:lpstr>Studio television production</vt:lpstr>
      <vt:lpstr>Studio television production</vt:lpstr>
      <vt:lpstr>Studio television production</vt:lpstr>
      <vt:lpstr>Studio television production</vt:lpstr>
      <vt:lpstr>Studio television production</vt:lpstr>
      <vt:lpstr>Studio television production</vt:lpstr>
      <vt:lpstr>Studio television production</vt:lpstr>
      <vt:lpstr>Studio television production</vt:lpstr>
      <vt:lpstr>PowerPoint Presentation</vt:lpstr>
    </vt:vector>
  </TitlesOfParts>
  <Company>SSRU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knowledge of radio and television program production</dc:title>
  <dc:creator>SSRU</dc:creator>
  <cp:lastModifiedBy>SSRU</cp:lastModifiedBy>
  <cp:revision>15</cp:revision>
  <dcterms:created xsi:type="dcterms:W3CDTF">2023-02-12T06:18:08Z</dcterms:created>
  <dcterms:modified xsi:type="dcterms:W3CDTF">2023-02-14T06:14:15Z</dcterms:modified>
</cp:coreProperties>
</file>