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70" r:id="rId11"/>
    <p:sldId id="271"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1" r:id="rId26"/>
    <p:sldId id="282" r:id="rId27"/>
    <p:sldId id="280" r:id="rId28"/>
    <p:sldId id="284" r:id="rId29"/>
    <p:sldId id="285" r:id="rId30"/>
    <p:sldId id="286" r:id="rId31"/>
    <p:sldId id="287" r:id="rId32"/>
    <p:sldId id="290" r:id="rId33"/>
    <p:sldId id="283" r:id="rId34"/>
    <p:sldId id="288" r:id="rId35"/>
    <p:sldId id="289" r:id="rId36"/>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snapToGrid="0">
      <p:cViewPr varScale="1">
        <p:scale>
          <a:sx n="82" d="100"/>
          <a:sy n="82" d="100"/>
        </p:scale>
        <p:origin x="739" y="58"/>
      </p:cViewPr>
      <p:guideLst/>
    </p:cSldViewPr>
  </p:slideViewPr>
  <p:notesTextViewPr>
    <p:cViewPr>
      <p:scale>
        <a:sx n="1" d="1"/>
        <a:sy n="1" d="1"/>
      </p:scale>
      <p:origin x="0" y="0"/>
    </p:cViewPr>
  </p:notesTextViewPr>
  <p:sorterViewPr>
    <p:cViewPr>
      <p:scale>
        <a:sx n="100" d="100"/>
        <a:sy n="100" d="100"/>
      </p:scale>
      <p:origin x="0" y="-1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0B0B681-556A-FD97-5865-3882BDD1A4FE}"/>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p>
        </p:txBody>
      </p:sp>
      <p:sp>
        <p:nvSpPr>
          <p:cNvPr id="3" name="ชื่อเรื่องรอง 2">
            <a:extLst>
              <a:ext uri="{FF2B5EF4-FFF2-40B4-BE49-F238E27FC236}">
                <a16:creationId xmlns:a16="http://schemas.microsoft.com/office/drawing/2014/main" id="{7478E8F0-5E08-EA29-4372-A23F0376E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p>
        </p:txBody>
      </p:sp>
      <p:sp>
        <p:nvSpPr>
          <p:cNvPr id="4" name="ตัวแทนวันที่ 3">
            <a:extLst>
              <a:ext uri="{FF2B5EF4-FFF2-40B4-BE49-F238E27FC236}">
                <a16:creationId xmlns:a16="http://schemas.microsoft.com/office/drawing/2014/main" id="{A987AB96-2458-C185-189C-59EB8286744F}"/>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A86E223A-F8B2-0087-74C5-3DBA998D7CB9}"/>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E82BB614-EC8E-E9C1-FB15-2CA0A98517D2}"/>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402376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CA1EE3E-E31B-3689-6728-9CB88835E63E}"/>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F1F3CF9B-72DB-E0A2-5178-4EAF9161421B}"/>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FEF5DF18-9D12-7B61-EBD2-8A0BEB8795F6}"/>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CBDE0403-16FE-1874-AA0B-363A418142D0}"/>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AEABADC8-78C3-50EB-376B-7DF4EBBB1E46}"/>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24227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1344B3D2-F2B1-94AD-A1CC-6B704E59B244}"/>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DC12B8C1-B68D-5805-2221-86FF6FFCA377}"/>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89F1C2DF-BC39-CFD3-0B0D-FBD07468A94D}"/>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CB81049C-0738-D4CB-CE5A-E0F742B0DD76}"/>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BCFAB911-99F4-2D9F-9831-AF4EDABE0E21}"/>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283453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E741771-3929-05C4-CB51-A4611B2392EA}"/>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FD46554D-1DA0-D2F3-EEEC-B7BFDE6F547D}"/>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D1F6190C-F599-3501-83CE-3DBB8F70B4D9}"/>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4F5A6F17-8902-DE22-EDE3-9601B28F72B2}"/>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C0BFE8B3-8CA8-6D0B-18E5-58F19C5E78E9}"/>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124444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3D9E231-A1C7-BD0D-AA2C-A558DFAAA572}"/>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A4952017-6147-B95C-59FF-9FE0844C8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470F0797-8521-6826-AB97-B70C73356E22}"/>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183AB189-A3D0-1D25-FFFE-AA99F04B7757}"/>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BCDC6231-7DB9-C7CB-DE04-8BE3B4A9D5A5}"/>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368878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48B0D00-5A0E-F53D-49FA-15E319218A70}"/>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13495081-5428-ECB6-9946-51349A4DFF74}"/>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a:extLst>
              <a:ext uri="{FF2B5EF4-FFF2-40B4-BE49-F238E27FC236}">
                <a16:creationId xmlns:a16="http://schemas.microsoft.com/office/drawing/2014/main" id="{3A5D4F3D-5E05-F22C-22D5-DC0C01752786}"/>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a:extLst>
              <a:ext uri="{FF2B5EF4-FFF2-40B4-BE49-F238E27FC236}">
                <a16:creationId xmlns:a16="http://schemas.microsoft.com/office/drawing/2014/main" id="{F1DCAFCF-ED43-0344-67E6-FEA407AF28D2}"/>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D3C371BB-6C58-BDFC-0902-4AC8702E7EB0}"/>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6B9CD7F2-8FEA-2AAA-0751-22FFC0557F38}"/>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269235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B092A7A-D240-6285-DA1F-37B410E451EE}"/>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03D68352-B2D7-EAF1-EBBA-071FD861D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06333484-4335-8594-4CB8-172D2B1BACFE}"/>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a:extLst>
              <a:ext uri="{FF2B5EF4-FFF2-40B4-BE49-F238E27FC236}">
                <a16:creationId xmlns:a16="http://schemas.microsoft.com/office/drawing/2014/main" id="{E375C371-1493-BDE2-DB0A-09CA8E14F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AAA80A47-B70C-C865-BEC3-24A3F0C252B5}"/>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a:extLst>
              <a:ext uri="{FF2B5EF4-FFF2-40B4-BE49-F238E27FC236}">
                <a16:creationId xmlns:a16="http://schemas.microsoft.com/office/drawing/2014/main" id="{96F7E1DE-331D-57B2-A5AD-6D817D45E43C}"/>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8" name="ตัวแทนท้ายกระดาษ 7">
            <a:extLst>
              <a:ext uri="{FF2B5EF4-FFF2-40B4-BE49-F238E27FC236}">
                <a16:creationId xmlns:a16="http://schemas.microsoft.com/office/drawing/2014/main" id="{9169867D-6421-FEF2-936A-A40A6B2B3A1E}"/>
              </a:ext>
            </a:extLst>
          </p:cNvPr>
          <p:cNvSpPr>
            <a:spLocks noGrp="1"/>
          </p:cNvSpPr>
          <p:nvPr>
            <p:ph type="ftr" sz="quarter" idx="11"/>
          </p:nvPr>
        </p:nvSpPr>
        <p:spPr/>
        <p:txBody>
          <a:bodyPr/>
          <a:lstStyle/>
          <a:p>
            <a:endParaRPr lang="th-TH"/>
          </a:p>
        </p:txBody>
      </p:sp>
      <p:sp>
        <p:nvSpPr>
          <p:cNvPr id="9" name="ตัวแทนหมายเลขสไลด์ 8">
            <a:extLst>
              <a:ext uri="{FF2B5EF4-FFF2-40B4-BE49-F238E27FC236}">
                <a16:creationId xmlns:a16="http://schemas.microsoft.com/office/drawing/2014/main" id="{62B9081D-ACDA-4F72-7586-000F45D973E5}"/>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313075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F1876CE-3F04-B38E-8B3D-ED95AE94EF32}"/>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วันที่ 2">
            <a:extLst>
              <a:ext uri="{FF2B5EF4-FFF2-40B4-BE49-F238E27FC236}">
                <a16:creationId xmlns:a16="http://schemas.microsoft.com/office/drawing/2014/main" id="{9BD55EB2-CF88-A30B-6D10-1092FB3F6C87}"/>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4" name="ตัวแทนท้ายกระดาษ 3">
            <a:extLst>
              <a:ext uri="{FF2B5EF4-FFF2-40B4-BE49-F238E27FC236}">
                <a16:creationId xmlns:a16="http://schemas.microsoft.com/office/drawing/2014/main" id="{1DA975FD-543C-E671-5D62-404A06BE1FF1}"/>
              </a:ext>
            </a:extLst>
          </p:cNvPr>
          <p:cNvSpPr>
            <a:spLocks noGrp="1"/>
          </p:cNvSpPr>
          <p:nvPr>
            <p:ph type="ftr" sz="quarter" idx="11"/>
          </p:nvPr>
        </p:nvSpPr>
        <p:spPr/>
        <p:txBody>
          <a:bodyPr/>
          <a:lstStyle/>
          <a:p>
            <a:endParaRPr lang="th-TH"/>
          </a:p>
        </p:txBody>
      </p:sp>
      <p:sp>
        <p:nvSpPr>
          <p:cNvPr id="5" name="ตัวแทนหมายเลขสไลด์ 4">
            <a:extLst>
              <a:ext uri="{FF2B5EF4-FFF2-40B4-BE49-F238E27FC236}">
                <a16:creationId xmlns:a16="http://schemas.microsoft.com/office/drawing/2014/main" id="{509EAD51-7648-1B6C-155C-D67EF128664A}"/>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255320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6374B468-76B3-589F-B8E0-98B2B8EF01D6}"/>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3" name="ตัวแทนท้ายกระดาษ 2">
            <a:extLst>
              <a:ext uri="{FF2B5EF4-FFF2-40B4-BE49-F238E27FC236}">
                <a16:creationId xmlns:a16="http://schemas.microsoft.com/office/drawing/2014/main" id="{BD375A7A-EF52-843C-0402-309B314A2F40}"/>
              </a:ext>
            </a:extLst>
          </p:cNvPr>
          <p:cNvSpPr>
            <a:spLocks noGrp="1"/>
          </p:cNvSpPr>
          <p:nvPr>
            <p:ph type="ftr" sz="quarter" idx="11"/>
          </p:nvPr>
        </p:nvSpPr>
        <p:spPr/>
        <p:txBody>
          <a:bodyPr/>
          <a:lstStyle/>
          <a:p>
            <a:endParaRPr lang="th-TH"/>
          </a:p>
        </p:txBody>
      </p:sp>
      <p:sp>
        <p:nvSpPr>
          <p:cNvPr id="4" name="ตัวแทนหมายเลขสไลด์ 3">
            <a:extLst>
              <a:ext uri="{FF2B5EF4-FFF2-40B4-BE49-F238E27FC236}">
                <a16:creationId xmlns:a16="http://schemas.microsoft.com/office/drawing/2014/main" id="{33835E96-978E-D66F-1A62-06846EF84BFE}"/>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138002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5930E50-A4CA-C8AE-37C4-658B4017590A}"/>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56047862-F3F8-7FE4-5B9D-EBC6001F5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ข้อความ 3">
            <a:extLst>
              <a:ext uri="{FF2B5EF4-FFF2-40B4-BE49-F238E27FC236}">
                <a16:creationId xmlns:a16="http://schemas.microsoft.com/office/drawing/2014/main" id="{FCF3EAA3-0850-9152-3F85-17DC43681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A1A91945-281F-CB93-4CB3-CEB1B3E7FEAB}"/>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3C64FD61-0B73-31C4-CED1-0B13E29CC70C}"/>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8131329A-10D2-F4BC-91DA-DA3F74D2A9D0}"/>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19943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594DAE0-691A-72DB-722C-D690E5EDF813}"/>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รูปภาพ 2">
            <a:extLst>
              <a:ext uri="{FF2B5EF4-FFF2-40B4-BE49-F238E27FC236}">
                <a16:creationId xmlns:a16="http://schemas.microsoft.com/office/drawing/2014/main" id="{708DEECB-E81F-56C5-D171-EE0C83184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a:extLst>
              <a:ext uri="{FF2B5EF4-FFF2-40B4-BE49-F238E27FC236}">
                <a16:creationId xmlns:a16="http://schemas.microsoft.com/office/drawing/2014/main" id="{2B3CA238-C2C5-BB4E-0546-57F581AA2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0B3C1C05-B1C4-E93D-610D-5D4B5BB45372}"/>
              </a:ext>
            </a:extLst>
          </p:cNvPr>
          <p:cNvSpPr>
            <a:spLocks noGrp="1"/>
          </p:cNvSpPr>
          <p:nvPr>
            <p:ph type="dt" sz="half" idx="10"/>
          </p:nvPr>
        </p:nvSpPr>
        <p:spPr/>
        <p:txBody>
          <a:bodyPr/>
          <a:lstStyle/>
          <a:p>
            <a:fld id="{0A340B4F-4DAD-47EB-9528-D59A1550C6F2}"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0FECF010-9AE0-C276-6C7A-478FC7E33F91}"/>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87EA20A2-97B6-6F27-DC62-83A2A6CC4046}"/>
              </a:ext>
            </a:extLst>
          </p:cNvPr>
          <p:cNvSpPr>
            <a:spLocks noGrp="1"/>
          </p:cNvSpPr>
          <p:nvPr>
            <p:ph type="sldNum" sz="quarter" idx="12"/>
          </p:nvPr>
        </p:nvSpPr>
        <p:spPr/>
        <p:txBody>
          <a:bodyPr/>
          <a:lstStyle/>
          <a:p>
            <a:fld id="{B20E6CAD-16D3-434A-A93C-053C2E85D849}" type="slidenum">
              <a:rPr lang="th-TH" smtClean="0"/>
              <a:t>‹#›</a:t>
            </a:fld>
            <a:endParaRPr lang="th-TH"/>
          </a:p>
        </p:txBody>
      </p:sp>
    </p:spTree>
    <p:extLst>
      <p:ext uri="{BB962C8B-B14F-4D97-AF65-F5344CB8AC3E}">
        <p14:creationId xmlns:p14="http://schemas.microsoft.com/office/powerpoint/2010/main" val="258069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0B8BDA71-686E-976D-B920-3EE0F5153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A76AC170-AE85-702C-5B37-875CBB268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095834DD-D57E-7879-FE42-07B86723F9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40B4F-4DAD-47EB-9528-D59A1550C6F2}"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EFD0D95D-AB3B-6FEF-26BD-703AD6B2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a:extLst>
              <a:ext uri="{FF2B5EF4-FFF2-40B4-BE49-F238E27FC236}">
                <a16:creationId xmlns:a16="http://schemas.microsoft.com/office/drawing/2014/main" id="{9C52B5E3-8F96-84DE-5281-CFAED48F5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E6CAD-16D3-434A-A93C-053C2E85D849}" type="slidenum">
              <a:rPr lang="th-TH" smtClean="0"/>
              <a:t>‹#›</a:t>
            </a:fld>
            <a:endParaRPr lang="th-TH"/>
          </a:p>
        </p:txBody>
      </p:sp>
    </p:spTree>
    <p:extLst>
      <p:ext uri="{BB962C8B-B14F-4D97-AF65-F5344CB8AC3E}">
        <p14:creationId xmlns:p14="http://schemas.microsoft.com/office/powerpoint/2010/main" val="17281840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A7E09D1-F7B4-D8CE-B6AF-32DF0352D0AF}"/>
              </a:ext>
            </a:extLst>
          </p:cNvPr>
          <p:cNvSpPr>
            <a:spLocks noGrp="1"/>
          </p:cNvSpPr>
          <p:nvPr>
            <p:ph type="ctrTitle"/>
          </p:nvPr>
        </p:nvSpPr>
        <p:spPr/>
        <p:txBody>
          <a:bodyPr/>
          <a:lstStyle/>
          <a:p>
            <a:r>
              <a:rPr lang="en-US" dirty="0"/>
              <a:t>The Time Value of Money</a:t>
            </a:r>
            <a:endParaRPr lang="th-TH" dirty="0"/>
          </a:p>
        </p:txBody>
      </p:sp>
      <p:sp>
        <p:nvSpPr>
          <p:cNvPr id="3" name="ชื่อเรื่องรอง 2">
            <a:extLst>
              <a:ext uri="{FF2B5EF4-FFF2-40B4-BE49-F238E27FC236}">
                <a16:creationId xmlns:a16="http://schemas.microsoft.com/office/drawing/2014/main" id="{0A0ED9AD-588E-A828-3771-6B6BD21442D9}"/>
              </a:ext>
            </a:extLst>
          </p:cNvPr>
          <p:cNvSpPr>
            <a:spLocks noGrp="1"/>
          </p:cNvSpPr>
          <p:nvPr>
            <p:ph type="subTitle" idx="1"/>
          </p:nvPr>
        </p:nvSpPr>
        <p:spPr>
          <a:xfrm>
            <a:off x="1266922" y="1334384"/>
            <a:ext cx="8825658" cy="861420"/>
          </a:xfrm>
        </p:spPr>
        <p:txBody>
          <a:bodyPr>
            <a:normAutofit fontScale="92500" lnSpcReduction="20000"/>
          </a:bodyPr>
          <a:lstStyle/>
          <a:p>
            <a:r>
              <a:rPr lang="en-US" sz="7200" dirty="0"/>
              <a:t>Lesson 4</a:t>
            </a:r>
          </a:p>
          <a:p>
            <a:endParaRPr lang="th-TH" dirty="0"/>
          </a:p>
        </p:txBody>
      </p:sp>
    </p:spTree>
    <p:extLst>
      <p:ext uri="{BB962C8B-B14F-4D97-AF65-F5344CB8AC3E}">
        <p14:creationId xmlns:p14="http://schemas.microsoft.com/office/powerpoint/2010/main" val="100253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3F0D65-AF5C-BBCA-5376-267B68BF5D4D}"/>
              </a:ext>
            </a:extLst>
          </p:cNvPr>
          <p:cNvSpPr>
            <a:spLocks noGrp="1"/>
          </p:cNvSpPr>
          <p:nvPr>
            <p:ph type="title"/>
          </p:nvPr>
        </p:nvSpPr>
        <p:spPr/>
        <p:txBody>
          <a:bodyPr/>
          <a:lstStyle/>
          <a:p>
            <a:r>
              <a:rPr lang="en-US" dirty="0"/>
              <a:t>Annuities</a:t>
            </a:r>
            <a:endParaRPr lang="th-TH" dirty="0"/>
          </a:p>
        </p:txBody>
      </p:sp>
      <p:sp>
        <p:nvSpPr>
          <p:cNvPr id="3" name="ตัวแทนเนื้อหา 2">
            <a:extLst>
              <a:ext uri="{FF2B5EF4-FFF2-40B4-BE49-F238E27FC236}">
                <a16:creationId xmlns:a16="http://schemas.microsoft.com/office/drawing/2014/main" id="{181BC6C6-C1F8-BEDB-731C-CAF63BF822CD}"/>
              </a:ext>
            </a:extLst>
          </p:cNvPr>
          <p:cNvSpPr>
            <a:spLocks noGrp="1"/>
          </p:cNvSpPr>
          <p:nvPr>
            <p:ph idx="1"/>
          </p:nvPr>
        </p:nvSpPr>
        <p:spPr/>
        <p:txBody>
          <a:bodyPr/>
          <a:lstStyle/>
          <a:p>
            <a:r>
              <a:rPr lang="en-US" dirty="0"/>
              <a:t>Ordinary Annuity. An annuity is a series of equal payments or receipts occurring over a specified number of periods. In an ordinary annuity, payments or receipts occur at the end of each period. Figure 3.3 shows the cash-flow sequence for an ordinary annuity on a time line</a:t>
            </a:r>
            <a:endParaRPr lang="th-TH" dirty="0"/>
          </a:p>
        </p:txBody>
      </p:sp>
    </p:spTree>
    <p:extLst>
      <p:ext uri="{BB962C8B-B14F-4D97-AF65-F5344CB8AC3E}">
        <p14:creationId xmlns:p14="http://schemas.microsoft.com/office/powerpoint/2010/main" val="386730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51F5795-997C-1624-5F27-DE25B8B74C4B}"/>
              </a:ext>
            </a:extLst>
          </p:cNvPr>
          <p:cNvSpPr>
            <a:spLocks noGrp="1"/>
          </p:cNvSpPr>
          <p:nvPr>
            <p:ph idx="1"/>
          </p:nvPr>
        </p:nvSpPr>
        <p:spPr>
          <a:xfrm>
            <a:off x="838200" y="432619"/>
            <a:ext cx="10515600" cy="5744344"/>
          </a:xfrm>
        </p:spPr>
        <p:txBody>
          <a:bodyPr/>
          <a:lstStyle/>
          <a:p>
            <a:r>
              <a:rPr lang="en-US" dirty="0"/>
              <a:t>your receiving $1,000 a year for three years. Now let’s further assume that you deposit each annual receipt in a savings account earning 8 percent compound annual interest. How much money will you have at the end of three years? Figure 3.4 provides the answer (the long way) – using only the tools that we have discussed so far. Expressed algebraically, with </a:t>
            </a:r>
            <a:r>
              <a:rPr lang="en-US" dirty="0" err="1"/>
              <a:t>FVAn</a:t>
            </a:r>
            <a:r>
              <a:rPr lang="en-US" dirty="0"/>
              <a:t> defined as the future (compound) value of an annuity, R the periodic receipt (or payment), and n the length of the annuity, the formula for </a:t>
            </a:r>
            <a:r>
              <a:rPr lang="en-US" dirty="0" err="1"/>
              <a:t>FVAn</a:t>
            </a:r>
            <a:r>
              <a:rPr lang="en-US" dirty="0"/>
              <a:t> is</a:t>
            </a:r>
          </a:p>
          <a:p>
            <a:endParaRPr lang="th-TH" dirty="0"/>
          </a:p>
        </p:txBody>
      </p:sp>
      <p:pic>
        <p:nvPicPr>
          <p:cNvPr id="5" name="รูปภาพ 4">
            <a:extLst>
              <a:ext uri="{FF2B5EF4-FFF2-40B4-BE49-F238E27FC236}">
                <a16:creationId xmlns:a16="http://schemas.microsoft.com/office/drawing/2014/main" id="{FE16E5E7-9BB7-8E61-F4F3-8B6DDCB5FEEF}"/>
              </a:ext>
            </a:extLst>
          </p:cNvPr>
          <p:cNvPicPr>
            <a:picLocks noChangeAspect="1"/>
          </p:cNvPicPr>
          <p:nvPr/>
        </p:nvPicPr>
        <p:blipFill>
          <a:blip r:embed="rId2"/>
          <a:stretch>
            <a:fillRect/>
          </a:stretch>
        </p:blipFill>
        <p:spPr>
          <a:xfrm>
            <a:off x="1543665" y="4187578"/>
            <a:ext cx="8627806" cy="1662616"/>
          </a:xfrm>
          <a:prstGeom prst="rect">
            <a:avLst/>
          </a:prstGeom>
        </p:spPr>
      </p:pic>
    </p:spTree>
    <p:extLst>
      <p:ext uri="{BB962C8B-B14F-4D97-AF65-F5344CB8AC3E}">
        <p14:creationId xmlns:p14="http://schemas.microsoft.com/office/powerpoint/2010/main" val="53443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1E7F2CB-7D07-8857-7CC6-A80814DD4BF4}"/>
              </a:ext>
            </a:extLst>
          </p:cNvPr>
          <p:cNvSpPr>
            <a:spLocks noGrp="1"/>
          </p:cNvSpPr>
          <p:nvPr>
            <p:ph type="title"/>
          </p:nvPr>
        </p:nvSpPr>
        <p:spPr/>
        <p:txBody>
          <a:bodyPr/>
          <a:lstStyle/>
          <a:p>
            <a:r>
              <a:rPr lang="en-US" dirty="0"/>
              <a:t>Illustration of compound interest with $100 initial deposit and 8% annual interest rate</a:t>
            </a:r>
            <a:endParaRPr lang="th-TH" dirty="0"/>
          </a:p>
        </p:txBody>
      </p:sp>
      <p:pic>
        <p:nvPicPr>
          <p:cNvPr id="5" name="ตัวแทนเนื้อหา 4">
            <a:extLst>
              <a:ext uri="{FF2B5EF4-FFF2-40B4-BE49-F238E27FC236}">
                <a16:creationId xmlns:a16="http://schemas.microsoft.com/office/drawing/2014/main" id="{EBADC14C-0C9D-99CF-9511-85A017E50655}"/>
              </a:ext>
            </a:extLst>
          </p:cNvPr>
          <p:cNvPicPr>
            <a:picLocks noGrp="1" noChangeAspect="1"/>
          </p:cNvPicPr>
          <p:nvPr>
            <p:ph idx="1"/>
          </p:nvPr>
        </p:nvPicPr>
        <p:blipFill>
          <a:blip r:embed="rId2"/>
          <a:stretch>
            <a:fillRect/>
          </a:stretch>
        </p:blipFill>
        <p:spPr>
          <a:xfrm>
            <a:off x="755781" y="1828801"/>
            <a:ext cx="10598020" cy="4805264"/>
          </a:xfrm>
        </p:spPr>
      </p:pic>
    </p:spTree>
    <p:extLst>
      <p:ext uri="{BB962C8B-B14F-4D97-AF65-F5344CB8AC3E}">
        <p14:creationId xmlns:p14="http://schemas.microsoft.com/office/powerpoint/2010/main" val="120466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86CAE9A-C03A-65E3-F998-B16BA1E38DE0}"/>
              </a:ext>
            </a:extLst>
          </p:cNvPr>
          <p:cNvSpPr>
            <a:spLocks noGrp="1"/>
          </p:cNvSpPr>
          <p:nvPr>
            <p:ph type="title"/>
          </p:nvPr>
        </p:nvSpPr>
        <p:spPr/>
        <p:txBody>
          <a:bodyPr/>
          <a:lstStyle/>
          <a:p>
            <a:r>
              <a:rPr lang="en-US" dirty="0"/>
              <a:t>Future value interest factor of $1 at </a:t>
            </a:r>
            <a:r>
              <a:rPr lang="en-US" dirty="0" err="1"/>
              <a:t>i</a:t>
            </a:r>
            <a:r>
              <a:rPr lang="en-US" dirty="0"/>
              <a:t> % at the end of n periods (</a:t>
            </a:r>
            <a:r>
              <a:rPr lang="en-US" dirty="0" err="1"/>
              <a:t>FVIFi,n</a:t>
            </a:r>
            <a:r>
              <a:rPr lang="en-US" dirty="0"/>
              <a:t>)</a:t>
            </a:r>
            <a:endParaRPr lang="th-TH" dirty="0"/>
          </a:p>
        </p:txBody>
      </p:sp>
      <p:pic>
        <p:nvPicPr>
          <p:cNvPr id="5" name="ตัวแทนเนื้อหา 4">
            <a:extLst>
              <a:ext uri="{FF2B5EF4-FFF2-40B4-BE49-F238E27FC236}">
                <a16:creationId xmlns:a16="http://schemas.microsoft.com/office/drawing/2014/main" id="{AA1FAB6C-A80B-ECF0-C6D0-5ACADF2994F8}"/>
              </a:ext>
            </a:extLst>
          </p:cNvPr>
          <p:cNvPicPr>
            <a:picLocks noGrp="1" noChangeAspect="1"/>
          </p:cNvPicPr>
          <p:nvPr>
            <p:ph idx="1"/>
          </p:nvPr>
        </p:nvPicPr>
        <p:blipFill>
          <a:blip r:embed="rId2"/>
          <a:stretch>
            <a:fillRect/>
          </a:stretch>
        </p:blipFill>
        <p:spPr>
          <a:xfrm>
            <a:off x="961053" y="1690688"/>
            <a:ext cx="10392747" cy="5288610"/>
          </a:xfrm>
        </p:spPr>
      </p:pic>
    </p:spTree>
    <p:extLst>
      <p:ext uri="{BB962C8B-B14F-4D97-AF65-F5344CB8AC3E}">
        <p14:creationId xmlns:p14="http://schemas.microsoft.com/office/powerpoint/2010/main" val="229069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CFE642E-E19C-4819-E89A-F3E4B183D88D}"/>
              </a:ext>
            </a:extLst>
          </p:cNvPr>
          <p:cNvSpPr>
            <a:spLocks noGrp="1"/>
          </p:cNvSpPr>
          <p:nvPr>
            <p:ph idx="1"/>
          </p:nvPr>
        </p:nvSpPr>
        <p:spPr/>
        <p:txBody>
          <a:bodyPr>
            <a:normAutofit lnSpcReduction="10000"/>
          </a:bodyPr>
          <a:lstStyle/>
          <a:p>
            <a:r>
              <a:rPr lang="en-US" dirty="0"/>
              <a:t>If we take the FVIFs for $1 in the 8% column and multiply them by $100, we get figures (aside from some rounding) that correspond to our calculations for $100 in the final column of Table 3.2. Notice, too, that in rows corresponding to two or more years, the proportional increase in future value becomes greater as the interest rate rises. A picture may help make this point a little clearer. Therefore, in Figure 3.1 we graph the growth in future value for a $100 initial deposit with interest rates of 5, 10, and 15 percent. As can be seen from the graph, the greater the interest rate, the steeper the growth curve by which future value increases. Also, the greater the number of years during which compound interest can be earned, obviously the greater the future value.</a:t>
            </a:r>
            <a:endParaRPr lang="th-TH" dirty="0"/>
          </a:p>
        </p:txBody>
      </p:sp>
    </p:spTree>
    <p:extLst>
      <p:ext uri="{BB962C8B-B14F-4D97-AF65-F5344CB8AC3E}">
        <p14:creationId xmlns:p14="http://schemas.microsoft.com/office/powerpoint/2010/main" val="131262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464E803C-BB5B-2122-34E8-B5B1F79F129A}"/>
              </a:ext>
            </a:extLst>
          </p:cNvPr>
          <p:cNvPicPr>
            <a:picLocks noGrp="1" noChangeAspect="1"/>
          </p:cNvPicPr>
          <p:nvPr>
            <p:ph idx="1"/>
          </p:nvPr>
        </p:nvPicPr>
        <p:blipFill>
          <a:blip r:embed="rId2"/>
          <a:stretch>
            <a:fillRect/>
          </a:stretch>
        </p:blipFill>
        <p:spPr>
          <a:xfrm>
            <a:off x="1356853" y="619432"/>
            <a:ext cx="9586450" cy="5557531"/>
          </a:xfrm>
        </p:spPr>
      </p:pic>
    </p:spTree>
    <p:extLst>
      <p:ext uri="{BB962C8B-B14F-4D97-AF65-F5344CB8AC3E}">
        <p14:creationId xmlns:p14="http://schemas.microsoft.com/office/powerpoint/2010/main" val="71538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0497D35-F90B-92B7-836D-3C21D043F3B5}"/>
              </a:ext>
            </a:extLst>
          </p:cNvPr>
          <p:cNvSpPr>
            <a:spLocks noGrp="1"/>
          </p:cNvSpPr>
          <p:nvPr>
            <p:ph type="title"/>
          </p:nvPr>
        </p:nvSpPr>
        <p:spPr/>
        <p:txBody>
          <a:bodyPr>
            <a:normAutofit fontScale="90000"/>
          </a:bodyPr>
          <a:lstStyle/>
          <a:p>
            <a:r>
              <a:rPr lang="en-US" dirty="0"/>
              <a:t>Time line showing the cash-flow sequence for an ordinary annuity of $1,000 per year for 3 year</a:t>
            </a:r>
            <a:endParaRPr lang="th-TH" dirty="0"/>
          </a:p>
        </p:txBody>
      </p:sp>
      <p:pic>
        <p:nvPicPr>
          <p:cNvPr id="5" name="ตัวแทนเนื้อหา 4">
            <a:extLst>
              <a:ext uri="{FF2B5EF4-FFF2-40B4-BE49-F238E27FC236}">
                <a16:creationId xmlns:a16="http://schemas.microsoft.com/office/drawing/2014/main" id="{5FD43D87-FA36-6659-0A8C-752FF08FC57A}"/>
              </a:ext>
            </a:extLst>
          </p:cNvPr>
          <p:cNvPicPr>
            <a:picLocks noGrp="1" noChangeAspect="1"/>
          </p:cNvPicPr>
          <p:nvPr>
            <p:ph idx="1"/>
          </p:nvPr>
        </p:nvPicPr>
        <p:blipFill>
          <a:blip r:embed="rId2"/>
          <a:stretch>
            <a:fillRect/>
          </a:stretch>
        </p:blipFill>
        <p:spPr>
          <a:xfrm>
            <a:off x="3085563" y="3338032"/>
            <a:ext cx="6020873" cy="1326524"/>
          </a:xfrm>
        </p:spPr>
      </p:pic>
    </p:spTree>
    <p:extLst>
      <p:ext uri="{BB962C8B-B14F-4D97-AF65-F5344CB8AC3E}">
        <p14:creationId xmlns:p14="http://schemas.microsoft.com/office/powerpoint/2010/main" val="288427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F12EA9D-EC8B-8D25-C593-FCE80E9BBDE2}"/>
              </a:ext>
            </a:extLst>
          </p:cNvPr>
          <p:cNvSpPr>
            <a:spLocks noGrp="1"/>
          </p:cNvSpPr>
          <p:nvPr>
            <p:ph type="title"/>
          </p:nvPr>
        </p:nvSpPr>
        <p:spPr/>
        <p:txBody>
          <a:bodyPr>
            <a:normAutofit fontScale="90000"/>
          </a:bodyPr>
          <a:lstStyle/>
          <a:p>
            <a:r>
              <a:rPr lang="en-US" dirty="0"/>
              <a:t>Time line for calculating the future (compound) value of an (ordinary) annuity [periodic receipt = R = $1,000; </a:t>
            </a:r>
            <a:r>
              <a:rPr lang="en-US" dirty="0" err="1"/>
              <a:t>i</a:t>
            </a:r>
            <a:r>
              <a:rPr lang="en-US" dirty="0"/>
              <a:t> = 8%; and n = 3 years</a:t>
            </a:r>
            <a:endParaRPr lang="th-TH" dirty="0"/>
          </a:p>
        </p:txBody>
      </p:sp>
      <p:pic>
        <p:nvPicPr>
          <p:cNvPr id="5" name="ตัวแทนเนื้อหา 4">
            <a:extLst>
              <a:ext uri="{FF2B5EF4-FFF2-40B4-BE49-F238E27FC236}">
                <a16:creationId xmlns:a16="http://schemas.microsoft.com/office/drawing/2014/main" id="{AF80F2EA-8F2F-CAFE-6DEB-DA739189D143}"/>
              </a:ext>
            </a:extLst>
          </p:cNvPr>
          <p:cNvPicPr>
            <a:picLocks noGrp="1" noChangeAspect="1"/>
          </p:cNvPicPr>
          <p:nvPr>
            <p:ph idx="1"/>
          </p:nvPr>
        </p:nvPicPr>
        <p:blipFill>
          <a:blip r:embed="rId2"/>
          <a:stretch>
            <a:fillRect/>
          </a:stretch>
        </p:blipFill>
        <p:spPr>
          <a:xfrm>
            <a:off x="2950335" y="2488026"/>
            <a:ext cx="6291330" cy="3026535"/>
          </a:xfrm>
        </p:spPr>
      </p:pic>
    </p:spTree>
    <p:extLst>
      <p:ext uri="{BB962C8B-B14F-4D97-AF65-F5344CB8AC3E}">
        <p14:creationId xmlns:p14="http://schemas.microsoft.com/office/powerpoint/2010/main" val="211507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B5F397D-1E86-1CE8-9B71-093BB9F03858}"/>
              </a:ext>
            </a:extLst>
          </p:cNvPr>
          <p:cNvSpPr>
            <a:spLocks noGrp="1"/>
          </p:cNvSpPr>
          <p:nvPr>
            <p:ph type="title"/>
          </p:nvPr>
        </p:nvSpPr>
        <p:spPr/>
        <p:txBody>
          <a:bodyPr>
            <a:normAutofit fontScale="90000"/>
          </a:bodyPr>
          <a:lstStyle/>
          <a:p>
            <a:r>
              <a:rPr lang="en-US" dirty="0"/>
              <a:t>Future value interest factor of an (ordinary) annuity of $1 per period at </a:t>
            </a:r>
            <a:r>
              <a:rPr lang="en-US" dirty="0" err="1"/>
              <a:t>i</a:t>
            </a:r>
            <a:r>
              <a:rPr lang="en-US" dirty="0"/>
              <a:t> % for n periods (</a:t>
            </a:r>
            <a:r>
              <a:rPr lang="en-US" dirty="0" err="1"/>
              <a:t>FVIFAi,n</a:t>
            </a:r>
            <a:r>
              <a:rPr lang="en-US" dirty="0"/>
              <a:t>)</a:t>
            </a:r>
            <a:endParaRPr lang="th-TH" dirty="0"/>
          </a:p>
        </p:txBody>
      </p:sp>
      <p:pic>
        <p:nvPicPr>
          <p:cNvPr id="5" name="ตัวแทนเนื้อหา 4">
            <a:extLst>
              <a:ext uri="{FF2B5EF4-FFF2-40B4-BE49-F238E27FC236}">
                <a16:creationId xmlns:a16="http://schemas.microsoft.com/office/drawing/2014/main" id="{00BFC45D-ECAB-D8C1-3C41-5733DBCBB2F4}"/>
              </a:ext>
            </a:extLst>
          </p:cNvPr>
          <p:cNvPicPr>
            <a:picLocks noGrp="1" noChangeAspect="1"/>
          </p:cNvPicPr>
          <p:nvPr>
            <p:ph idx="1"/>
          </p:nvPr>
        </p:nvPicPr>
        <p:blipFill>
          <a:blip r:embed="rId2"/>
          <a:stretch>
            <a:fillRect/>
          </a:stretch>
        </p:blipFill>
        <p:spPr>
          <a:xfrm>
            <a:off x="3101662" y="2523443"/>
            <a:ext cx="5988676" cy="2955701"/>
          </a:xfrm>
        </p:spPr>
      </p:pic>
    </p:spTree>
    <p:extLst>
      <p:ext uri="{BB962C8B-B14F-4D97-AF65-F5344CB8AC3E}">
        <p14:creationId xmlns:p14="http://schemas.microsoft.com/office/powerpoint/2010/main" val="343490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A6C56D0-7AA6-5AFB-9BB0-6A367BBBF5D9}"/>
              </a:ext>
            </a:extLst>
          </p:cNvPr>
          <p:cNvSpPr>
            <a:spLocks noGrp="1"/>
          </p:cNvSpPr>
          <p:nvPr>
            <p:ph type="title"/>
          </p:nvPr>
        </p:nvSpPr>
        <p:spPr/>
        <p:txBody>
          <a:bodyPr>
            <a:normAutofit fontScale="90000"/>
          </a:bodyPr>
          <a:lstStyle/>
          <a:p>
            <a:r>
              <a:rPr lang="en-US" dirty="0"/>
              <a:t>Time line for calculating the present (discounted) value of an (ordinary) annuity [periodic receipt = R = $1,000; </a:t>
            </a:r>
            <a:r>
              <a:rPr lang="en-US" dirty="0" err="1"/>
              <a:t>i</a:t>
            </a:r>
            <a:r>
              <a:rPr lang="en-US" dirty="0"/>
              <a:t> = 8%; and n = 3 years</a:t>
            </a:r>
            <a:endParaRPr lang="th-TH" dirty="0"/>
          </a:p>
        </p:txBody>
      </p:sp>
      <p:pic>
        <p:nvPicPr>
          <p:cNvPr id="5" name="ตัวแทนเนื้อหา 4">
            <a:extLst>
              <a:ext uri="{FF2B5EF4-FFF2-40B4-BE49-F238E27FC236}">
                <a16:creationId xmlns:a16="http://schemas.microsoft.com/office/drawing/2014/main" id="{435C0F6E-E210-61A5-88BF-34CA654A009B}"/>
              </a:ext>
            </a:extLst>
          </p:cNvPr>
          <p:cNvPicPr>
            <a:picLocks noGrp="1" noChangeAspect="1"/>
          </p:cNvPicPr>
          <p:nvPr>
            <p:ph idx="1"/>
          </p:nvPr>
        </p:nvPicPr>
        <p:blipFill>
          <a:blip r:embed="rId2"/>
          <a:stretch>
            <a:fillRect/>
          </a:stretch>
        </p:blipFill>
        <p:spPr>
          <a:xfrm>
            <a:off x="3059805" y="2632913"/>
            <a:ext cx="6072389" cy="2736761"/>
          </a:xfrm>
        </p:spPr>
      </p:pic>
    </p:spTree>
    <p:extLst>
      <p:ext uri="{BB962C8B-B14F-4D97-AF65-F5344CB8AC3E}">
        <p14:creationId xmlns:p14="http://schemas.microsoft.com/office/powerpoint/2010/main" val="32910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8EF380D-1560-B2FE-569A-DCCA38684B3A}"/>
              </a:ext>
            </a:extLst>
          </p:cNvPr>
          <p:cNvSpPr>
            <a:spLocks noGrp="1"/>
          </p:cNvSpPr>
          <p:nvPr>
            <p:ph type="title"/>
          </p:nvPr>
        </p:nvSpPr>
        <p:spPr/>
        <p:txBody>
          <a:bodyPr/>
          <a:lstStyle/>
          <a:p>
            <a:r>
              <a:rPr lang="en-US" dirty="0"/>
              <a:t>The Interest Rate</a:t>
            </a:r>
            <a:endParaRPr lang="th-TH" dirty="0"/>
          </a:p>
        </p:txBody>
      </p:sp>
      <p:sp>
        <p:nvSpPr>
          <p:cNvPr id="3" name="ตัวแทนเนื้อหา 2">
            <a:extLst>
              <a:ext uri="{FF2B5EF4-FFF2-40B4-BE49-F238E27FC236}">
                <a16:creationId xmlns:a16="http://schemas.microsoft.com/office/drawing/2014/main" id="{41C25ACA-F31D-917C-E13F-4DCFAA37BBFD}"/>
              </a:ext>
            </a:extLst>
          </p:cNvPr>
          <p:cNvSpPr>
            <a:spLocks noGrp="1"/>
          </p:cNvSpPr>
          <p:nvPr>
            <p:ph idx="1"/>
          </p:nvPr>
        </p:nvSpPr>
        <p:spPr>
          <a:xfrm>
            <a:off x="393290" y="1258530"/>
            <a:ext cx="10894142" cy="4989870"/>
          </a:xfrm>
        </p:spPr>
        <p:txBody>
          <a:bodyPr>
            <a:normAutofit/>
          </a:bodyPr>
          <a:lstStyle/>
          <a:p>
            <a:r>
              <a:rPr lang="en-US" dirty="0"/>
              <a:t>Which would you prefer – $1,000 today or $1,000 ten years from today? Common sense tells us to take the $1,000 today because we recognize that there is a time value to money. The immediate receipt of $1,000 provides us with the opportunity to put our money to work and earn interest. In a world in which all cash flows are certain, the rate of interest can be used to express the time value of money. As we will soon discover, the rate of interest will allow us to adjust the value of cash flows, whenever they occur, to a particular point in time. Given this ability, we will be able to answer more difficult questions, such as: which should you prefer – $1,000 today or $2,000 ten years from today? To answer this question, it will be necessary to position time-adjusted cash flows at a single point in time so that a fair comparison can be made.</a:t>
            </a:r>
            <a:endParaRPr lang="th-TH" dirty="0"/>
          </a:p>
        </p:txBody>
      </p:sp>
    </p:spTree>
    <p:extLst>
      <p:ext uri="{BB962C8B-B14F-4D97-AF65-F5344CB8AC3E}">
        <p14:creationId xmlns:p14="http://schemas.microsoft.com/office/powerpoint/2010/main" val="380241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6866A48-496E-BED4-B83F-CC6783039A76}"/>
              </a:ext>
            </a:extLst>
          </p:cNvPr>
          <p:cNvSpPr>
            <a:spLocks noGrp="1"/>
          </p:cNvSpPr>
          <p:nvPr>
            <p:ph type="title"/>
          </p:nvPr>
        </p:nvSpPr>
        <p:spPr/>
        <p:txBody>
          <a:bodyPr>
            <a:normAutofit fontScale="90000"/>
          </a:bodyPr>
          <a:lstStyle/>
          <a:p>
            <a:r>
              <a:rPr lang="en-US" dirty="0"/>
              <a:t>Present value interest factor of an (ordinary) annuity of $1 per period at </a:t>
            </a:r>
            <a:r>
              <a:rPr lang="en-US" dirty="0" err="1"/>
              <a:t>i</a:t>
            </a:r>
            <a:r>
              <a:rPr lang="en-US" dirty="0"/>
              <a:t> % for n periods (</a:t>
            </a:r>
            <a:r>
              <a:rPr lang="en-US" dirty="0" err="1"/>
              <a:t>PVIFAi,n</a:t>
            </a:r>
            <a:r>
              <a:rPr lang="en-US" dirty="0"/>
              <a:t>)</a:t>
            </a:r>
            <a:endParaRPr lang="th-TH" dirty="0"/>
          </a:p>
        </p:txBody>
      </p:sp>
      <p:pic>
        <p:nvPicPr>
          <p:cNvPr id="5" name="ตัวแทนเนื้อหา 4">
            <a:extLst>
              <a:ext uri="{FF2B5EF4-FFF2-40B4-BE49-F238E27FC236}">
                <a16:creationId xmlns:a16="http://schemas.microsoft.com/office/drawing/2014/main" id="{EEB2DBA7-54EF-CCF8-05D7-BC989412E615}"/>
              </a:ext>
            </a:extLst>
          </p:cNvPr>
          <p:cNvPicPr>
            <a:picLocks noGrp="1" noChangeAspect="1"/>
          </p:cNvPicPr>
          <p:nvPr>
            <p:ph idx="1"/>
          </p:nvPr>
        </p:nvPicPr>
        <p:blipFill>
          <a:blip r:embed="rId2"/>
          <a:stretch>
            <a:fillRect/>
          </a:stretch>
        </p:blipFill>
        <p:spPr>
          <a:xfrm>
            <a:off x="3075904" y="2523443"/>
            <a:ext cx="6040192" cy="2955701"/>
          </a:xfrm>
        </p:spPr>
      </p:pic>
    </p:spTree>
    <p:extLst>
      <p:ext uri="{BB962C8B-B14F-4D97-AF65-F5344CB8AC3E}">
        <p14:creationId xmlns:p14="http://schemas.microsoft.com/office/powerpoint/2010/main" val="37607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CDF8862-6263-B9B8-3650-884072630384}"/>
              </a:ext>
            </a:extLst>
          </p:cNvPr>
          <p:cNvSpPr>
            <a:spLocks noGrp="1"/>
          </p:cNvSpPr>
          <p:nvPr>
            <p:ph type="title"/>
          </p:nvPr>
        </p:nvSpPr>
        <p:spPr>
          <a:xfrm>
            <a:off x="749710" y="1063215"/>
            <a:ext cx="10911348" cy="1325563"/>
          </a:xfrm>
        </p:spPr>
        <p:txBody>
          <a:bodyPr>
            <a:normAutofit fontScale="90000"/>
          </a:bodyPr>
          <a:lstStyle/>
          <a:p>
            <a:r>
              <a:rPr lang="en-US" dirty="0"/>
              <a:t>Notice that our formula reduces to </a:t>
            </a:r>
            <a:r>
              <a:rPr lang="en-US" dirty="0" err="1"/>
              <a:t>PVAn</a:t>
            </a:r>
            <a:r>
              <a:rPr lang="en-US" dirty="0"/>
              <a:t> being equal to the periodic receipt (R) times the “sum of the present value interest factors at </a:t>
            </a:r>
            <a:r>
              <a:rPr lang="en-US" dirty="0" err="1"/>
              <a:t>i</a:t>
            </a:r>
            <a:r>
              <a:rPr lang="en-US" dirty="0"/>
              <a:t> percent for time periods 1 to n.” Mathematically, this is equivalent to</a:t>
            </a:r>
            <a:endParaRPr lang="th-TH" dirty="0"/>
          </a:p>
        </p:txBody>
      </p:sp>
      <p:pic>
        <p:nvPicPr>
          <p:cNvPr id="5" name="ตัวแทนเนื้อหา 4">
            <a:extLst>
              <a:ext uri="{FF2B5EF4-FFF2-40B4-BE49-F238E27FC236}">
                <a16:creationId xmlns:a16="http://schemas.microsoft.com/office/drawing/2014/main" id="{390F6F73-E0E7-0716-8269-69687F1225C5}"/>
              </a:ext>
            </a:extLst>
          </p:cNvPr>
          <p:cNvPicPr>
            <a:picLocks noGrp="1" noChangeAspect="1"/>
          </p:cNvPicPr>
          <p:nvPr>
            <p:ph idx="1"/>
          </p:nvPr>
        </p:nvPicPr>
        <p:blipFill>
          <a:blip r:embed="rId2"/>
          <a:stretch>
            <a:fillRect/>
          </a:stretch>
        </p:blipFill>
        <p:spPr>
          <a:xfrm>
            <a:off x="5149403" y="3808111"/>
            <a:ext cx="1893194" cy="386366"/>
          </a:xfrm>
        </p:spPr>
      </p:pic>
    </p:spTree>
    <p:extLst>
      <p:ext uri="{BB962C8B-B14F-4D97-AF65-F5344CB8AC3E}">
        <p14:creationId xmlns:p14="http://schemas.microsoft.com/office/powerpoint/2010/main" val="155941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3A27BF9-B776-A612-3FF4-C209CDF60676}"/>
              </a:ext>
            </a:extLst>
          </p:cNvPr>
          <p:cNvSpPr>
            <a:spLocks noGrp="1"/>
          </p:cNvSpPr>
          <p:nvPr>
            <p:ph type="title"/>
          </p:nvPr>
        </p:nvSpPr>
        <p:spPr/>
        <p:txBody>
          <a:bodyPr>
            <a:normAutofit fontScale="90000"/>
          </a:bodyPr>
          <a:lstStyle/>
          <a:p>
            <a:r>
              <a:rPr lang="en-US" dirty="0"/>
              <a:t>We can make use of Table 3.6 to solve for the present value of the $1,000 annuity for three</a:t>
            </a:r>
            <a:br>
              <a:rPr lang="en-US" dirty="0"/>
            </a:br>
            <a:r>
              <a:rPr lang="en-US" dirty="0"/>
              <a:t>years at 8 percent shown in Figure 3.5. The PVIFA8%,3 is found from the table to be 2.577.</a:t>
            </a:r>
            <a:br>
              <a:rPr lang="en-US" dirty="0"/>
            </a:br>
            <a:r>
              <a:rPr lang="en-US" dirty="0"/>
              <a:t>(Notice this figure is nothing more than the sum of the first three numbers under the 8% </a:t>
            </a:r>
            <a:br>
              <a:rPr lang="en-US" dirty="0"/>
            </a:br>
            <a:r>
              <a:rPr lang="en-US" dirty="0"/>
              <a:t>column in Table 3.4, which gives PVIFs.) Employing Eq. (3.11), we get</a:t>
            </a:r>
            <a:endParaRPr lang="th-TH" dirty="0"/>
          </a:p>
        </p:txBody>
      </p:sp>
      <p:sp>
        <p:nvSpPr>
          <p:cNvPr id="3" name="ตัวแทนเนื้อหา 2">
            <a:extLst>
              <a:ext uri="{FF2B5EF4-FFF2-40B4-BE49-F238E27FC236}">
                <a16:creationId xmlns:a16="http://schemas.microsoft.com/office/drawing/2014/main" id="{034E51D7-4A1E-536D-B06B-8F7AC0C95626}"/>
              </a:ext>
            </a:extLst>
          </p:cNvPr>
          <p:cNvSpPr>
            <a:spLocks noGrp="1"/>
          </p:cNvSpPr>
          <p:nvPr>
            <p:ph idx="1"/>
          </p:nvPr>
        </p:nvSpPr>
        <p:spPr>
          <a:xfrm>
            <a:off x="838200" y="3637935"/>
            <a:ext cx="10515600" cy="875071"/>
          </a:xfrm>
        </p:spPr>
        <p:txBody>
          <a:bodyPr/>
          <a:lstStyle/>
          <a:p>
            <a:r>
              <a:rPr lang="it-IT" dirty="0"/>
              <a:t>PVA3 = $1,000(PVIFA8%,3) = $1,000(2.577) = $2,577</a:t>
            </a:r>
            <a:endParaRPr lang="th-TH" dirty="0"/>
          </a:p>
        </p:txBody>
      </p:sp>
    </p:spTree>
    <p:extLst>
      <p:ext uri="{BB962C8B-B14F-4D97-AF65-F5344CB8AC3E}">
        <p14:creationId xmlns:p14="http://schemas.microsoft.com/office/powerpoint/2010/main" val="399223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A415030-526F-5C19-6A7D-28AE4B71E7C7}"/>
              </a:ext>
            </a:extLst>
          </p:cNvPr>
          <p:cNvSpPr>
            <a:spLocks noGrp="1"/>
          </p:cNvSpPr>
          <p:nvPr>
            <p:ph type="title"/>
          </p:nvPr>
        </p:nvSpPr>
        <p:spPr>
          <a:xfrm>
            <a:off x="838200" y="1641603"/>
            <a:ext cx="10515600" cy="1325563"/>
          </a:xfrm>
        </p:spPr>
        <p:txBody>
          <a:bodyPr>
            <a:normAutofit fontScale="90000"/>
          </a:bodyPr>
          <a:lstStyle/>
          <a:p>
            <a:r>
              <a:rPr lang="en-US" dirty="0"/>
              <a:t>Time lines for calculating the future (compound) value of an (ordinary) annuity and an annuity due [periodic receipt = R = $1,000; </a:t>
            </a:r>
            <a:r>
              <a:rPr lang="en-US" dirty="0" err="1"/>
              <a:t>i</a:t>
            </a:r>
            <a:r>
              <a:rPr lang="en-US" dirty="0"/>
              <a:t> = 8%; and n = 3 years</a:t>
            </a:r>
            <a:endParaRPr lang="th-TH" dirty="0"/>
          </a:p>
        </p:txBody>
      </p:sp>
    </p:spTree>
    <p:extLst>
      <p:ext uri="{BB962C8B-B14F-4D97-AF65-F5344CB8AC3E}">
        <p14:creationId xmlns:p14="http://schemas.microsoft.com/office/powerpoint/2010/main" val="343869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676507FB-F94C-3DB9-20E8-E326AF0D7BC1}"/>
              </a:ext>
            </a:extLst>
          </p:cNvPr>
          <p:cNvPicPr>
            <a:picLocks noGrp="1" noChangeAspect="1"/>
          </p:cNvPicPr>
          <p:nvPr>
            <p:ph idx="1"/>
          </p:nvPr>
        </p:nvPicPr>
        <p:blipFill>
          <a:blip r:embed="rId2"/>
          <a:stretch>
            <a:fillRect/>
          </a:stretch>
        </p:blipFill>
        <p:spPr>
          <a:xfrm>
            <a:off x="983226" y="953729"/>
            <a:ext cx="10510684" cy="5223234"/>
          </a:xfrm>
        </p:spPr>
      </p:pic>
    </p:spTree>
    <p:extLst>
      <p:ext uri="{BB962C8B-B14F-4D97-AF65-F5344CB8AC3E}">
        <p14:creationId xmlns:p14="http://schemas.microsoft.com/office/powerpoint/2010/main" val="3406476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581CF8E-3029-4DFF-D9B9-42243132B6DA}"/>
              </a:ext>
            </a:extLst>
          </p:cNvPr>
          <p:cNvSpPr>
            <a:spLocks noGrp="1"/>
          </p:cNvSpPr>
          <p:nvPr>
            <p:ph type="title"/>
          </p:nvPr>
        </p:nvSpPr>
        <p:spPr/>
        <p:txBody>
          <a:bodyPr>
            <a:normAutofit fontScale="90000"/>
          </a:bodyPr>
          <a:lstStyle/>
          <a:p>
            <a:r>
              <a:rPr lang="en-US" dirty="0"/>
              <a:t>The determination of the present value of an annuity due at </a:t>
            </a:r>
            <a:r>
              <a:rPr lang="en-US" dirty="0" err="1"/>
              <a:t>i</a:t>
            </a:r>
            <a:r>
              <a:rPr lang="en-US" dirty="0"/>
              <a:t> percent for n periods</a:t>
            </a:r>
            <a:br>
              <a:rPr lang="en-US" dirty="0"/>
            </a:br>
            <a:r>
              <a:rPr lang="en-US" dirty="0"/>
              <a:t>(</a:t>
            </a:r>
            <a:r>
              <a:rPr lang="en-US" dirty="0" err="1"/>
              <a:t>PVADn</a:t>
            </a:r>
            <a:r>
              <a:rPr lang="en-US" dirty="0"/>
              <a:t>) </a:t>
            </a:r>
            <a:endParaRPr lang="th-TH" dirty="0"/>
          </a:p>
        </p:txBody>
      </p:sp>
      <p:pic>
        <p:nvPicPr>
          <p:cNvPr id="5" name="ตัวแทนเนื้อหา 4">
            <a:extLst>
              <a:ext uri="{FF2B5EF4-FFF2-40B4-BE49-F238E27FC236}">
                <a16:creationId xmlns:a16="http://schemas.microsoft.com/office/drawing/2014/main" id="{53C3BA07-E593-F841-321E-0E4E2A292CAE}"/>
              </a:ext>
            </a:extLst>
          </p:cNvPr>
          <p:cNvPicPr>
            <a:picLocks noGrp="1" noChangeAspect="1"/>
          </p:cNvPicPr>
          <p:nvPr>
            <p:ph idx="1"/>
          </p:nvPr>
        </p:nvPicPr>
        <p:blipFill>
          <a:blip r:embed="rId2"/>
          <a:stretch>
            <a:fillRect/>
          </a:stretch>
        </p:blipFill>
        <p:spPr>
          <a:xfrm>
            <a:off x="4988417" y="3621367"/>
            <a:ext cx="2215166" cy="759854"/>
          </a:xfrm>
        </p:spPr>
      </p:pic>
    </p:spTree>
    <p:extLst>
      <p:ext uri="{BB962C8B-B14F-4D97-AF65-F5344CB8AC3E}">
        <p14:creationId xmlns:p14="http://schemas.microsoft.com/office/powerpoint/2010/main" val="2398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A231021-884E-2FE4-628C-3977648DC652}"/>
              </a:ext>
            </a:extLst>
          </p:cNvPr>
          <p:cNvSpPr>
            <a:spLocks noGrp="1"/>
          </p:cNvSpPr>
          <p:nvPr>
            <p:ph type="title"/>
          </p:nvPr>
        </p:nvSpPr>
        <p:spPr/>
        <p:txBody>
          <a:bodyPr>
            <a:normAutofit fontScale="90000"/>
          </a:bodyPr>
          <a:lstStyle/>
          <a:p>
            <a:r>
              <a:rPr lang="en-US" dirty="0"/>
              <a:t>Time lines for calculating the present (discounted) value of an (ordinary) annuity and an annuity due [periodic receipt = R = $1,000; </a:t>
            </a:r>
            <a:r>
              <a:rPr lang="en-US" dirty="0" err="1"/>
              <a:t>i</a:t>
            </a:r>
            <a:r>
              <a:rPr lang="en-US" dirty="0"/>
              <a:t> = 8%; and n = 3 years]</a:t>
            </a:r>
            <a:endParaRPr lang="th-TH" dirty="0"/>
          </a:p>
        </p:txBody>
      </p:sp>
      <p:sp>
        <p:nvSpPr>
          <p:cNvPr id="3" name="ตัวแทนเนื้อหา 2">
            <a:extLst>
              <a:ext uri="{FF2B5EF4-FFF2-40B4-BE49-F238E27FC236}">
                <a16:creationId xmlns:a16="http://schemas.microsoft.com/office/drawing/2014/main" id="{3D179BE0-22CA-F5BE-329A-FDABEE2B1170}"/>
              </a:ext>
            </a:extLst>
          </p:cNvPr>
          <p:cNvSpPr>
            <a:spLocks noGrp="1"/>
          </p:cNvSpPr>
          <p:nvPr>
            <p:ph idx="1"/>
          </p:nvPr>
        </p:nvSpPr>
        <p:spPr/>
        <p:txBody>
          <a:bodyPr/>
          <a:lstStyle/>
          <a:p>
            <a:endParaRPr lang="th-TH"/>
          </a:p>
        </p:txBody>
      </p:sp>
    </p:spTree>
    <p:extLst>
      <p:ext uri="{BB962C8B-B14F-4D97-AF65-F5344CB8AC3E}">
        <p14:creationId xmlns:p14="http://schemas.microsoft.com/office/powerpoint/2010/main" val="101258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A6E20C73-A5F3-B464-E197-2D19471422AA}"/>
              </a:ext>
            </a:extLst>
          </p:cNvPr>
          <p:cNvPicPr>
            <a:picLocks noGrp="1" noChangeAspect="1"/>
          </p:cNvPicPr>
          <p:nvPr>
            <p:ph idx="1"/>
          </p:nvPr>
        </p:nvPicPr>
        <p:blipFill>
          <a:blip r:embed="rId2"/>
          <a:stretch>
            <a:fillRect/>
          </a:stretch>
        </p:blipFill>
        <p:spPr>
          <a:xfrm>
            <a:off x="373627" y="344128"/>
            <a:ext cx="11425084" cy="6282813"/>
          </a:xfrm>
        </p:spPr>
      </p:pic>
    </p:spTree>
    <p:extLst>
      <p:ext uri="{BB962C8B-B14F-4D97-AF65-F5344CB8AC3E}">
        <p14:creationId xmlns:p14="http://schemas.microsoft.com/office/powerpoint/2010/main" val="393210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ตัวแทนเนื้อหา 6">
            <a:extLst>
              <a:ext uri="{FF2B5EF4-FFF2-40B4-BE49-F238E27FC236}">
                <a16:creationId xmlns:a16="http://schemas.microsoft.com/office/drawing/2014/main" id="{19204356-4636-DA8D-1D1A-81E1049FC166}"/>
              </a:ext>
            </a:extLst>
          </p:cNvPr>
          <p:cNvPicPr>
            <a:picLocks noGrp="1" noChangeAspect="1"/>
          </p:cNvPicPr>
          <p:nvPr>
            <p:ph idx="1"/>
          </p:nvPr>
        </p:nvPicPr>
        <p:blipFill>
          <a:blip r:embed="rId2"/>
          <a:stretch>
            <a:fillRect/>
          </a:stretch>
        </p:blipFill>
        <p:spPr>
          <a:xfrm>
            <a:off x="275304" y="275302"/>
            <a:ext cx="11533238" cy="6499123"/>
          </a:xfrm>
        </p:spPr>
      </p:pic>
    </p:spTree>
    <p:extLst>
      <p:ext uri="{BB962C8B-B14F-4D97-AF65-F5344CB8AC3E}">
        <p14:creationId xmlns:p14="http://schemas.microsoft.com/office/powerpoint/2010/main" val="210822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14F3509D-218E-C5DC-8F1F-7E644BB5CF9C}"/>
              </a:ext>
            </a:extLst>
          </p:cNvPr>
          <p:cNvPicPr>
            <a:picLocks noGrp="1" noChangeAspect="1"/>
          </p:cNvPicPr>
          <p:nvPr>
            <p:ph idx="1"/>
          </p:nvPr>
        </p:nvPicPr>
        <p:blipFill>
          <a:blip r:embed="rId2"/>
          <a:stretch>
            <a:fillRect/>
          </a:stretch>
        </p:blipFill>
        <p:spPr>
          <a:xfrm>
            <a:off x="383458" y="226142"/>
            <a:ext cx="11602065" cy="6459793"/>
          </a:xfrm>
        </p:spPr>
      </p:pic>
    </p:spTree>
    <p:extLst>
      <p:ext uri="{BB962C8B-B14F-4D97-AF65-F5344CB8AC3E}">
        <p14:creationId xmlns:p14="http://schemas.microsoft.com/office/powerpoint/2010/main" val="342552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2E8E9E8-3F4D-CBD6-4319-A186D28ADB4E}"/>
              </a:ext>
            </a:extLst>
          </p:cNvPr>
          <p:cNvSpPr>
            <a:spLocks noGrp="1"/>
          </p:cNvSpPr>
          <p:nvPr>
            <p:ph type="title"/>
          </p:nvPr>
        </p:nvSpPr>
        <p:spPr/>
        <p:txBody>
          <a:bodyPr/>
          <a:lstStyle/>
          <a:p>
            <a:r>
              <a:rPr lang="en-US" dirty="0"/>
              <a:t>Simple Interest</a:t>
            </a:r>
            <a:endParaRPr lang="th-TH" dirty="0"/>
          </a:p>
        </p:txBody>
      </p:sp>
      <p:sp>
        <p:nvSpPr>
          <p:cNvPr id="3" name="ตัวแทนเนื้อหา 2">
            <a:extLst>
              <a:ext uri="{FF2B5EF4-FFF2-40B4-BE49-F238E27FC236}">
                <a16:creationId xmlns:a16="http://schemas.microsoft.com/office/drawing/2014/main" id="{D35EC3E3-B811-3A41-49C2-9FB780A5F6AE}"/>
              </a:ext>
            </a:extLst>
          </p:cNvPr>
          <p:cNvSpPr>
            <a:spLocks noGrp="1"/>
          </p:cNvSpPr>
          <p:nvPr>
            <p:ph idx="1"/>
          </p:nvPr>
        </p:nvSpPr>
        <p:spPr>
          <a:xfrm>
            <a:off x="838200" y="1533832"/>
            <a:ext cx="10515600" cy="4643131"/>
          </a:xfrm>
        </p:spPr>
        <p:txBody>
          <a:bodyPr>
            <a:normAutofit lnSpcReduction="10000"/>
          </a:bodyPr>
          <a:lstStyle/>
          <a:p>
            <a:r>
              <a:rPr lang="en-US" dirty="0"/>
              <a:t>Simple interest is interest that is paid (earned) on only the original amount, or principal, borrowed (lent). The dollar amount of simple interest is a function of three variables: the original amount borrowed (lent), or principal; the interest rate per time period; and the number of time periods for which the principal is borrowed (lent). The formula for calculating simple interest is </a:t>
            </a:r>
          </a:p>
          <a:p>
            <a:r>
              <a:rPr lang="en-US" dirty="0"/>
              <a:t>SI = P0(</a:t>
            </a:r>
            <a:r>
              <a:rPr lang="en-US" dirty="0" err="1"/>
              <a:t>i</a:t>
            </a:r>
            <a:r>
              <a:rPr lang="en-US" dirty="0"/>
              <a:t>)(n) </a:t>
            </a:r>
          </a:p>
          <a:p>
            <a:r>
              <a:rPr lang="en-US" dirty="0"/>
              <a:t> where SI = simple interest in dollars</a:t>
            </a:r>
          </a:p>
          <a:p>
            <a:r>
              <a:rPr lang="en-US" dirty="0"/>
              <a:t> P0 = principal, or original amount borrowed (lent) at time period 0 </a:t>
            </a:r>
          </a:p>
          <a:p>
            <a:r>
              <a:rPr lang="en-US" dirty="0" err="1"/>
              <a:t>i</a:t>
            </a:r>
            <a:r>
              <a:rPr lang="en-US" dirty="0"/>
              <a:t> = interest rate per time period </a:t>
            </a:r>
          </a:p>
          <a:p>
            <a:r>
              <a:rPr lang="en-US" dirty="0"/>
              <a:t>n = number of time periods</a:t>
            </a:r>
            <a:endParaRPr lang="th-TH" dirty="0"/>
          </a:p>
        </p:txBody>
      </p:sp>
    </p:spTree>
    <p:extLst>
      <p:ext uri="{BB962C8B-B14F-4D97-AF65-F5344CB8AC3E}">
        <p14:creationId xmlns:p14="http://schemas.microsoft.com/office/powerpoint/2010/main" val="3689182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5A35619B-D247-0944-FA09-A4AEB1E5CB71}"/>
              </a:ext>
            </a:extLst>
          </p:cNvPr>
          <p:cNvPicPr>
            <a:picLocks noGrp="1" noChangeAspect="1"/>
          </p:cNvPicPr>
          <p:nvPr>
            <p:ph idx="1"/>
          </p:nvPr>
        </p:nvPicPr>
        <p:blipFill>
          <a:blip r:embed="rId2"/>
          <a:stretch>
            <a:fillRect/>
          </a:stretch>
        </p:blipFill>
        <p:spPr>
          <a:xfrm>
            <a:off x="324466" y="275304"/>
            <a:ext cx="11533238" cy="6582696"/>
          </a:xfrm>
        </p:spPr>
      </p:pic>
    </p:spTree>
    <p:extLst>
      <p:ext uri="{BB962C8B-B14F-4D97-AF65-F5344CB8AC3E}">
        <p14:creationId xmlns:p14="http://schemas.microsoft.com/office/powerpoint/2010/main" val="114919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B0622061-676B-F7D1-103E-5DB5B8B96CDE}"/>
              </a:ext>
            </a:extLst>
          </p:cNvPr>
          <p:cNvPicPr>
            <a:picLocks noGrp="1" noChangeAspect="1"/>
          </p:cNvPicPr>
          <p:nvPr>
            <p:ph idx="1"/>
          </p:nvPr>
        </p:nvPicPr>
        <p:blipFill>
          <a:blip r:embed="rId2"/>
          <a:stretch>
            <a:fillRect/>
          </a:stretch>
        </p:blipFill>
        <p:spPr>
          <a:xfrm>
            <a:off x="206477" y="285135"/>
            <a:ext cx="11729883" cy="6449962"/>
          </a:xfrm>
        </p:spPr>
      </p:pic>
    </p:spTree>
    <p:extLst>
      <p:ext uri="{BB962C8B-B14F-4D97-AF65-F5344CB8AC3E}">
        <p14:creationId xmlns:p14="http://schemas.microsoft.com/office/powerpoint/2010/main" val="3102915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ตัวแทนเนื้อหา 8">
            <a:extLst>
              <a:ext uri="{FF2B5EF4-FFF2-40B4-BE49-F238E27FC236}">
                <a16:creationId xmlns:a16="http://schemas.microsoft.com/office/drawing/2014/main" id="{82A6571B-E8DD-E95A-6E24-F9BB4F81AA2A}"/>
              </a:ext>
            </a:extLst>
          </p:cNvPr>
          <p:cNvPicPr>
            <a:picLocks noGrp="1" noChangeAspect="1"/>
          </p:cNvPicPr>
          <p:nvPr>
            <p:ph idx="1"/>
          </p:nvPr>
        </p:nvPicPr>
        <p:blipFill>
          <a:blip r:embed="rId2"/>
          <a:stretch>
            <a:fillRect/>
          </a:stretch>
        </p:blipFill>
        <p:spPr>
          <a:xfrm>
            <a:off x="304800" y="88490"/>
            <a:ext cx="11425084" cy="6617110"/>
          </a:xfrm>
        </p:spPr>
      </p:pic>
    </p:spTree>
    <p:extLst>
      <p:ext uri="{BB962C8B-B14F-4D97-AF65-F5344CB8AC3E}">
        <p14:creationId xmlns:p14="http://schemas.microsoft.com/office/powerpoint/2010/main" val="4137677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7DC2372-67CA-4E55-1254-08CCE516C289}"/>
              </a:ext>
            </a:extLst>
          </p:cNvPr>
          <p:cNvSpPr>
            <a:spLocks noGrp="1"/>
          </p:cNvSpPr>
          <p:nvPr>
            <p:ph type="title"/>
          </p:nvPr>
        </p:nvSpPr>
        <p:spPr/>
        <p:txBody>
          <a:bodyPr/>
          <a:lstStyle/>
          <a:p>
            <a:r>
              <a:rPr lang="en-US" dirty="0"/>
              <a:t>Questions</a:t>
            </a:r>
            <a:endParaRPr lang="th-TH" dirty="0"/>
          </a:p>
        </p:txBody>
      </p:sp>
      <p:sp>
        <p:nvSpPr>
          <p:cNvPr id="3" name="ตัวแทนเนื้อหา 2">
            <a:extLst>
              <a:ext uri="{FF2B5EF4-FFF2-40B4-BE49-F238E27FC236}">
                <a16:creationId xmlns:a16="http://schemas.microsoft.com/office/drawing/2014/main" id="{0E46E334-AEA9-B256-D807-45DAA7A49AFE}"/>
              </a:ext>
            </a:extLst>
          </p:cNvPr>
          <p:cNvSpPr>
            <a:spLocks noGrp="1"/>
          </p:cNvSpPr>
          <p:nvPr>
            <p:ph idx="1"/>
          </p:nvPr>
        </p:nvSpPr>
        <p:spPr/>
        <p:txBody>
          <a:bodyPr>
            <a:normAutofit fontScale="85000" lnSpcReduction="10000"/>
          </a:bodyPr>
          <a:lstStyle/>
          <a:p>
            <a:r>
              <a:rPr lang="en-US" dirty="0"/>
              <a:t>1. What is simple interest?</a:t>
            </a:r>
          </a:p>
          <a:p>
            <a:r>
              <a:rPr lang="en-US" dirty="0"/>
              <a:t> 2. What is compound interest? Why is it important? </a:t>
            </a:r>
          </a:p>
          <a:p>
            <a:r>
              <a:rPr lang="en-US" dirty="0"/>
              <a:t>3. What kinds of personal financial decisions have you made that involve compound interest?</a:t>
            </a:r>
          </a:p>
          <a:p>
            <a:r>
              <a:rPr lang="en-US" dirty="0"/>
              <a:t> 4. What is an annuity? Is an annuity worth more or less than a lump sum payment received now that would be equal to the sum of all the future annuity payments?</a:t>
            </a:r>
          </a:p>
          <a:p>
            <a:r>
              <a:rPr lang="en-US" dirty="0"/>
              <a:t> 5. What type of compounding would you prefer in your savings account? Why?</a:t>
            </a:r>
          </a:p>
          <a:p>
            <a:r>
              <a:rPr lang="en-US" dirty="0"/>
              <a:t> 6. Contrast the calculation of future (terminal) value with the calculation of present value. What is the difference? </a:t>
            </a:r>
          </a:p>
          <a:p>
            <a:r>
              <a:rPr lang="en-US" dirty="0"/>
              <a:t>7. What is the advantage of using present value tables rather than formulas?</a:t>
            </a:r>
            <a:endParaRPr lang="th-TH" dirty="0"/>
          </a:p>
        </p:txBody>
      </p:sp>
    </p:spTree>
    <p:extLst>
      <p:ext uri="{BB962C8B-B14F-4D97-AF65-F5344CB8AC3E}">
        <p14:creationId xmlns:p14="http://schemas.microsoft.com/office/powerpoint/2010/main" val="2217276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D025D1E8-E3C5-E1CD-21F5-708B179704F7}"/>
              </a:ext>
            </a:extLst>
          </p:cNvPr>
          <p:cNvSpPr>
            <a:spLocks noGrp="1"/>
          </p:cNvSpPr>
          <p:nvPr>
            <p:ph idx="1"/>
          </p:nvPr>
        </p:nvSpPr>
        <p:spPr>
          <a:xfrm>
            <a:off x="838200" y="1514168"/>
            <a:ext cx="10515600" cy="5193737"/>
          </a:xfrm>
        </p:spPr>
        <p:txBody>
          <a:bodyPr>
            <a:normAutofit fontScale="92500" lnSpcReduction="10000"/>
          </a:bodyPr>
          <a:lstStyle/>
          <a:p>
            <a:pPr marL="0" indent="0">
              <a:buNone/>
            </a:pPr>
            <a:r>
              <a:rPr lang="en-US" dirty="0"/>
              <a:t>Muffin Megabucks is considering two different savings plans. The first plan would have her deposit $500 every six months, and she would receive interest at a 7 percent annual rate, compounded semiannually. Under the second plan she would deposit $1,000 every year with a rate of interest of 7.5 percent, compounded annually. The initial deposit with Plan 1 would be made six months from now and, with Plan 2, one year hence.</a:t>
            </a:r>
          </a:p>
          <a:p>
            <a:pPr marL="0" indent="0">
              <a:buNone/>
            </a:pPr>
            <a:r>
              <a:rPr lang="en-US" dirty="0"/>
              <a:t> a. What is the future (terminal) value of the first plan at the end of 10 years?</a:t>
            </a:r>
          </a:p>
          <a:p>
            <a:pPr marL="0" indent="0">
              <a:buNone/>
            </a:pPr>
            <a:r>
              <a:rPr lang="en-US" dirty="0"/>
              <a:t> b. What is the future (terminal) value of the second plan at the end of 10 years? </a:t>
            </a:r>
          </a:p>
          <a:p>
            <a:pPr marL="0" indent="0">
              <a:buNone/>
            </a:pPr>
            <a:r>
              <a:rPr lang="en-US" dirty="0"/>
              <a:t>c. Which plan should Muffin use, assuming that her only concern is with the value of her savings at the end of 10 years?</a:t>
            </a:r>
          </a:p>
          <a:p>
            <a:pPr marL="0" indent="0">
              <a:buNone/>
            </a:pPr>
            <a:r>
              <a:rPr lang="en-US" dirty="0"/>
              <a:t> d. Would your answer change if the rate of interest on the second plan were 7 percent?</a:t>
            </a:r>
            <a:endParaRPr lang="th-TH" dirty="0"/>
          </a:p>
        </p:txBody>
      </p:sp>
      <p:sp>
        <p:nvSpPr>
          <p:cNvPr id="4" name="กล่องข้อความ 3">
            <a:extLst>
              <a:ext uri="{FF2B5EF4-FFF2-40B4-BE49-F238E27FC236}">
                <a16:creationId xmlns:a16="http://schemas.microsoft.com/office/drawing/2014/main" id="{4E1A1A89-EE1E-1EF7-ADD0-1340A1E96A79}"/>
              </a:ext>
            </a:extLst>
          </p:cNvPr>
          <p:cNvSpPr txBox="1"/>
          <p:nvPr/>
        </p:nvSpPr>
        <p:spPr>
          <a:xfrm>
            <a:off x="3657599" y="442452"/>
            <a:ext cx="4866969" cy="1107996"/>
          </a:xfrm>
          <a:prstGeom prst="rect">
            <a:avLst/>
          </a:prstGeom>
          <a:noFill/>
        </p:spPr>
        <p:txBody>
          <a:bodyPr wrap="square" rtlCol="0">
            <a:spAutoFit/>
          </a:bodyPr>
          <a:lstStyle/>
          <a:p>
            <a:r>
              <a:rPr lang="en-US" sz="6600" dirty="0"/>
              <a:t>Case study</a:t>
            </a:r>
            <a:endParaRPr lang="th-TH" sz="6600" dirty="0"/>
          </a:p>
        </p:txBody>
      </p:sp>
    </p:spTree>
    <p:extLst>
      <p:ext uri="{BB962C8B-B14F-4D97-AF65-F5344CB8AC3E}">
        <p14:creationId xmlns:p14="http://schemas.microsoft.com/office/powerpoint/2010/main" val="17141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8F50941-420C-8535-FA8A-51D353383A22}"/>
              </a:ext>
            </a:extLst>
          </p:cNvPr>
          <p:cNvSpPr>
            <a:spLocks noGrp="1"/>
          </p:cNvSpPr>
          <p:nvPr>
            <p:ph type="title"/>
          </p:nvPr>
        </p:nvSpPr>
        <p:spPr/>
        <p:txBody>
          <a:bodyPr/>
          <a:lstStyle/>
          <a:p>
            <a:r>
              <a:rPr lang="en-US" dirty="0"/>
              <a:t>Solutions</a:t>
            </a:r>
            <a:endParaRPr lang="th-TH" dirty="0"/>
          </a:p>
        </p:txBody>
      </p:sp>
      <p:sp>
        <p:nvSpPr>
          <p:cNvPr id="3" name="ตัวแทนเนื้อหา 2">
            <a:extLst>
              <a:ext uri="{FF2B5EF4-FFF2-40B4-BE49-F238E27FC236}">
                <a16:creationId xmlns:a16="http://schemas.microsoft.com/office/drawing/2014/main" id="{DE4E5479-D9BE-A703-2D44-D6ED77279334}"/>
              </a:ext>
            </a:extLst>
          </p:cNvPr>
          <p:cNvSpPr>
            <a:spLocks noGrp="1"/>
          </p:cNvSpPr>
          <p:nvPr>
            <p:ph idx="1"/>
          </p:nvPr>
        </p:nvSpPr>
        <p:spPr/>
        <p:txBody>
          <a:bodyPr>
            <a:normAutofit fontScale="92500" lnSpcReduction="20000"/>
          </a:bodyPr>
          <a:lstStyle/>
          <a:p>
            <a:r>
              <a:rPr lang="en-US" dirty="0"/>
              <a:t> a. FV10 Plan 1 = $500(FVIFA3.5%,20)</a:t>
            </a:r>
          </a:p>
          <a:p>
            <a:pPr marL="0" indent="0">
              <a:buNone/>
            </a:pPr>
            <a:r>
              <a:rPr lang="en-US" dirty="0"/>
              <a:t>= $500{[(1 + 0.035)20 − 1]/[0.035]}</a:t>
            </a:r>
          </a:p>
          <a:p>
            <a:pPr marL="0" indent="0">
              <a:buNone/>
            </a:pPr>
            <a:r>
              <a:rPr lang="en-US" dirty="0"/>
              <a:t>= $14,139.84</a:t>
            </a:r>
          </a:p>
          <a:p>
            <a:r>
              <a:rPr lang="en-US" dirty="0"/>
              <a:t>b. FV10 Plan 2 = $1,000(FVIFA7.5%,10)</a:t>
            </a:r>
          </a:p>
          <a:p>
            <a:pPr marL="0" indent="0">
              <a:buNone/>
            </a:pPr>
            <a:r>
              <a:rPr lang="en-US" dirty="0"/>
              <a:t>= $1,000{[(1 + 0.075)10 − 1]/[0.075]}</a:t>
            </a:r>
          </a:p>
          <a:p>
            <a:pPr marL="0" indent="0">
              <a:buNone/>
            </a:pPr>
            <a:r>
              <a:rPr lang="en-US" dirty="0"/>
              <a:t>= $14,147.09</a:t>
            </a:r>
          </a:p>
          <a:p>
            <a:r>
              <a:rPr lang="en-US" dirty="0"/>
              <a:t>c. Plan 2 would be preferred by a slight margin – $7.25.</a:t>
            </a:r>
          </a:p>
          <a:p>
            <a:r>
              <a:rPr lang="en-US" dirty="0"/>
              <a:t>d. FV10 Plan 2 = $1,000(FVIFA7%,10)</a:t>
            </a:r>
          </a:p>
          <a:p>
            <a:pPr marL="0" indent="0">
              <a:buNone/>
            </a:pPr>
            <a:r>
              <a:rPr lang="en-US" dirty="0"/>
              <a:t>= $1,000{[(1 + 0.07)10 − 1]/[0.07]}</a:t>
            </a:r>
          </a:p>
          <a:p>
            <a:pPr marL="0" indent="0">
              <a:buNone/>
            </a:pPr>
            <a:r>
              <a:rPr lang="en-US" dirty="0"/>
              <a:t>= $13,816.45</a:t>
            </a:r>
            <a:endParaRPr lang="th-TH" dirty="0"/>
          </a:p>
        </p:txBody>
      </p:sp>
    </p:spTree>
    <p:extLst>
      <p:ext uri="{BB962C8B-B14F-4D97-AF65-F5344CB8AC3E}">
        <p14:creationId xmlns:p14="http://schemas.microsoft.com/office/powerpoint/2010/main" val="271022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1A8F57A-330D-FBCF-BA31-3004EB96B2CB}"/>
              </a:ext>
            </a:extLst>
          </p:cNvPr>
          <p:cNvSpPr>
            <a:spLocks noGrp="1"/>
          </p:cNvSpPr>
          <p:nvPr>
            <p:ph type="title"/>
          </p:nvPr>
        </p:nvSpPr>
        <p:spPr/>
        <p:txBody>
          <a:bodyPr/>
          <a:lstStyle/>
          <a:p>
            <a:r>
              <a:rPr lang="en-US" dirty="0"/>
              <a:t> example</a:t>
            </a:r>
            <a:endParaRPr lang="th-TH" dirty="0"/>
          </a:p>
        </p:txBody>
      </p:sp>
      <p:sp>
        <p:nvSpPr>
          <p:cNvPr id="3" name="ตัวแทนเนื้อหา 2">
            <a:extLst>
              <a:ext uri="{FF2B5EF4-FFF2-40B4-BE49-F238E27FC236}">
                <a16:creationId xmlns:a16="http://schemas.microsoft.com/office/drawing/2014/main" id="{AF142CD9-F496-03BC-8AFD-116D889A26EE}"/>
              </a:ext>
            </a:extLst>
          </p:cNvPr>
          <p:cNvSpPr>
            <a:spLocks noGrp="1"/>
          </p:cNvSpPr>
          <p:nvPr>
            <p:ph idx="1"/>
          </p:nvPr>
        </p:nvSpPr>
        <p:spPr/>
        <p:txBody>
          <a:bodyPr/>
          <a:lstStyle/>
          <a:p>
            <a:r>
              <a:rPr lang="en-US" dirty="0"/>
              <a:t>assume that you deposit $100 in a savings account paying 8 percent simple interest and keep it there for 10 years. At the end of 10 years, the amount of interest accumulated is determined as follows:</a:t>
            </a:r>
          </a:p>
          <a:p>
            <a:r>
              <a:rPr lang="en-US" dirty="0"/>
              <a:t> $80 = $100(0.08)(10)</a:t>
            </a:r>
            <a:endParaRPr lang="th-TH" dirty="0"/>
          </a:p>
        </p:txBody>
      </p:sp>
    </p:spTree>
    <p:extLst>
      <p:ext uri="{BB962C8B-B14F-4D97-AF65-F5344CB8AC3E}">
        <p14:creationId xmlns:p14="http://schemas.microsoft.com/office/powerpoint/2010/main" val="286271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4EFD87A-0116-1803-391F-86927E524E64}"/>
              </a:ext>
            </a:extLst>
          </p:cNvPr>
          <p:cNvSpPr>
            <a:spLocks noGrp="1"/>
          </p:cNvSpPr>
          <p:nvPr>
            <p:ph idx="1"/>
          </p:nvPr>
        </p:nvSpPr>
        <p:spPr/>
        <p:txBody>
          <a:bodyPr/>
          <a:lstStyle/>
          <a:p>
            <a:r>
              <a:rPr lang="en-US" dirty="0"/>
              <a:t>To solve for the future value (also known as the terminal value) of the account at the end of 10 years (FV10), we add the interest earned on the principal only to the original amount invested. Therefore</a:t>
            </a:r>
          </a:p>
          <a:p>
            <a:pPr marL="0" indent="0">
              <a:buNone/>
            </a:pPr>
            <a:endParaRPr lang="en-US" dirty="0"/>
          </a:p>
          <a:p>
            <a:pPr marL="0" indent="0">
              <a:buNone/>
            </a:pPr>
            <a:r>
              <a:rPr lang="da-DK" dirty="0"/>
              <a:t>FV10 = $100 + [$100(0.08)(10)] = $180</a:t>
            </a:r>
            <a:endParaRPr lang="th-TH" dirty="0"/>
          </a:p>
        </p:txBody>
      </p:sp>
    </p:spTree>
    <p:extLst>
      <p:ext uri="{BB962C8B-B14F-4D97-AF65-F5344CB8AC3E}">
        <p14:creationId xmlns:p14="http://schemas.microsoft.com/office/powerpoint/2010/main" val="16751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E33F5F-C6A1-2A2E-4DAB-F171CB26478E}"/>
              </a:ext>
            </a:extLst>
          </p:cNvPr>
          <p:cNvSpPr>
            <a:spLocks noGrp="1"/>
          </p:cNvSpPr>
          <p:nvPr>
            <p:ph type="title"/>
          </p:nvPr>
        </p:nvSpPr>
        <p:spPr/>
        <p:txBody>
          <a:bodyPr/>
          <a:lstStyle/>
          <a:p>
            <a:r>
              <a:rPr lang="en-US" dirty="0"/>
              <a:t>For any simple interest rate, the future value of an account at the end of n periods is</a:t>
            </a:r>
            <a:endParaRPr lang="th-TH" dirty="0"/>
          </a:p>
        </p:txBody>
      </p:sp>
    </p:spTree>
    <p:extLst>
      <p:ext uri="{BB962C8B-B14F-4D97-AF65-F5344CB8AC3E}">
        <p14:creationId xmlns:p14="http://schemas.microsoft.com/office/powerpoint/2010/main" val="305396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A1F03FB-A05A-AD98-EA52-DCC9815D3B38}"/>
              </a:ext>
            </a:extLst>
          </p:cNvPr>
          <p:cNvSpPr>
            <a:spLocks noGrp="1"/>
          </p:cNvSpPr>
          <p:nvPr>
            <p:ph type="title"/>
          </p:nvPr>
        </p:nvSpPr>
        <p:spPr/>
        <p:txBody>
          <a:bodyPr/>
          <a:lstStyle/>
          <a:p>
            <a:r>
              <a:rPr lang="en-US" dirty="0"/>
              <a:t>Compound Interest</a:t>
            </a:r>
            <a:endParaRPr lang="th-TH" dirty="0"/>
          </a:p>
        </p:txBody>
      </p:sp>
      <p:sp>
        <p:nvSpPr>
          <p:cNvPr id="3" name="ตัวแทนเนื้อหา 2">
            <a:extLst>
              <a:ext uri="{FF2B5EF4-FFF2-40B4-BE49-F238E27FC236}">
                <a16:creationId xmlns:a16="http://schemas.microsoft.com/office/drawing/2014/main" id="{83CB8248-11DE-8F69-78F3-6A201844C509}"/>
              </a:ext>
            </a:extLst>
          </p:cNvPr>
          <p:cNvSpPr>
            <a:spLocks noGrp="1"/>
          </p:cNvSpPr>
          <p:nvPr>
            <p:ph idx="1"/>
          </p:nvPr>
        </p:nvSpPr>
        <p:spPr/>
        <p:txBody>
          <a:bodyPr/>
          <a:lstStyle/>
          <a:p>
            <a:r>
              <a:rPr lang="en-US" dirty="0"/>
              <a:t>The distinction between simple and compound interest can best be seen by example. Table 3.1 illustrates the rather dramatic effect that compound interest has on an investment’s value over time when compared with the effect of simple interest. From the table it is clear to see why some people have called compound interest the greatest of human inventions. The notion of compound interest is crucial to understanding the mathematics of finance. The term itself merely implies that interest paid (earned) on a loan (an investment) is periodically added to the principal</a:t>
            </a:r>
            <a:endParaRPr lang="th-TH" dirty="0"/>
          </a:p>
        </p:txBody>
      </p:sp>
    </p:spTree>
    <p:extLst>
      <p:ext uri="{BB962C8B-B14F-4D97-AF65-F5344CB8AC3E}">
        <p14:creationId xmlns:p14="http://schemas.microsoft.com/office/powerpoint/2010/main" val="156542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A1EBEC9-61CE-ED4E-31D5-6FB8A293BDF4}"/>
              </a:ext>
            </a:extLst>
          </p:cNvPr>
          <p:cNvSpPr>
            <a:spLocks noGrp="1"/>
          </p:cNvSpPr>
          <p:nvPr>
            <p:ph type="title"/>
          </p:nvPr>
        </p:nvSpPr>
        <p:spPr/>
        <p:txBody>
          <a:bodyPr/>
          <a:lstStyle/>
          <a:p>
            <a:r>
              <a:rPr lang="en-US" dirty="0"/>
              <a:t>Future value of $1 invested for various time periods at an 8% annual interest rate</a:t>
            </a:r>
            <a:endParaRPr lang="th-TH" dirty="0"/>
          </a:p>
        </p:txBody>
      </p:sp>
      <p:graphicFrame>
        <p:nvGraphicFramePr>
          <p:cNvPr id="4" name="ตัวแทนเนื้อหา 3">
            <a:extLst>
              <a:ext uri="{FF2B5EF4-FFF2-40B4-BE49-F238E27FC236}">
                <a16:creationId xmlns:a16="http://schemas.microsoft.com/office/drawing/2014/main" id="{C38723CF-C743-0595-C294-022FA59CBABB}"/>
              </a:ext>
            </a:extLst>
          </p:cNvPr>
          <p:cNvGraphicFramePr>
            <a:graphicFrameLocks noGrp="1"/>
          </p:cNvGraphicFramePr>
          <p:nvPr>
            <p:ph idx="1"/>
            <p:extLst>
              <p:ext uri="{D42A27DB-BD31-4B8C-83A1-F6EECF244321}">
                <p14:modId xmlns:p14="http://schemas.microsoft.com/office/powerpoint/2010/main" val="1445768953"/>
              </p:ext>
            </p:extLst>
          </p:nvPr>
        </p:nvGraphicFramePr>
        <p:xfrm>
          <a:off x="874899" y="2691735"/>
          <a:ext cx="8947146" cy="1407160"/>
        </p:xfrm>
        <a:graphic>
          <a:graphicData uri="http://schemas.openxmlformats.org/drawingml/2006/table">
            <a:tbl>
              <a:tblPr firstRow="1" bandRow="1">
                <a:tableStyleId>{5C22544A-7EE6-4342-B048-85BDC9FD1C3A}</a:tableStyleId>
              </a:tblPr>
              <a:tblGrid>
                <a:gridCol w="2982382">
                  <a:extLst>
                    <a:ext uri="{9D8B030D-6E8A-4147-A177-3AD203B41FA5}">
                      <a16:colId xmlns:a16="http://schemas.microsoft.com/office/drawing/2014/main" val="427238292"/>
                    </a:ext>
                  </a:extLst>
                </a:gridCol>
                <a:gridCol w="2982382">
                  <a:extLst>
                    <a:ext uri="{9D8B030D-6E8A-4147-A177-3AD203B41FA5}">
                      <a16:colId xmlns:a16="http://schemas.microsoft.com/office/drawing/2014/main" val="3342751246"/>
                    </a:ext>
                  </a:extLst>
                </a:gridCol>
                <a:gridCol w="2982382">
                  <a:extLst>
                    <a:ext uri="{9D8B030D-6E8A-4147-A177-3AD203B41FA5}">
                      <a16:colId xmlns:a16="http://schemas.microsoft.com/office/drawing/2014/main" val="3414934938"/>
                    </a:ext>
                  </a:extLst>
                </a:gridCol>
              </a:tblGrid>
              <a:tr h="370840">
                <a:tc>
                  <a:txBody>
                    <a:bodyPr/>
                    <a:lstStyle/>
                    <a:p>
                      <a:r>
                        <a:rPr lang="en-US" dirty="0"/>
                        <a:t>YEARS</a:t>
                      </a:r>
                      <a:endParaRPr lang="th-TH" dirty="0"/>
                    </a:p>
                  </a:txBody>
                  <a:tcPr marL="77801" marR="77801"/>
                </a:tc>
                <a:tc>
                  <a:txBody>
                    <a:bodyPr/>
                    <a:lstStyle/>
                    <a:p>
                      <a:r>
                        <a:rPr lang="en-US" dirty="0"/>
                        <a:t>AT SIMPLE INTEREST</a:t>
                      </a:r>
                      <a:endParaRPr lang="th-TH" dirty="0"/>
                    </a:p>
                  </a:txBody>
                  <a:tcPr marL="77801" marR="77801"/>
                </a:tc>
                <a:tc>
                  <a:txBody>
                    <a:bodyPr/>
                    <a:lstStyle/>
                    <a:p>
                      <a:r>
                        <a:rPr lang="en-US" dirty="0"/>
                        <a:t>AT COMPOUND INTEREST</a:t>
                      </a:r>
                      <a:endParaRPr lang="th-TH" dirty="0"/>
                    </a:p>
                  </a:txBody>
                  <a:tcPr marL="77801" marR="77801"/>
                </a:tc>
                <a:extLst>
                  <a:ext uri="{0D108BD9-81ED-4DB2-BD59-A6C34878D82A}">
                    <a16:rowId xmlns:a16="http://schemas.microsoft.com/office/drawing/2014/main" val="74334884"/>
                  </a:ext>
                </a:extLst>
              </a:tr>
              <a:tr h="370840">
                <a:tc>
                  <a:txBody>
                    <a:bodyPr/>
                    <a:lstStyle/>
                    <a:p>
                      <a:r>
                        <a:rPr lang="en-US" sz="2800" dirty="0"/>
                        <a:t>2</a:t>
                      </a:r>
                      <a:endParaRPr lang="th-TH" sz="2800" dirty="0"/>
                    </a:p>
                  </a:txBody>
                  <a:tcPr marL="77801" marR="77801"/>
                </a:tc>
                <a:tc>
                  <a:txBody>
                    <a:bodyPr/>
                    <a:lstStyle/>
                    <a:p>
                      <a:r>
                        <a:rPr lang="en-US" sz="2800" dirty="0"/>
                        <a:t>1.16</a:t>
                      </a:r>
                      <a:endParaRPr lang="th-TH" sz="2800" dirty="0"/>
                    </a:p>
                  </a:txBody>
                  <a:tcPr marL="77801" marR="77801"/>
                </a:tc>
                <a:tc>
                  <a:txBody>
                    <a:bodyPr/>
                    <a:lstStyle/>
                    <a:p>
                      <a:r>
                        <a:rPr lang="en-US" sz="2800" dirty="0"/>
                        <a:t>1.17</a:t>
                      </a:r>
                      <a:endParaRPr lang="th-TH" sz="2800" dirty="0"/>
                    </a:p>
                  </a:txBody>
                  <a:tcPr marL="77801" marR="77801"/>
                </a:tc>
                <a:extLst>
                  <a:ext uri="{0D108BD9-81ED-4DB2-BD59-A6C34878D82A}">
                    <a16:rowId xmlns:a16="http://schemas.microsoft.com/office/drawing/2014/main" val="3138949830"/>
                  </a:ext>
                </a:extLst>
              </a:tr>
              <a:tr h="370840">
                <a:tc>
                  <a:txBody>
                    <a:bodyPr/>
                    <a:lstStyle/>
                    <a:p>
                      <a:r>
                        <a:rPr lang="en-US" sz="2800" dirty="0"/>
                        <a:t>20</a:t>
                      </a:r>
                      <a:endParaRPr lang="th-TH" sz="2800" dirty="0"/>
                    </a:p>
                  </a:txBody>
                  <a:tcPr marL="77801" marR="77801"/>
                </a:tc>
                <a:tc>
                  <a:txBody>
                    <a:bodyPr/>
                    <a:lstStyle/>
                    <a:p>
                      <a:r>
                        <a:rPr lang="en-US" sz="2800" dirty="0"/>
                        <a:t>2.60</a:t>
                      </a:r>
                      <a:endParaRPr lang="th-TH" sz="2800" dirty="0"/>
                    </a:p>
                  </a:txBody>
                  <a:tcPr marL="77801" marR="77801"/>
                </a:tc>
                <a:tc>
                  <a:txBody>
                    <a:bodyPr/>
                    <a:lstStyle/>
                    <a:p>
                      <a:r>
                        <a:rPr lang="en-US" sz="2800" dirty="0"/>
                        <a:t>4.66</a:t>
                      </a:r>
                      <a:endParaRPr lang="th-TH" sz="2800" dirty="0"/>
                    </a:p>
                  </a:txBody>
                  <a:tcPr marL="77801" marR="77801"/>
                </a:tc>
                <a:extLst>
                  <a:ext uri="{0D108BD9-81ED-4DB2-BD59-A6C34878D82A}">
                    <a16:rowId xmlns:a16="http://schemas.microsoft.com/office/drawing/2014/main" val="567404168"/>
                  </a:ext>
                </a:extLst>
              </a:tr>
            </a:tbl>
          </a:graphicData>
        </a:graphic>
      </p:graphicFrame>
      <p:graphicFrame>
        <p:nvGraphicFramePr>
          <p:cNvPr id="5" name="ตาราง 4">
            <a:extLst>
              <a:ext uri="{FF2B5EF4-FFF2-40B4-BE49-F238E27FC236}">
                <a16:creationId xmlns:a16="http://schemas.microsoft.com/office/drawing/2014/main" id="{6638B5F6-6DBA-7B23-48D9-7C10CE7B9BC7}"/>
              </a:ext>
            </a:extLst>
          </p:cNvPr>
          <p:cNvGraphicFramePr>
            <a:graphicFrameLocks noGrp="1"/>
          </p:cNvGraphicFramePr>
          <p:nvPr>
            <p:extLst>
              <p:ext uri="{D42A27DB-BD31-4B8C-83A1-F6EECF244321}">
                <p14:modId xmlns:p14="http://schemas.microsoft.com/office/powerpoint/2010/main" val="336420954"/>
              </p:ext>
            </p:extLst>
          </p:nvPr>
        </p:nvGraphicFramePr>
        <p:xfrm>
          <a:off x="874899" y="3951575"/>
          <a:ext cx="8947146" cy="518160"/>
        </p:xfrm>
        <a:graphic>
          <a:graphicData uri="http://schemas.openxmlformats.org/drawingml/2006/table">
            <a:tbl>
              <a:tblPr firstRow="1" bandRow="1">
                <a:tableStyleId>{5C22544A-7EE6-4342-B048-85BDC9FD1C3A}</a:tableStyleId>
              </a:tblPr>
              <a:tblGrid>
                <a:gridCol w="2982382">
                  <a:extLst>
                    <a:ext uri="{9D8B030D-6E8A-4147-A177-3AD203B41FA5}">
                      <a16:colId xmlns:a16="http://schemas.microsoft.com/office/drawing/2014/main" val="1593541598"/>
                    </a:ext>
                  </a:extLst>
                </a:gridCol>
                <a:gridCol w="2982382">
                  <a:extLst>
                    <a:ext uri="{9D8B030D-6E8A-4147-A177-3AD203B41FA5}">
                      <a16:colId xmlns:a16="http://schemas.microsoft.com/office/drawing/2014/main" val="4131815558"/>
                    </a:ext>
                  </a:extLst>
                </a:gridCol>
                <a:gridCol w="2982382">
                  <a:extLst>
                    <a:ext uri="{9D8B030D-6E8A-4147-A177-3AD203B41FA5}">
                      <a16:colId xmlns:a16="http://schemas.microsoft.com/office/drawing/2014/main" val="3005832028"/>
                    </a:ext>
                  </a:extLst>
                </a:gridCol>
              </a:tblGrid>
              <a:tr h="370840">
                <a:tc>
                  <a:txBody>
                    <a:bodyPr/>
                    <a:lstStyle/>
                    <a:p>
                      <a:r>
                        <a:rPr lang="en-US" sz="2800" dirty="0"/>
                        <a:t>200</a:t>
                      </a:r>
                      <a:endParaRPr lang="th-TH" sz="2800" dirty="0"/>
                    </a:p>
                  </a:txBody>
                  <a:tcPr/>
                </a:tc>
                <a:tc>
                  <a:txBody>
                    <a:bodyPr/>
                    <a:lstStyle/>
                    <a:p>
                      <a:r>
                        <a:rPr lang="en-US" sz="2800" dirty="0">
                          <a:latin typeface="Candara" panose="020E0502030303020204" pitchFamily="34" charset="0"/>
                          <a:cs typeface="+mn-cs"/>
                        </a:rPr>
                        <a:t>17.00</a:t>
                      </a:r>
                      <a:endParaRPr lang="th-TH" sz="2800" dirty="0">
                        <a:latin typeface="Candara" panose="020E0502030303020204" pitchFamily="34" charset="0"/>
                        <a:cs typeface="+mn-cs"/>
                      </a:endParaRPr>
                    </a:p>
                  </a:txBody>
                  <a:tcPr/>
                </a:tc>
                <a:tc>
                  <a:txBody>
                    <a:bodyPr/>
                    <a:lstStyle/>
                    <a:p>
                      <a:r>
                        <a:rPr lang="th-TH" sz="2800" dirty="0"/>
                        <a:t>4,838,949.59</a:t>
                      </a:r>
                    </a:p>
                  </a:txBody>
                  <a:tcPr/>
                </a:tc>
                <a:extLst>
                  <a:ext uri="{0D108BD9-81ED-4DB2-BD59-A6C34878D82A}">
                    <a16:rowId xmlns:a16="http://schemas.microsoft.com/office/drawing/2014/main" val="1957130891"/>
                  </a:ext>
                </a:extLst>
              </a:tr>
            </a:tbl>
          </a:graphicData>
        </a:graphic>
      </p:graphicFrame>
    </p:spTree>
    <p:extLst>
      <p:ext uri="{BB962C8B-B14F-4D97-AF65-F5344CB8AC3E}">
        <p14:creationId xmlns:p14="http://schemas.microsoft.com/office/powerpoint/2010/main" val="361574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D554478-D156-1BF9-04EB-6471AF770BE8}"/>
              </a:ext>
            </a:extLst>
          </p:cNvPr>
          <p:cNvSpPr>
            <a:spLocks noGrp="1"/>
          </p:cNvSpPr>
          <p:nvPr>
            <p:ph type="title"/>
          </p:nvPr>
        </p:nvSpPr>
        <p:spPr/>
        <p:txBody>
          <a:bodyPr/>
          <a:lstStyle/>
          <a:p>
            <a:r>
              <a:rPr lang="en-US" dirty="0"/>
              <a:t>In general, </a:t>
            </a:r>
            <a:r>
              <a:rPr lang="en-US" dirty="0" err="1"/>
              <a:t>FVn</a:t>
            </a:r>
            <a:r>
              <a:rPr lang="en-US" dirty="0"/>
              <a:t>, the future (compound) value of a deposit at the end of n periods, is</a:t>
            </a:r>
            <a:endParaRPr lang="th-TH" dirty="0"/>
          </a:p>
        </p:txBody>
      </p:sp>
      <p:sp>
        <p:nvSpPr>
          <p:cNvPr id="3" name="ตัวแทนเนื้อหา 2">
            <a:extLst>
              <a:ext uri="{FF2B5EF4-FFF2-40B4-BE49-F238E27FC236}">
                <a16:creationId xmlns:a16="http://schemas.microsoft.com/office/drawing/2014/main" id="{AE81BC3A-80DD-5B80-5FC9-DB50771D7DF3}"/>
              </a:ext>
            </a:extLst>
          </p:cNvPr>
          <p:cNvSpPr>
            <a:spLocks noGrp="1"/>
          </p:cNvSpPr>
          <p:nvPr>
            <p:ph idx="1"/>
          </p:nvPr>
        </p:nvSpPr>
        <p:spPr>
          <a:xfrm>
            <a:off x="1103312" y="2659224"/>
            <a:ext cx="8946541" cy="3589175"/>
          </a:xfrm>
        </p:spPr>
        <p:txBody>
          <a:bodyPr/>
          <a:lstStyle/>
          <a:p>
            <a:r>
              <a:rPr lang="pt-BR" dirty="0"/>
              <a:t>FVn = P0(1 + i) n </a:t>
            </a:r>
            <a:endParaRPr lang="th-TH" dirty="0"/>
          </a:p>
          <a:p>
            <a:pPr marL="0" indent="0">
              <a:buNone/>
            </a:pPr>
            <a:r>
              <a:rPr lang="en-US" dirty="0"/>
              <a:t> or</a:t>
            </a:r>
            <a:endParaRPr lang="th-TH" dirty="0"/>
          </a:p>
          <a:p>
            <a:r>
              <a:rPr lang="pt-BR" dirty="0"/>
              <a:t>  FVn = P0(FVIFi,n)</a:t>
            </a:r>
            <a:endParaRPr lang="th-TH" dirty="0"/>
          </a:p>
          <a:p>
            <a:pPr marL="0" indent="0">
              <a:buNone/>
            </a:pPr>
            <a:r>
              <a:rPr lang="en-US" dirty="0"/>
              <a:t>where we let </a:t>
            </a:r>
            <a:r>
              <a:rPr lang="en-US" dirty="0" err="1"/>
              <a:t>FVIFi,n</a:t>
            </a:r>
            <a:r>
              <a:rPr lang="en-US" dirty="0"/>
              <a:t> (i.e., the future value interest factor at </a:t>
            </a:r>
            <a:r>
              <a:rPr lang="en-US" dirty="0" err="1"/>
              <a:t>i</a:t>
            </a:r>
            <a:r>
              <a:rPr lang="en-US" dirty="0"/>
              <a:t>% for n periods)</a:t>
            </a:r>
            <a:endParaRPr lang="th-TH" dirty="0"/>
          </a:p>
        </p:txBody>
      </p:sp>
    </p:spTree>
    <p:extLst>
      <p:ext uri="{BB962C8B-B14F-4D97-AF65-F5344CB8AC3E}">
        <p14:creationId xmlns:p14="http://schemas.microsoft.com/office/powerpoint/2010/main" val="3527444421"/>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TotalTime>
  <Words>1767</Words>
  <Application>Microsoft Office PowerPoint</Application>
  <PresentationFormat>แบบจอกว้าง</PresentationFormat>
  <Paragraphs>80</Paragraphs>
  <Slides>35</Slides>
  <Notes>0</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35</vt:i4>
      </vt:variant>
    </vt:vector>
  </HeadingPairs>
  <TitlesOfParts>
    <vt:vector size="40" baseType="lpstr">
      <vt:lpstr>Arial</vt:lpstr>
      <vt:lpstr>Calibri</vt:lpstr>
      <vt:lpstr>Calibri Light</vt:lpstr>
      <vt:lpstr>Candara</vt:lpstr>
      <vt:lpstr>ธีมของ Office</vt:lpstr>
      <vt:lpstr>The Time Value of Money</vt:lpstr>
      <vt:lpstr>The Interest Rate</vt:lpstr>
      <vt:lpstr>Simple Interest</vt:lpstr>
      <vt:lpstr> example</vt:lpstr>
      <vt:lpstr>งานนำเสนอ PowerPoint</vt:lpstr>
      <vt:lpstr>For any simple interest rate, the future value of an account at the end of n periods is</vt:lpstr>
      <vt:lpstr>Compound Interest</vt:lpstr>
      <vt:lpstr>Future value of $1 invested for various time periods at an 8% annual interest rate</vt:lpstr>
      <vt:lpstr>In general, FVn, the future (compound) value of a deposit at the end of n periods, is</vt:lpstr>
      <vt:lpstr>Annuities</vt:lpstr>
      <vt:lpstr>งานนำเสนอ PowerPoint</vt:lpstr>
      <vt:lpstr>Illustration of compound interest with $100 initial deposit and 8% annual interest rate</vt:lpstr>
      <vt:lpstr>Future value interest factor of $1 at i % at the end of n periods (FVIFi,n)</vt:lpstr>
      <vt:lpstr>งานนำเสนอ PowerPoint</vt:lpstr>
      <vt:lpstr>งานนำเสนอ PowerPoint</vt:lpstr>
      <vt:lpstr>Time line showing the cash-flow sequence for an ordinary annuity of $1,000 per year for 3 year</vt:lpstr>
      <vt:lpstr>Time line for calculating the future (compound) value of an (ordinary) annuity [periodic receipt = R = $1,000; i = 8%; and n = 3 years</vt:lpstr>
      <vt:lpstr>Future value interest factor of an (ordinary) annuity of $1 per period at i % for n periods (FVIFAi,n)</vt:lpstr>
      <vt:lpstr>Time line for calculating the present (discounted) value of an (ordinary) annuity [periodic receipt = R = $1,000; i = 8%; and n = 3 years</vt:lpstr>
      <vt:lpstr>Present value interest factor of an (ordinary) annuity of $1 per period at i % for n periods (PVIFAi,n)</vt:lpstr>
      <vt:lpstr>Notice that our formula reduces to PVAn being equal to the periodic receipt (R) times the “sum of the present value interest factors at i percent for time periods 1 to n.” Mathematically, this is equivalent to</vt:lpstr>
      <vt:lpstr>We can make use of Table 3.6 to solve for the present value of the $1,000 annuity for three years at 8 percent shown in Figure 3.5. The PVIFA8%,3 is found from the table to be 2.577. (Notice this figure is nothing more than the sum of the first three numbers under the 8%  column in Table 3.4, which gives PVIFs.) Employing Eq. (3.11), we get</vt:lpstr>
      <vt:lpstr>Time lines for calculating the future (compound) value of an (ordinary) annuity and an annuity due [periodic receipt = R = $1,000; i = 8%; and n = 3 years</vt:lpstr>
      <vt:lpstr>งานนำเสนอ PowerPoint</vt:lpstr>
      <vt:lpstr>The determination of the present value of an annuity due at i percent for n periods (PVADn) </vt:lpstr>
      <vt:lpstr>Time lines for calculating the present (discounted) value of an (ordinary) annuity and an annuity due [periodic receipt = R = $1,000; i = 8%; and n = 3 years]</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Questions</vt:lpstr>
      <vt:lpstr>งานนำเสนอ PowerPoint</vt:lpstr>
      <vt:lpstr>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Time Value of Money</dc:title>
  <dc:creator>wcom</dc:creator>
  <cp:lastModifiedBy>wcom</cp:lastModifiedBy>
  <cp:revision>19</cp:revision>
  <dcterms:created xsi:type="dcterms:W3CDTF">2024-05-29T08:21:30Z</dcterms:created>
  <dcterms:modified xsi:type="dcterms:W3CDTF">2025-07-28T05:01:00Z</dcterms:modified>
</cp:coreProperties>
</file>