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4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2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073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6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912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9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04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1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8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4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1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8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7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87235" y="207819"/>
            <a:ext cx="8759537" cy="13572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เครื่องมือตรวจวัดสารเคมี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7236" y="2026228"/>
            <a:ext cx="8759536" cy="419792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thaiDist"/>
            <a:r>
              <a:rPr lang="en-US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ตัวอย่างอากาศจะเดินทางไปยังท่อหรือสายส่ง เพื่อจะทำการส่งออกไปนอกอุปกรณ์ ในบางอุปกรณ์อาจมีแผ่นกรองเพื่อกรองเอาสารปนเปื้อนออกจากอากาศตัวอย่างที่ปล่อยออกไป บางอุปกรณ์อาจเป็นของเหลวดักจับแทนแผ่นกรอง ขึ้นอยู่กับสารเคมีที่อยู่ในตัวอย่างอากาศ ในขณะเดียวกันเซนเซอร์จะทำการวิเคราะห์เพื่อได้ข้อมูลและส่งสัญญาณไปที่ ตัวขยายสัญญาณ (</a:t>
            </a:r>
            <a:r>
              <a:rPr lang="en-US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Amplifier) </a:t>
            </a:r>
            <a:r>
              <a:rPr lang="th-TH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และได้รับผลการวิเคราะห์ผ่านทางจอแสดงผล</a:t>
            </a:r>
            <a:endParaRPr lang="en-US" sz="4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264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50221" y="624110"/>
            <a:ext cx="8288471" cy="6068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เครื่องวัดออกซิเจนและก๊าซพิษ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Oxygen and Toxic Gas Meters)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3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5" t="12443" r="11622" b="3020"/>
          <a:stretch/>
        </p:blipFill>
        <p:spPr bwMode="auto">
          <a:xfrm>
            <a:off x="2809758" y="2452255"/>
            <a:ext cx="3113059" cy="4298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6412597" y="4073951"/>
            <a:ext cx="4772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เครื่องวัดปริมาณออกซิเจนและก๊าซไวไฟในพื้นที่อับอากาศ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ตัวแทนเนื้อหา 2">
            <a:extLst>
              <a:ext uri="{FF2B5EF4-FFF2-40B4-BE49-F238E27FC236}">
                <a16:creationId xmlns:a16="http://schemas.microsoft.com/office/drawing/2014/main" id="{58C0EDA9-73B1-4D11-BDD8-87EBF7D3A25E}"/>
              </a:ext>
            </a:extLst>
          </p:cNvPr>
          <p:cNvSpPr txBox="1">
            <a:spLocks/>
          </p:cNvSpPr>
          <p:nvPr/>
        </p:nvSpPr>
        <p:spPr>
          <a:xfrm>
            <a:off x="2350221" y="1371600"/>
            <a:ext cx="8124753" cy="1080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พื้นฐานไฟฟ้าเคมี (</a:t>
            </a:r>
            <a:r>
              <a:rPr lang="en-US" sz="2800">
                <a:latin typeface="TH SarabunPSK" panose="020B0500040200020003" pitchFamily="34" charset="-34"/>
                <a:cs typeface="TH SarabunPSK" panose="020B0500040200020003" pitchFamily="34" charset="-34"/>
              </a:rPr>
              <a:t>Basic electrochemical) </a:t>
            </a:r>
          </a:p>
          <a:p>
            <a:r>
              <a:rPr lang="en-US" sz="280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  <a:t>เซนเซอร์ชนิดไฟฟ้าเคมี (</a:t>
            </a:r>
            <a:r>
              <a:rPr lang="en-US" sz="2800">
                <a:latin typeface="TH SarabunPSK" panose="020B0500040200020003" pitchFamily="34" charset="-34"/>
                <a:cs typeface="TH SarabunPSK" panose="020B0500040200020003" pitchFamily="34" charset="-34"/>
              </a:rPr>
              <a:t>Electrochemical sensor) </a:t>
            </a: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110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56065" y="624110"/>
            <a:ext cx="7475858" cy="5540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เครื่องวัดออกซิเจนและก๊าซพิษ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Oxygen and Toxic Gas Meters)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56065" y="1371600"/>
            <a:ext cx="8915400" cy="100232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พื้นฐานไฟฟ้าเคมี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Basic electrochemical) 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เซนเซอร์ชนิดไฟฟ้าเคมี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Electrochemical sensor) </a:t>
            </a:r>
          </a:p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3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/>
          <a:stretch/>
        </p:blipFill>
        <p:spPr bwMode="auto">
          <a:xfrm>
            <a:off x="2111229" y="2452255"/>
            <a:ext cx="3872098" cy="4272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7086232" y="4034351"/>
            <a:ext cx="3879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เครื่องวัดก๊าซคาร์บอนไดออกไซต์ในบรรยากาศ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70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56065" y="624110"/>
            <a:ext cx="8697989" cy="6243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เครื่องวัดออกซิเจนและก๊าซพิษ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Oxygen and Toxic Gas Meters)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56065" y="1371600"/>
            <a:ext cx="8915400" cy="108065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พื้นฐานไฟฟ้าเคมี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Basic electrochemical) 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เซนเซอร์ชนิดไฟฟ้าเคมี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Electrochemical sensor) </a:t>
            </a:r>
          </a:p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3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90629" y="3073041"/>
            <a:ext cx="4144107" cy="3148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6609684" y="3888570"/>
            <a:ext cx="3288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เครื่องตรวจวัดก๊าซคาร์บอนมอนอกไซด์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32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43452" y="615318"/>
            <a:ext cx="8247994" cy="6331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เครื่องวัดออกซิเจนและก๊าซพิษ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Oxygen and Toxic Gas Meters)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443452" y="1496606"/>
            <a:ext cx="8915400" cy="108065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พื้นฐานไฟฟ้าเคมี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Basic electrochemical) 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เซนเซอร์ชนิดไฟฟ้าเคมี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Electrochemical sensor) </a:t>
            </a:r>
          </a:p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3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03651" y="3315454"/>
            <a:ext cx="3919943" cy="29397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7310670" y="4096074"/>
            <a:ext cx="353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เครื่องตรวจก๊าซสารอินทรีย์ระเหย </a:t>
            </a:r>
            <a:r>
              <a: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(VOCs)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766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56064" y="624110"/>
            <a:ext cx="10010775" cy="6092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แถบกระดาษตรวจวัดก๊าซ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Papertape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gas detectors) 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5" name="รูปภาพ 2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21838" r="3249" b="12372"/>
          <a:stretch>
            <a:fillRect/>
          </a:stretch>
        </p:blipFill>
        <p:spPr bwMode="auto">
          <a:xfrm>
            <a:off x="6484118" y="1371599"/>
            <a:ext cx="5282722" cy="284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รูปภาพ 2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7" y="1506471"/>
            <a:ext cx="5663046" cy="37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รูปภาพ 2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18" y="4356943"/>
            <a:ext cx="3397485" cy="21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810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67093" y="624110"/>
            <a:ext cx="8389184" cy="6156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เซนเซอร์ที่อยู่ในสภาวะของแข็ง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Solial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stafe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sensor) 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267093" y="1696115"/>
            <a:ext cx="8389184" cy="328352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เซนเซอร์กึ่งตัวนำ 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Semi conductor sensor)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สามารถใช้ในการเก็บตัวอย่างที่มีสารพิษเจือปนที่มีความเข้มข้นต่ำ มีการ</a:t>
            </a:r>
            <a:r>
              <a:rPr lang="th-TH" sz="3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ดัดเเป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ลงสัดส่วนในส่วนผสมของโลหะออกไซด์ อุณหภูมิในสารกึ่งตัวนำและความต่างศักย์ บนสารกึ่งตัวนำส่งผลต่อการแยกแยะและความไวของเซนเซอร์ต่อก๊าซและไอที่แตกต่างกัน ถึงแม้ว่าจะถูกออกแบบมาให้ตอบสนองต่อก๊าซเฉพาะ ชนิดเซนเซอร์ที่เป็นของแข็งก็ยังตอบสนองต่อสารหลาย ชนิด โดยเฉพาะไฮโดรคาร์บอนเซนเซอร์ไม่สามารถกีดกันระหว่างสารที่ต้องการตรวจวัดกับสารอื่นได้</a:t>
            </a:r>
          </a:p>
          <a:p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640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56065" y="624110"/>
            <a:ext cx="8977744" cy="5628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เครื่องมือตรวจวัดไอปรอท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Mercury vapor detector)</a:t>
            </a:r>
          </a:p>
        </p:txBody>
      </p:sp>
      <p:pic>
        <p:nvPicPr>
          <p:cNvPr id="5" name="รูปภาพ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90" y="2145656"/>
            <a:ext cx="4779819" cy="3626557"/>
          </a:xfrm>
          <a:prstGeom prst="rect">
            <a:avLst/>
          </a:prstGeom>
        </p:spPr>
      </p:pic>
      <p:pic>
        <p:nvPicPr>
          <p:cNvPr id="6" name="รูปภาพ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91" y="1956953"/>
            <a:ext cx="4391012" cy="2001981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7218430" y="6071430"/>
            <a:ext cx="2250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เครื่องมือตรวจวัดไอปรอท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72399" y="4306867"/>
            <a:ext cx="3807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หลักการทำงานของเครื่องมือตรวจวัดไอปรอท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737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56065" y="624110"/>
            <a:ext cx="8863443" cy="6002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Photo Ionization Detectors (PID)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65" y="2008217"/>
            <a:ext cx="5406390" cy="2529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รูปภาพ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51" y="1224395"/>
            <a:ext cx="2671257" cy="4262005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2489215" y="4886235"/>
            <a:ext cx="4673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หลักการทำงานของโฟโตไออไนเซชั่นดีเทคเตอร์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363321" y="5855852"/>
            <a:ext cx="3841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เครื่องเก็บตัวอย่างโฟโตไอออไนเซชั่นของ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RAE</a:t>
            </a:r>
          </a:p>
        </p:txBody>
      </p:sp>
    </p:spTree>
    <p:extLst>
      <p:ext uri="{BB962C8B-B14F-4D97-AF65-F5344CB8AC3E}">
        <p14:creationId xmlns:p14="http://schemas.microsoft.com/office/powerpoint/2010/main" val="568527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2926" y="624111"/>
            <a:ext cx="6744506" cy="6243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Photo Ionization Detectors (PID)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369131" y="6132207"/>
            <a:ext cx="5453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หลอดหลอดอัลตร้าไวโอเลทในห้องปฏิกิริยาไอออไนเซชั่น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4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78" y="1361528"/>
            <a:ext cx="3889025" cy="4480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2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33501" y="605426"/>
            <a:ext cx="9005205" cy="6715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Frame Ionization Detectors (FID)</a:t>
            </a:r>
          </a:p>
        </p:txBody>
      </p:sp>
      <p:pic>
        <p:nvPicPr>
          <p:cNvPr id="5" name="รูปภาพ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63" y="1476721"/>
            <a:ext cx="5341592" cy="45064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2327582" y="6182863"/>
            <a:ext cx="3855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เครื่องตรวจวัดแบบเฟรมไอออนไนเซชั่น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2"/>
          <a:stretch/>
        </p:blipFill>
        <p:spPr bwMode="auto">
          <a:xfrm>
            <a:off x="6887909" y="1476721"/>
            <a:ext cx="4710221" cy="2780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8026375" y="4656740"/>
            <a:ext cx="3961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หลักการทำงานของเฟรมไอออนไนเซชั่น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497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95154" y="665674"/>
            <a:ext cx="7003473" cy="6267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หลักการทำงานของอุปกรณ์ตรวจวัดสารเคมี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60"/>
          <p:cNvPicPr/>
          <p:nvPr/>
        </p:nvPicPr>
        <p:blipFill rotWithShape="1">
          <a:blip r:embed="rId2"/>
          <a:srcRect l="28058" t="34309" r="30926" b="19680"/>
          <a:stretch/>
        </p:blipFill>
        <p:spPr bwMode="auto">
          <a:xfrm>
            <a:off x="2795154" y="1617238"/>
            <a:ext cx="7003473" cy="4197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4337002" y="6139933"/>
            <a:ext cx="4063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การทำงานพื้นฐานของอุปกรณ์ตรวจวัดแบบอ่านค่าโดยตรง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049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842020" cy="6947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เครื่องมืออ่านค่าได้โดยตรง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89212" y="1551710"/>
            <a:ext cx="6842020" cy="452346"/>
          </a:xfrm>
        </p:spPr>
        <p:txBody>
          <a:bodyPr>
            <a:no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ประเภทหลอดตรวจวัด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Detector Tubes) </a:t>
            </a:r>
          </a:p>
        </p:txBody>
      </p:sp>
      <p:pic>
        <p:nvPicPr>
          <p:cNvPr id="4" name="รูปภาพ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69" y="2167283"/>
            <a:ext cx="6366076" cy="116459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4676494" y="3489818"/>
            <a:ext cx="2299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ส่วนประกอบของหลอดตรวจวัด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/>
          <p:nvPr/>
        </p:nvPicPr>
        <p:blipFill rotWithShape="1">
          <a:blip r:embed="rId3"/>
          <a:srcRect l="22447" t="23511" r="18022" b="42110"/>
          <a:stretch/>
        </p:blipFill>
        <p:spPr bwMode="auto">
          <a:xfrm>
            <a:off x="3235123" y="4017089"/>
            <a:ext cx="5869573" cy="1906492"/>
          </a:xfrm>
          <a:prstGeom prst="rect">
            <a:avLst/>
          </a:prstGeom>
          <a:ln>
            <a:noFill/>
            <a:prstDash val="soli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4237140" y="6233890"/>
            <a:ext cx="3546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หลอดตรวจวัดแบบมีมาตรวัดบนตัวหลอดของ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RAE</a:t>
            </a:r>
          </a:p>
        </p:txBody>
      </p:sp>
    </p:spTree>
    <p:extLst>
      <p:ext uri="{BB962C8B-B14F-4D97-AF65-F5344CB8AC3E}">
        <p14:creationId xmlns:p14="http://schemas.microsoft.com/office/powerpoint/2010/main" val="114917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40455" y="684466"/>
            <a:ext cx="6533206" cy="1302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ชนิดของปั๊มที่ใช้กับหลอดเก็บตัวอย่าง</a:t>
            </a:r>
          </a:p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พิ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สตัน 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Piston pump)</a:t>
            </a:r>
          </a:p>
        </p:txBody>
      </p:sp>
      <p:pic>
        <p:nvPicPr>
          <p:cNvPr id="14" name="รูปภาพ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81" y="2216727"/>
            <a:ext cx="4338147" cy="42212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85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26867" y="865909"/>
            <a:ext cx="8915400" cy="3777622"/>
          </a:xfrm>
        </p:spPr>
        <p:txBody>
          <a:bodyPr>
            <a:normAutofit/>
          </a:bodyPr>
          <a:lstStyle/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เบลโลว์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ปั๊ม (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Bellow pump)</a:t>
            </a:r>
          </a:p>
        </p:txBody>
      </p:sp>
      <p:pic>
        <p:nvPicPr>
          <p:cNvPr id="4" name="รูปภาพ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62" y="1946593"/>
            <a:ext cx="5475201" cy="391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5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443740" y="689263"/>
            <a:ext cx="8915400" cy="3777622"/>
          </a:xfrm>
        </p:spPr>
        <p:txBody>
          <a:bodyPr>
            <a:normAutofit/>
          </a:bodyPr>
          <a:lstStyle/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การแปลผลของหลอดตรวจวัดอากาศแบบอ่านค่าโดยตรงที่มีมาตรวัดขึ้นกับความเข้มข้น ต่อหนึ่ง</a:t>
            </a:r>
            <a:r>
              <a:rPr lang="th-TH" sz="2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ปั๊มสโตรค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Pump Stroke, Ps)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ของหลอดตรวจวัด มาตรวัดอ่านได้เท่าไหร่นำมาหารด้วยจำนวน </a:t>
            </a:r>
            <a:r>
              <a:rPr lang="th-TH" sz="2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สโตรค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Ps)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ที่ดูดอากาศเข้าแล้วได้ค่าความ</a:t>
            </a:r>
            <a:r>
              <a:rPr lang="th-TH" sz="2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เข้น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ข้นของสารปนเปื้อนนั้นๆ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รูปภาพ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326093"/>
            <a:ext cx="5978172" cy="199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รูปภาพ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18" y="4570531"/>
            <a:ext cx="6635396" cy="112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04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571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796975" y="5794666"/>
            <a:ext cx="3842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หลอดเก็บตัวอย่างแบบเปลี่ยนสีตามระดับความเข้มข้น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63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04109" y="624110"/>
            <a:ext cx="9506513" cy="5547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ประเภทเครื่องวัดก๊าชไวไฟ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Combusible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Gas Indicator : CGI)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32" descr="Related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4"/>
          <a:stretch/>
        </p:blipFill>
        <p:spPr bwMode="auto">
          <a:xfrm>
            <a:off x="1704109" y="2443859"/>
            <a:ext cx="4966855" cy="2797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33" descr="http://2.bp.blogspot.com/-PlZB-wG7Vlg/UEbv2DerFRI/AAAAAAAAGB8/anl8_dWw6ms/s640/375766_346640208745791_312809699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2" y="1414178"/>
            <a:ext cx="4341510" cy="38276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3378434" y="5706549"/>
            <a:ext cx="5455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การเผาไหม้บนขดลวดคาตาไลติกทำให้เกิดอุณหภูมิต่างกันทำให้มิเตอร์อ่านค่าได้</a:t>
            </a:r>
          </a:p>
        </p:txBody>
      </p:sp>
    </p:spTree>
    <p:extLst>
      <p:ext uri="{BB962C8B-B14F-4D97-AF65-F5344CB8AC3E}">
        <p14:creationId xmlns:p14="http://schemas.microsoft.com/office/powerpoint/2010/main" val="3397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3467509" y="436419"/>
            <a:ext cx="5967435" cy="5694218"/>
            <a:chOff x="0" y="0"/>
            <a:chExt cx="4156283" cy="3893911"/>
          </a:xfrm>
        </p:grpSpPr>
        <p:sp>
          <p:nvSpPr>
            <p:cNvPr id="5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539841" y="151075"/>
              <a:ext cx="222225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0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6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1024870" y="143123"/>
              <a:ext cx="419052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1.0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7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1931319" y="166977"/>
              <a:ext cx="419052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2.5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8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2766206" y="159026"/>
              <a:ext cx="419052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4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9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1247507" y="0"/>
              <a:ext cx="2082562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%GAS-Actual contentration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10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3322797" y="166977"/>
              <a:ext cx="419052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5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11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126373" y="270344"/>
              <a:ext cx="514291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100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659110" y="445273"/>
              <a:ext cx="2879396" cy="2879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3" name="ตัวเชื่อมต่อตรง 12"/>
            <p:cNvCxnSpPr/>
            <p:nvPr/>
          </p:nvCxnSpPr>
          <p:spPr>
            <a:xfrm flipV="1">
              <a:off x="659110" y="437322"/>
              <a:ext cx="2873047" cy="28732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3410262" y="302150"/>
              <a:ext cx="419052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5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15" name="กล่องข้อความ 2"/>
            <p:cNvSpPr txBox="1">
              <a:spLocks noChangeArrowheads="1"/>
            </p:cNvSpPr>
            <p:nvPr/>
          </p:nvSpPr>
          <p:spPr bwMode="auto">
            <a:xfrm rot="16200000">
              <a:off x="-863564" y="1482918"/>
              <a:ext cx="2082688" cy="35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%LEL Meter reading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16" name="กล่องข้อความ 2"/>
            <p:cNvSpPr txBox="1">
              <a:spLocks noChangeArrowheads="1"/>
            </p:cNvSpPr>
            <p:nvPr/>
          </p:nvSpPr>
          <p:spPr bwMode="auto">
            <a:xfrm rot="16200000">
              <a:off x="2937159" y="1411356"/>
              <a:ext cx="2082688" cy="35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%GAS Meter reading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17" name="กล่องข้อความ 2"/>
            <p:cNvSpPr txBox="1">
              <a:spLocks noChangeArrowheads="1"/>
            </p:cNvSpPr>
            <p:nvPr/>
          </p:nvSpPr>
          <p:spPr bwMode="auto">
            <a:xfrm rot="18900000">
              <a:off x="1223653" y="1391478"/>
              <a:ext cx="2082562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b="1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Contentration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cxnSp>
          <p:nvCxnSpPr>
            <p:cNvPr id="18" name="ตัวเชื่อมต่อตรง 17"/>
            <p:cNvCxnSpPr/>
            <p:nvPr/>
          </p:nvCxnSpPr>
          <p:spPr>
            <a:xfrm>
              <a:off x="1247507" y="445273"/>
              <a:ext cx="12376" cy="29259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2125532" y="453224"/>
              <a:ext cx="12376" cy="29259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>
              <a:off x="2972940" y="453224"/>
              <a:ext cx="12376" cy="29259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309253" y="1701579"/>
              <a:ext cx="361908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50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22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3481823" y="1709530"/>
              <a:ext cx="419052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2.5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23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3465921" y="3101009"/>
              <a:ext cx="419052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0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24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428522" y="3101009"/>
              <a:ext cx="222225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0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25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563695" y="3244132"/>
              <a:ext cx="222225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0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26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2845719" y="3220278"/>
              <a:ext cx="361908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80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27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1056675" y="3244132"/>
              <a:ext cx="361908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20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28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3251235" y="3220278"/>
              <a:ext cx="520641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100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29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1986978" y="3244132"/>
              <a:ext cx="361908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50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30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1128237" y="3538330"/>
              <a:ext cx="2082562" cy="35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%LEL-Actual contentration</a:t>
              </a:r>
              <a:endParaRPr lang="en-US" sz="17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cxnSp>
          <p:nvCxnSpPr>
            <p:cNvPr id="31" name="ตัวเชื่อมต่อตรง 30"/>
            <p:cNvCxnSpPr/>
            <p:nvPr/>
          </p:nvCxnSpPr>
          <p:spPr>
            <a:xfrm flipV="1">
              <a:off x="635256" y="1842388"/>
              <a:ext cx="29181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/>
            <p:cNvCxnSpPr/>
            <p:nvPr/>
          </p:nvCxnSpPr>
          <p:spPr>
            <a:xfrm flipV="1">
              <a:off x="627305" y="1152939"/>
              <a:ext cx="29181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/>
            <p:cNvCxnSpPr/>
            <p:nvPr/>
          </p:nvCxnSpPr>
          <p:spPr>
            <a:xfrm flipV="1">
              <a:off x="675013" y="2576223"/>
              <a:ext cx="291782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สี่เหลี่ยมผืนผ้า 33"/>
          <p:cNvSpPr/>
          <p:nvPr/>
        </p:nvSpPr>
        <p:spPr>
          <a:xfrm>
            <a:off x="2330439" y="6088869"/>
            <a:ext cx="7819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ตัวอย่างโค้งตอบสนองหรือตัวแปลงค่าที่ผู้ผลิตเตรียมให้เมื่อใช้เครื่องมือวัดก๊าซที่แตกต่างกัน</a:t>
            </a:r>
          </a:p>
        </p:txBody>
      </p:sp>
    </p:spTree>
    <p:extLst>
      <p:ext uri="{BB962C8B-B14F-4D97-AF65-F5344CB8AC3E}">
        <p14:creationId xmlns:p14="http://schemas.microsoft.com/office/powerpoint/2010/main" val="303458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50221" y="573090"/>
            <a:ext cx="8124753" cy="5611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เครื่องวัดออกซิเจนและก๊าซพิษ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Oxygen and Toxic Gas Meters)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350221" y="1371600"/>
            <a:ext cx="8124753" cy="108065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พื้นฐานไฟฟ้าเคมี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Basic electrochemical) 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เซนเซอร์ชนิดไฟฟ้าเคมี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Electrochemical sensor) </a:t>
            </a: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23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6"/>
          <a:stretch/>
        </p:blipFill>
        <p:spPr bwMode="auto">
          <a:xfrm rot="16200000">
            <a:off x="3791348" y="2970588"/>
            <a:ext cx="3992245" cy="326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8208519" y="4405746"/>
            <a:ext cx="3084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เครื่องตรวจวัดมลพิษอากาศจากการเผาไหม้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1335544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</TotalTime>
  <Words>705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Angsana New</vt:lpstr>
      <vt:lpstr>Arial</vt:lpstr>
      <vt:lpstr>Century Gothic</vt:lpstr>
      <vt:lpstr>DilleniaUPC</vt:lpstr>
      <vt:lpstr>TH SarabunPSK</vt:lpstr>
      <vt:lpstr>Times New Roman</vt:lpstr>
      <vt:lpstr>Wingdings 3</vt:lpstr>
      <vt:lpstr>ช่อ</vt:lpstr>
      <vt:lpstr>บทที่ 2  เครื่องมือตรวจวัดสารเคมี</vt:lpstr>
      <vt:lpstr>หลักการทำงานของอุปกรณ์ตรวจวัดสารเคมี</vt:lpstr>
      <vt:lpstr>เครื่องมืออ่านค่าได้โดยตรง</vt:lpstr>
      <vt:lpstr>PowerPoint Presentation</vt:lpstr>
      <vt:lpstr>PowerPoint Presentation</vt:lpstr>
      <vt:lpstr>PowerPoint Presentation</vt:lpstr>
      <vt:lpstr>ประเภทเครื่องวัดก๊าชไวไฟ (Combusible Gas Indicator : CGI) </vt:lpstr>
      <vt:lpstr>PowerPoint Presentation</vt:lpstr>
      <vt:lpstr>เครื่องวัดออกซิเจนและก๊าซพิษ (Oxygen and Toxic Gas Meters) </vt:lpstr>
      <vt:lpstr>เครื่องวัดออกซิเจนและก๊าซพิษ (Oxygen and Toxic Gas Meters) </vt:lpstr>
      <vt:lpstr>เครื่องวัดออกซิเจนและก๊าซพิษ (Oxygen and Toxic Gas Meters) </vt:lpstr>
      <vt:lpstr>เครื่องวัดออกซิเจนและก๊าซพิษ (Oxygen and Toxic Gas Meters) </vt:lpstr>
      <vt:lpstr>เครื่องวัดออกซิเจนและก๊าซพิษ (Oxygen and Toxic Gas Meters) </vt:lpstr>
      <vt:lpstr>แถบกระดาษตรวจวัดก๊าซ (Papertape gas detectors)  </vt:lpstr>
      <vt:lpstr>เซนเซอร์ที่อยู่ในสภาวะของแข็ง (Solial stafe sensor)  </vt:lpstr>
      <vt:lpstr>เครื่องมือตรวจวัดไอปรอท (Mercury vapor detector)</vt:lpstr>
      <vt:lpstr>Photo Ionization Detectors (PID) </vt:lpstr>
      <vt:lpstr>Photo Ionization Detectors (PID)</vt:lpstr>
      <vt:lpstr>Frame Ionization Detectors (FID)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 การตรวจวัดและเก็บตัวอย่างเพื่อวิเคราะห์</dc:title>
  <dc:creator>aran</dc:creator>
  <cp:lastModifiedBy>aran kwanpan</cp:lastModifiedBy>
  <cp:revision>11</cp:revision>
  <dcterms:created xsi:type="dcterms:W3CDTF">2018-10-03T03:06:09Z</dcterms:created>
  <dcterms:modified xsi:type="dcterms:W3CDTF">2018-10-03T15:18:48Z</dcterms:modified>
</cp:coreProperties>
</file>