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63" r:id="rId5"/>
    <p:sldId id="264" r:id="rId6"/>
    <p:sldId id="265" r:id="rId7"/>
    <p:sldId id="266" r:id="rId8"/>
    <p:sldId id="267" r:id="rId9"/>
    <p:sldId id="258" r:id="rId10"/>
    <p:sldId id="268" r:id="rId11"/>
    <p:sldId id="269" r:id="rId12"/>
    <p:sldId id="270" r:id="rId13"/>
    <p:sldId id="271" r:id="rId14"/>
    <p:sldId id="259" r:id="rId15"/>
    <p:sldId id="272" r:id="rId16"/>
    <p:sldId id="277" r:id="rId17"/>
    <p:sldId id="278" r:id="rId18"/>
    <p:sldId id="279" r:id="rId19"/>
    <p:sldId id="274" r:id="rId20"/>
    <p:sldId id="275" r:id="rId21"/>
    <p:sldId id="276" r:id="rId22"/>
    <p:sldId id="260" r:id="rId23"/>
    <p:sldId id="273" r:id="rId24"/>
    <p:sldId id="261" r:id="rId25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994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00958-4B4D-423B-BA13-A6A86B4E5C4C}" type="datetimeFigureOut">
              <a:rPr lang="th-TH" smtClean="0"/>
              <a:pPr/>
              <a:t>12/03/62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DD1C-743F-4928-8AAB-1D3A708E7571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4028112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00958-4B4D-423B-BA13-A6A86B4E5C4C}" type="datetimeFigureOut">
              <a:rPr lang="th-TH" smtClean="0"/>
              <a:pPr/>
              <a:t>12/03/62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DD1C-743F-4928-8AAB-1D3A708E7571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29579366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00958-4B4D-423B-BA13-A6A86B4E5C4C}" type="datetimeFigureOut">
              <a:rPr lang="th-TH" smtClean="0"/>
              <a:pPr/>
              <a:t>12/03/62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DD1C-743F-4928-8AAB-1D3A708E7571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32964737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00958-4B4D-423B-BA13-A6A86B4E5C4C}" type="datetimeFigureOut">
              <a:rPr lang="th-TH" smtClean="0"/>
              <a:pPr/>
              <a:t>12/03/62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DD1C-743F-4928-8AAB-1D3A708E7571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1459491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00958-4B4D-423B-BA13-A6A86B4E5C4C}" type="datetimeFigureOut">
              <a:rPr lang="th-TH" smtClean="0"/>
              <a:pPr/>
              <a:t>12/03/62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DD1C-743F-4928-8AAB-1D3A708E7571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14574599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00958-4B4D-423B-BA13-A6A86B4E5C4C}" type="datetimeFigureOut">
              <a:rPr lang="th-TH" smtClean="0"/>
              <a:pPr/>
              <a:t>12/03/62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DD1C-743F-4928-8AAB-1D3A708E7571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435203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แทน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แทนเนื้อหา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ตัวแทน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00958-4B4D-423B-BA13-A6A86B4E5C4C}" type="datetimeFigureOut">
              <a:rPr lang="th-TH" smtClean="0"/>
              <a:pPr/>
              <a:t>12/03/62</a:t>
            </a:fld>
            <a:endParaRPr lang="th-TH"/>
          </a:p>
        </p:txBody>
      </p:sp>
      <p:sp>
        <p:nvSpPr>
          <p:cNvPr id="8" name="ตัวแทน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แทน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DD1C-743F-4928-8AAB-1D3A708E7571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4022862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00958-4B4D-423B-BA13-A6A86B4E5C4C}" type="datetimeFigureOut">
              <a:rPr lang="th-TH" smtClean="0"/>
              <a:pPr/>
              <a:t>12/03/62</a:t>
            </a:fld>
            <a:endParaRPr lang="th-TH"/>
          </a:p>
        </p:txBody>
      </p:sp>
      <p:sp>
        <p:nvSpPr>
          <p:cNvPr id="4" name="ตัวแทน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แทน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DD1C-743F-4928-8AAB-1D3A708E7571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2543270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00958-4B4D-423B-BA13-A6A86B4E5C4C}" type="datetimeFigureOut">
              <a:rPr lang="th-TH" smtClean="0"/>
              <a:pPr/>
              <a:t>12/03/62</a:t>
            </a:fld>
            <a:endParaRPr lang="th-TH"/>
          </a:p>
        </p:txBody>
      </p:sp>
      <p:sp>
        <p:nvSpPr>
          <p:cNvPr id="3" name="ตัวแทน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DD1C-743F-4928-8AAB-1D3A708E7571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24109770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00958-4B4D-423B-BA13-A6A86B4E5C4C}" type="datetimeFigureOut">
              <a:rPr lang="th-TH" smtClean="0"/>
              <a:pPr/>
              <a:t>12/03/62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DD1C-743F-4928-8AAB-1D3A708E7571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1370381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00958-4B4D-423B-BA13-A6A86B4E5C4C}" type="datetimeFigureOut">
              <a:rPr lang="th-TH" smtClean="0"/>
              <a:pPr/>
              <a:t>12/03/62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DD1C-743F-4928-8AAB-1D3A708E7571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1068300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800958-4B4D-423B-BA13-A6A86B4E5C4C}" type="datetimeFigureOut">
              <a:rPr lang="th-TH" smtClean="0"/>
              <a:pPr/>
              <a:t>12/03/62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57DD1C-743F-4928-8AAB-1D3A708E7571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26865485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image" Target="../media/image7.jpeg"/><Relationship Id="rId7" Type="http://schemas.openxmlformats.org/officeDocument/2006/relationships/image" Target="../media/image11.jpeg"/><Relationship Id="rId12" Type="http://schemas.openxmlformats.org/officeDocument/2006/relationships/image" Target="../media/image16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11" Type="http://schemas.openxmlformats.org/officeDocument/2006/relationships/image" Target="../media/image15.jpeg"/><Relationship Id="rId5" Type="http://schemas.openxmlformats.org/officeDocument/2006/relationships/image" Target="../media/image9.jpeg"/><Relationship Id="rId10" Type="http://schemas.openxmlformats.org/officeDocument/2006/relationships/image" Target="../media/image14.jpeg"/><Relationship Id="rId4" Type="http://schemas.openxmlformats.org/officeDocument/2006/relationships/image" Target="../media/image8.jpeg"/><Relationship Id="rId9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h-TH" dirty="0" smtClean="0"/>
              <a:t>ครั้งที่9</a:t>
            </a:r>
            <a:endParaRPr lang="th-TH" dirty="0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Visual communication</a:t>
            </a: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xmlns="" val="21424499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h-TH" dirty="0" smtClean="0"/>
              <a:t>การทำงานกับคนในการสื่อสาร</a:t>
            </a:r>
            <a:br>
              <a:rPr lang="th-TH" dirty="0" smtClean="0"/>
            </a:br>
            <a:r>
              <a:rPr lang="en-US" dirty="0"/>
              <a:t>Visual communication Design</a:t>
            </a:r>
            <a:br>
              <a:rPr lang="en-US" dirty="0"/>
            </a:br>
            <a:endParaRPr lang="th-TH" dirty="0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dirty="0" smtClean="0"/>
              <a:t>มองเห็น</a:t>
            </a:r>
          </a:p>
          <a:p>
            <a:r>
              <a:rPr lang="th-TH" dirty="0" smtClean="0"/>
              <a:t>คิด-ตีความ</a:t>
            </a:r>
          </a:p>
          <a:p>
            <a:r>
              <a:rPr lang="th-TH" dirty="0" smtClean="0"/>
              <a:t>จดจำ-แนวคิด ภาพข้อความ</a:t>
            </a:r>
          </a:p>
          <a:p>
            <a:r>
              <a:rPr lang="th-TH" dirty="0" smtClean="0"/>
              <a:t>สื่อสารตามวัตถุประสงค์</a:t>
            </a:r>
          </a:p>
          <a:p>
            <a:r>
              <a:rPr lang="th-TH" dirty="0"/>
              <a:t> </a:t>
            </a:r>
            <a:r>
              <a:rPr lang="th-TH" dirty="0" smtClean="0"/>
              <a:t> เช่น  เข้าถึง</a:t>
            </a:r>
            <a:r>
              <a:rPr lang="th-TH" dirty="0" err="1" smtClean="0"/>
              <a:t>แบรน์</a:t>
            </a:r>
            <a:r>
              <a:rPr lang="th-TH" dirty="0" smtClean="0"/>
              <a:t> จำสินค้า  ทราบข้อมูล  คิดคำนึง  อื่นๆ</a:t>
            </a:r>
          </a:p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xmlns="" val="18346190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การใช้การตีความในรูปแบบสื่อโฆษณา</a:t>
            </a:r>
            <a:endParaRPr lang="th-TH" dirty="0"/>
          </a:p>
        </p:txBody>
      </p:sp>
      <p:pic>
        <p:nvPicPr>
          <p:cNvPr id="4" name="ตัวแทนเนื้อหา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9552" y="1484784"/>
            <a:ext cx="4525963" cy="4525963"/>
          </a:xfrm>
        </p:spPr>
      </p:pic>
      <p:pic>
        <p:nvPicPr>
          <p:cNvPr id="5" name="รูปภาพ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292080" y="1700808"/>
            <a:ext cx="3605400" cy="3605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549519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pic>
        <p:nvPicPr>
          <p:cNvPr id="4" name="ตัวแทนเนื้อหา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51520" y="1484784"/>
            <a:ext cx="4450530" cy="4525963"/>
          </a:xfrm>
        </p:spPr>
      </p:pic>
      <p:pic>
        <p:nvPicPr>
          <p:cNvPr id="5" name="รูปภาพ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736988" y="476672"/>
            <a:ext cx="4123829" cy="3085560"/>
          </a:xfrm>
          <a:prstGeom prst="rect">
            <a:avLst/>
          </a:prstGeom>
        </p:spPr>
      </p:pic>
      <p:pic>
        <p:nvPicPr>
          <p:cNvPr id="6" name="รูปภาพ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436096" y="3933056"/>
            <a:ext cx="2725615" cy="2725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4748204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pic>
        <p:nvPicPr>
          <p:cNvPr id="4" name="ตัวแทนเนื้อหา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27584" y="1628800"/>
            <a:ext cx="2956019" cy="4525963"/>
          </a:xfrm>
        </p:spPr>
      </p:pic>
      <p:pic>
        <p:nvPicPr>
          <p:cNvPr id="5" name="รูปภาพ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427984" y="476672"/>
            <a:ext cx="4381500" cy="6261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9597791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หลักการออกแบบ</a:t>
            </a:r>
            <a:endParaRPr lang="th-TH" dirty="0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dirty="0" smtClean="0"/>
              <a:t>ความเข้าใจ เนื้อหา</a:t>
            </a:r>
          </a:p>
          <a:p>
            <a:r>
              <a:rPr lang="th-TH" dirty="0" smtClean="0"/>
              <a:t>กำหนดรูปแบบในการสื่อสาร</a:t>
            </a:r>
          </a:p>
          <a:p>
            <a:r>
              <a:rPr lang="th-TH" dirty="0" smtClean="0"/>
              <a:t>กำหนดมุมมองกับการสื่อสาร </a:t>
            </a:r>
          </a:p>
          <a:p>
            <a:r>
              <a:rPr lang="th-TH" dirty="0" smtClean="0"/>
              <a:t>คิดผลิต</a:t>
            </a:r>
          </a:p>
        </p:txBody>
      </p:sp>
      <p:pic>
        <p:nvPicPr>
          <p:cNvPr id="4" name="รูปภาพ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444208" y="3501008"/>
            <a:ext cx="2249168" cy="3180352"/>
          </a:xfrm>
          <a:prstGeom prst="rect">
            <a:avLst/>
          </a:prstGeom>
        </p:spPr>
      </p:pic>
      <p:pic>
        <p:nvPicPr>
          <p:cNvPr id="5" name="รูปภาพ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635896" y="3501008"/>
            <a:ext cx="2212489" cy="3130436"/>
          </a:xfrm>
          <a:prstGeom prst="rect">
            <a:avLst/>
          </a:prstGeom>
        </p:spPr>
      </p:pic>
      <p:pic>
        <p:nvPicPr>
          <p:cNvPr id="6" name="รูปภาพ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99592" y="5065001"/>
            <a:ext cx="2247900" cy="1504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0245993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โจทย์ในการออกแบบ</a:t>
            </a:r>
            <a:endParaRPr lang="th-TH" dirty="0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h-TH" dirty="0" smtClean="0">
                <a:solidFill>
                  <a:srgbClr val="FF0000"/>
                </a:solidFill>
              </a:rPr>
              <a:t>ปัญหา</a:t>
            </a:r>
            <a:r>
              <a:rPr lang="th-TH" dirty="0" smtClean="0"/>
              <a:t>ทุกวันนี้คนไทยอ่านหนังสือน้อยเพียงร้อยละ40</a:t>
            </a:r>
            <a:r>
              <a:rPr lang="th-TH" dirty="0" err="1" smtClean="0"/>
              <a:t>เปอร์เซ็น</a:t>
            </a:r>
            <a:endParaRPr lang="th-TH" dirty="0" smtClean="0"/>
          </a:p>
          <a:p>
            <a:pPr marL="0" indent="0">
              <a:buNone/>
            </a:pPr>
            <a:r>
              <a:rPr lang="th-TH" dirty="0" smtClean="0"/>
              <a:t>เป็นส่วนหนึ่งทำให้ขาดการคิดวิเคราะห์และส่งผลต่อการพัฒนาประเทศ</a:t>
            </a:r>
          </a:p>
          <a:p>
            <a:pPr marL="0" indent="0">
              <a:buNone/>
            </a:pPr>
            <a:r>
              <a:rPr lang="th-TH" dirty="0" smtClean="0"/>
              <a:t>เพราะคนคือทัพยากรที่มีค่ามากที่สุดในประเทศ</a:t>
            </a:r>
            <a:endParaRPr lang="th-TH" dirty="0"/>
          </a:p>
          <a:p>
            <a:r>
              <a:rPr lang="th-TH" dirty="0" smtClean="0">
                <a:solidFill>
                  <a:srgbClr val="FF0000"/>
                </a:solidFill>
              </a:rPr>
              <a:t>โจทย์</a:t>
            </a:r>
            <a:r>
              <a:rPr lang="th-TH" dirty="0" smtClean="0"/>
              <a:t>คือ  ต้องการให้นักออกแบบสร้างงานภาพ</a:t>
            </a:r>
            <a:r>
              <a:rPr lang="en-US" dirty="0" smtClean="0"/>
              <a:t>Visual </a:t>
            </a:r>
            <a:r>
              <a:rPr lang="en-US" dirty="0"/>
              <a:t>communication </a:t>
            </a:r>
            <a:r>
              <a:rPr lang="en-US" dirty="0" smtClean="0"/>
              <a:t>Design </a:t>
            </a:r>
            <a:r>
              <a:rPr lang="th-TH" dirty="0" smtClean="0"/>
              <a:t>กับคนในสังคมเพื่อกระตุ้นให้คนรับรู้หรือเข้าใจผลของการอ่านหนังสือน้อย จำนวน3ภาพ</a:t>
            </a:r>
          </a:p>
          <a:p>
            <a:r>
              <a:rPr lang="th-TH" dirty="0" smtClean="0">
                <a:solidFill>
                  <a:srgbClr val="FF0000"/>
                </a:solidFill>
              </a:rPr>
              <a:t>วิธีคิดในการสื่อสาร    </a:t>
            </a:r>
            <a:r>
              <a:rPr lang="th-TH" dirty="0" smtClean="0"/>
              <a:t>เน้นการตีความในการสื่อสาร1ชั้นเท่านั้น </a:t>
            </a:r>
          </a:p>
          <a:p>
            <a:r>
              <a:rPr lang="th-TH" dirty="0" smtClean="0"/>
              <a:t>กลุ่มเป้าหมายสามารถเลือกได้ตามลักษณะประชากรศาสตร์   จำนวน1กลุ่มเท่านั้น</a:t>
            </a:r>
          </a:p>
          <a:p>
            <a:r>
              <a:rPr lang="th-TH" dirty="0" smtClean="0"/>
              <a:t>หมายเหตุ สามารถนำไปใช้ในการผลิตสื่อโฆษณาประชาสัมพันธ์การอ่านได้</a:t>
            </a:r>
            <a:endParaRPr lang="en-US" dirty="0"/>
          </a:p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xmlns="" val="6056181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ต่อจากครั้งที่</a:t>
            </a:r>
            <a:r>
              <a:rPr lang="en-US" dirty="0" smtClean="0"/>
              <a:t>9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dirty="0" smtClean="0"/>
              <a:t>การกำหนดแนวคิดเกี่ยวกับการอ่าน</a:t>
            </a:r>
          </a:p>
          <a:p>
            <a:r>
              <a:rPr lang="th-TH" dirty="0" smtClean="0"/>
              <a:t>ปัญหา</a:t>
            </a:r>
          </a:p>
          <a:p>
            <a:r>
              <a:rPr lang="th-TH" dirty="0" smtClean="0"/>
              <a:t>กลุ่มเป้าหมายที่จะผลิตงาน</a:t>
            </a:r>
            <a:r>
              <a:rPr lang="th-TH" dirty="0" err="1" smtClean="0"/>
              <a:t>วิชวล</a:t>
            </a:r>
            <a:endParaRPr lang="th-TH" dirty="0" smtClean="0"/>
          </a:p>
          <a:p>
            <a:r>
              <a:rPr lang="th-TH" dirty="0" smtClean="0"/>
              <a:t>ผลที่ต้องการ</a:t>
            </a:r>
          </a:p>
          <a:p>
            <a:r>
              <a:rPr lang="th-TH" dirty="0" smtClean="0"/>
              <a:t>วิธีการในการผลิตงาน</a:t>
            </a:r>
          </a:p>
          <a:p>
            <a:r>
              <a:rPr lang="th-TH" dirty="0" smtClean="0"/>
              <a:t> </a:t>
            </a:r>
            <a:r>
              <a:rPr lang="th-TH" dirty="0" smtClean="0"/>
              <a:t>    คิด  ทดสอบผลิต   วัดผล   ผลิตจริง ลงพื้นที่วัดผล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th-TH" dirty="0" smtClean="0"/>
              <a:t>ผลิตงานนำเสนอ</a:t>
            </a:r>
            <a:endParaRPr lang="th-TH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dirty="0" smtClean="0"/>
              <a:t>ลงสื่อต่างๆ</a:t>
            </a:r>
          </a:p>
          <a:p>
            <a:r>
              <a:rPr lang="th-TH" dirty="0" smtClean="0"/>
              <a:t>ทำสื่อ</a:t>
            </a:r>
            <a:r>
              <a:rPr lang="th-TH" dirty="0" err="1" smtClean="0"/>
              <a:t>เมเชียน</a:t>
            </a:r>
            <a:r>
              <a:rPr lang="th-TH" smtClean="0"/>
              <a:t>ไดร์</a:t>
            </a:r>
            <a:endParaRPr lang="th-TH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การส่งงาน</a:t>
            </a:r>
            <a:endParaRPr lang="th-TH" dirty="0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dirty="0" smtClean="0"/>
              <a:t>การกำหนดแนวคิด</a:t>
            </a:r>
          </a:p>
          <a:p>
            <a:r>
              <a:rPr lang="th-TH" dirty="0" err="1" smtClean="0"/>
              <a:t>เลเอาท์</a:t>
            </a:r>
            <a:endParaRPr lang="th-TH" dirty="0" smtClean="0"/>
          </a:p>
          <a:p>
            <a:r>
              <a:rPr lang="th-TH" dirty="0" smtClean="0"/>
              <a:t>ต้นแบบ(หลังจาก</a:t>
            </a:r>
            <a:r>
              <a:rPr lang="th-TH" dirty="0" err="1" smtClean="0"/>
              <a:t>ผ่านเลเอาท์</a:t>
            </a:r>
            <a:r>
              <a:rPr lang="th-TH" dirty="0" smtClean="0"/>
              <a:t>แล้ว)</a:t>
            </a: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xmlns="" val="34926132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Visual communication</a:t>
            </a:r>
            <a:endParaRPr lang="th-TH" dirty="0"/>
          </a:p>
        </p:txBody>
      </p:sp>
      <p:graphicFrame>
        <p:nvGraphicFramePr>
          <p:cNvPr id="4" name="ตัวแทนเนื้อหา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991203283"/>
              </p:ext>
            </p:extLst>
          </p:nvPr>
        </p:nvGraphicFramePr>
        <p:xfrm>
          <a:off x="1285875" y="2156301"/>
          <a:ext cx="6572250" cy="2133600"/>
        </p:xfrm>
        <a:graphic>
          <a:graphicData uri="http://schemas.openxmlformats.org/drawingml/2006/table">
            <a:tbl>
              <a:tblPr/>
              <a:tblGrid>
                <a:gridCol w="6572250"/>
              </a:tblGrid>
              <a:tr h="0">
                <a:tc>
                  <a:txBody>
                    <a:bodyPr/>
                    <a:lstStyle/>
                    <a:p>
                      <a:r>
                        <a:rPr lang="th-TH" dirty="0">
                          <a:effectLst/>
                        </a:rPr>
                        <a:t/>
                      </a:r>
                      <a:br>
                        <a:rPr lang="th-TH" dirty="0">
                          <a:effectLst/>
                        </a:rPr>
                      </a:br>
                      <a:r>
                        <a:rPr lang="th-TH" dirty="0" smtClean="0">
                          <a:effectLst/>
                        </a:rPr>
                        <a:t>(</a:t>
                      </a:r>
                      <a:r>
                        <a:rPr lang="en-US" dirty="0" smtClean="0"/>
                        <a:t>Visual </a:t>
                      </a:r>
                      <a:r>
                        <a:rPr lang="th-TH" dirty="0" smtClean="0"/>
                        <a:t>แปลว่าการมองเห็น</a:t>
                      </a:r>
                      <a:endParaRPr lang="en-US" dirty="0" smtClean="0"/>
                    </a:p>
                    <a:p>
                      <a:r>
                        <a:rPr lang="en-US" dirty="0" smtClean="0"/>
                        <a:t>Communication </a:t>
                      </a:r>
                      <a:r>
                        <a:rPr lang="th-TH" dirty="0" smtClean="0"/>
                        <a:t>การสื่อสาร</a:t>
                      </a:r>
                    </a:p>
                    <a:p>
                      <a:r>
                        <a:rPr lang="en-US" dirty="0" smtClean="0"/>
                        <a:t>Design</a:t>
                      </a:r>
                      <a:r>
                        <a:rPr lang="en-US" baseline="0" dirty="0" smtClean="0"/>
                        <a:t> </a:t>
                      </a:r>
                      <a:r>
                        <a:rPr lang="th-TH" baseline="0" dirty="0" smtClean="0"/>
                        <a:t>การสร้าง</a:t>
                      </a:r>
                      <a:r>
                        <a:rPr lang="th-TH" baseline="0" dirty="0" err="1" smtClean="0"/>
                        <a:t>สารรค์</a:t>
                      </a:r>
                      <a:endParaRPr lang="th-TH" dirty="0" smtClean="0"/>
                    </a:p>
                    <a:p>
                      <a:endParaRPr lang="th-TH" dirty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D4D4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87739103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การให้คะแนน</a:t>
            </a:r>
            <a:endParaRPr lang="th-TH" dirty="0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dirty="0" smtClean="0"/>
              <a:t>เรียงลำดับกลุ่ม</a:t>
            </a:r>
          </a:p>
          <a:p>
            <a:r>
              <a:rPr lang="th-TH" dirty="0" smtClean="0"/>
              <a:t>และนำที่ที่1ทุกกลุ่มมาพบกัน</a:t>
            </a: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xmlns="" val="34345695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th-TH" dirty="0" smtClean="0"/>
              <a:t>จบ</a:t>
            </a: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xmlns="" val="196362510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โจทย์</a:t>
            </a:r>
            <a:endParaRPr lang="th-TH" dirty="0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summer</a:t>
            </a:r>
            <a:r>
              <a:rPr lang="th-TH" dirty="0" smtClean="0"/>
              <a:t> กับ </a:t>
            </a:r>
            <a:r>
              <a:rPr lang="en-US" dirty="0" smtClean="0"/>
              <a:t>product</a:t>
            </a:r>
            <a:endParaRPr lang="th-TH" dirty="0" smtClean="0"/>
          </a:p>
          <a:p>
            <a:r>
              <a:rPr lang="th-TH" dirty="0" smtClean="0"/>
              <a:t>ความต้องการ ลูกค้า  สร้างเรื่องราวให้ตู้โชว์นั้นน่าสนใจ</a:t>
            </a:r>
          </a:p>
          <a:p>
            <a:r>
              <a:rPr lang="th-TH" dirty="0" smtClean="0"/>
              <a:t>สินค้าเป็นแนววัยรุ่น</a:t>
            </a:r>
          </a:p>
          <a:p>
            <a:r>
              <a:rPr lang="th-TH" dirty="0" smtClean="0"/>
              <a:t>สถานที่ </a:t>
            </a:r>
            <a:r>
              <a:rPr lang="en-US" b="1" dirty="0" smtClean="0"/>
              <a:t>display</a:t>
            </a:r>
            <a:r>
              <a:rPr lang="th-TH" b="1" dirty="0" smtClean="0"/>
              <a:t> สยาม  หรือชิดลม   นารายพันธุ์   ย่านชิดลม</a:t>
            </a:r>
          </a:p>
          <a:p>
            <a:r>
              <a:rPr lang="th-TH" b="1" dirty="0"/>
              <a:t> </a:t>
            </a:r>
            <a:r>
              <a:rPr lang="th-TH" b="1" dirty="0" smtClean="0"/>
              <a:t>  สิ่งที่ต้องทำ</a:t>
            </a:r>
          </a:p>
          <a:p>
            <a:r>
              <a:rPr lang="th-TH" b="1" dirty="0"/>
              <a:t> </a:t>
            </a:r>
            <a:r>
              <a:rPr lang="th-TH" b="1" dirty="0" smtClean="0"/>
              <a:t>    -   กำหนดสินค้า กลุ่มเป้าหมาย</a:t>
            </a:r>
          </a:p>
          <a:p>
            <a:r>
              <a:rPr lang="th-TH" b="1" dirty="0"/>
              <a:t> </a:t>
            </a:r>
            <a:r>
              <a:rPr lang="th-TH" b="1" dirty="0" smtClean="0"/>
              <a:t>     -  กำหนดแนวคิดนำเสนอ</a:t>
            </a:r>
          </a:p>
          <a:p>
            <a:r>
              <a:rPr lang="th-TH" b="1" dirty="0"/>
              <a:t> </a:t>
            </a:r>
            <a:r>
              <a:rPr lang="th-TH" b="1" dirty="0" smtClean="0"/>
              <a:t>     -   ร่างภาพ</a:t>
            </a:r>
          </a:p>
          <a:p>
            <a:r>
              <a:rPr lang="th-TH" b="1" dirty="0"/>
              <a:t> </a:t>
            </a:r>
            <a:r>
              <a:rPr lang="th-TH" b="1" dirty="0" smtClean="0"/>
              <a:t>     -  การบ้านไปทำโมเดล และ</a:t>
            </a:r>
            <a:r>
              <a:rPr lang="th-TH" b="1" dirty="0" err="1" smtClean="0"/>
              <a:t>ลีทัช</a:t>
            </a:r>
            <a:endParaRPr lang="th-TH" dirty="0"/>
          </a:p>
        </p:txBody>
      </p:sp>
      <p:pic>
        <p:nvPicPr>
          <p:cNvPr id="4" name="รูปภาพ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796136" y="5517232"/>
            <a:ext cx="1716024" cy="1121664"/>
          </a:xfrm>
          <a:prstGeom prst="rect">
            <a:avLst/>
          </a:prstGeom>
        </p:spPr>
      </p:pic>
      <p:pic>
        <p:nvPicPr>
          <p:cNvPr id="5" name="รูปภาพ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712176" y="3789040"/>
            <a:ext cx="1883944" cy="1412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46039035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152093818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h-TH" dirty="0" smtClean="0"/>
              <a:t>งานหลังจาก</a:t>
            </a:r>
            <a:r>
              <a:rPr lang="th-TH" smtClean="0"/>
              <a:t>ครั้งที่8</a:t>
            </a:r>
            <a:endParaRPr lang="th-TH" dirty="0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dirty="0" smtClean="0"/>
              <a:t>การออกแบบภาพโฆษณาในสื่อสิ่งพิมพ์</a:t>
            </a:r>
          </a:p>
          <a:p>
            <a:r>
              <a:rPr lang="th-TH" dirty="0" smtClean="0"/>
              <a:t>การออกแบบงานโฆษณาแฝงให้น่าสนใจ</a:t>
            </a:r>
          </a:p>
          <a:p>
            <a:r>
              <a:rPr lang="th-TH" dirty="0" smtClean="0"/>
              <a:t>- งานของใช้</a:t>
            </a:r>
          </a:p>
          <a:p>
            <a:r>
              <a:rPr lang="th-TH" dirty="0" smtClean="0"/>
              <a:t>- งานสถานที่</a:t>
            </a:r>
          </a:p>
          <a:p>
            <a:r>
              <a:rPr lang="th-TH" dirty="0" smtClean="0"/>
              <a:t>การ</a:t>
            </a:r>
            <a:r>
              <a:rPr lang="th-TH" dirty="0"/>
              <a:t>ออกแบบงาน</a:t>
            </a:r>
            <a:r>
              <a:rPr lang="th-TH" dirty="0" smtClean="0"/>
              <a:t>ชุด</a:t>
            </a:r>
          </a:p>
          <a:p>
            <a:r>
              <a:rPr lang="th-TH" dirty="0" smtClean="0"/>
              <a:t>การสร้างสรรค์โฆษณากับสังคม</a:t>
            </a:r>
          </a:p>
          <a:p>
            <a:r>
              <a:rPr lang="th-TH" dirty="0" smtClean="0"/>
              <a:t>ไฟ</a:t>
            </a:r>
            <a:r>
              <a:rPr lang="th-TH" dirty="0" err="1" smtClean="0"/>
              <a:t>นอล</a:t>
            </a: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xmlns="" val="32054520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Visual </a:t>
            </a:r>
            <a:r>
              <a:rPr lang="en-US" dirty="0" smtClean="0"/>
              <a:t>communication Design</a:t>
            </a:r>
          </a:p>
          <a:p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th-TH" dirty="0" smtClean="0"/>
              <a:t>การสื่อสารด้วยการมองเห็นด้วยการออกแบบ แต่ในการออกแบบการมองเห็นอาจมากขึ้นหากใช้ประสาทสัมผัสในส่วนอื่นๆเขามา ร่วมกับการออกแบบ</a:t>
            </a:r>
          </a:p>
          <a:p>
            <a:r>
              <a:rPr lang="th-TH" dirty="0"/>
              <a:t> </a:t>
            </a:r>
            <a:r>
              <a:rPr lang="th-TH" dirty="0" smtClean="0"/>
              <a:t>  ประโยชน์  สามารถทำให้เกิดการดึงดูดต้องแต่ต้นจนจบได้เลย</a:t>
            </a:r>
          </a:p>
          <a:p>
            <a:r>
              <a:rPr lang="th-TH" dirty="0"/>
              <a:t> </a:t>
            </a:r>
            <a:r>
              <a:rPr lang="th-TH" dirty="0" smtClean="0"/>
              <a:t>                 และสามารถใช้กับทุกสื่อและงานการตลาดการขาย</a:t>
            </a:r>
          </a:p>
          <a:p>
            <a:r>
              <a:rPr lang="th-TH" dirty="0" smtClean="0"/>
              <a:t>องค์ประกอบ   ภาพ   ข้อความ กับการสื่อสาร  โดยมีองค์ประกอบศิลป์ในการทำงาน</a:t>
            </a: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xmlns="" val="7909394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pic>
        <p:nvPicPr>
          <p:cNvPr id="4" name="ตัวแทนเนื้อหา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48922" y="1600200"/>
            <a:ext cx="8046156" cy="4525963"/>
          </a:xfrm>
        </p:spPr>
      </p:pic>
    </p:spTree>
    <p:extLst>
      <p:ext uri="{BB962C8B-B14F-4D97-AF65-F5344CB8AC3E}">
        <p14:creationId xmlns:p14="http://schemas.microsoft.com/office/powerpoint/2010/main" xmlns="" val="29328853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pic>
        <p:nvPicPr>
          <p:cNvPr id="4" name="ตัวแทนเนื้อหา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835696" y="620688"/>
            <a:ext cx="5309455" cy="5309455"/>
          </a:xfrm>
        </p:spPr>
      </p:pic>
    </p:spTree>
    <p:extLst>
      <p:ext uri="{BB962C8B-B14F-4D97-AF65-F5344CB8AC3E}">
        <p14:creationId xmlns:p14="http://schemas.microsoft.com/office/powerpoint/2010/main" xmlns="" val="39005352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pic>
        <p:nvPicPr>
          <p:cNvPr id="4" name="ตัวแทนเนื้อหา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55576" y="1628800"/>
            <a:ext cx="7803357" cy="3429794"/>
          </a:xfrm>
        </p:spPr>
      </p:pic>
    </p:spTree>
    <p:extLst>
      <p:ext uri="{BB962C8B-B14F-4D97-AF65-F5344CB8AC3E}">
        <p14:creationId xmlns:p14="http://schemas.microsoft.com/office/powerpoint/2010/main" xmlns="" val="32316727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pic>
        <p:nvPicPr>
          <p:cNvPr id="4" name="ตัวแทนเนื้อหา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259632" y="1052736"/>
            <a:ext cx="6633796" cy="4398495"/>
          </a:xfrm>
        </p:spPr>
      </p:pic>
    </p:spTree>
    <p:extLst>
      <p:ext uri="{BB962C8B-B14F-4D97-AF65-F5344CB8AC3E}">
        <p14:creationId xmlns:p14="http://schemas.microsoft.com/office/powerpoint/2010/main" xmlns="" val="11916467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pic>
        <p:nvPicPr>
          <p:cNvPr id="4" name="ตัวแทนเนื้อหา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267744" y="1916832"/>
            <a:ext cx="5325538" cy="3769763"/>
          </a:xfrm>
        </p:spPr>
      </p:pic>
    </p:spTree>
    <p:extLst>
      <p:ext uri="{BB962C8B-B14F-4D97-AF65-F5344CB8AC3E}">
        <p14:creationId xmlns:p14="http://schemas.microsoft.com/office/powerpoint/2010/main" xmlns="" val="16229427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บทบาทในการสร้างงาน</a:t>
            </a:r>
            <a:r>
              <a:rPr lang="en-US" b="1" dirty="0"/>
              <a:t>display</a:t>
            </a:r>
            <a:endParaRPr lang="th-TH" dirty="0"/>
          </a:p>
        </p:txBody>
      </p:sp>
      <p:pic>
        <p:nvPicPr>
          <p:cNvPr id="4" name="ตัวแทนเนื้อหา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563888" y="2924944"/>
            <a:ext cx="1759259" cy="1408809"/>
          </a:xfrm>
        </p:spPr>
      </p:pic>
      <p:pic>
        <p:nvPicPr>
          <p:cNvPr id="5" name="รูปภาพ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368089" y="1628800"/>
            <a:ext cx="1835816" cy="1376862"/>
          </a:xfrm>
          <a:prstGeom prst="rect">
            <a:avLst/>
          </a:prstGeom>
        </p:spPr>
      </p:pic>
      <p:pic>
        <p:nvPicPr>
          <p:cNvPr id="6" name="รูปภาพ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530325" y="3356992"/>
            <a:ext cx="2661987" cy="1774658"/>
          </a:xfrm>
          <a:prstGeom prst="rect">
            <a:avLst/>
          </a:prstGeom>
        </p:spPr>
      </p:pic>
      <p:pic>
        <p:nvPicPr>
          <p:cNvPr id="7" name="รูปภาพ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419346" y="1556792"/>
            <a:ext cx="1326438" cy="1612413"/>
          </a:xfrm>
          <a:prstGeom prst="rect">
            <a:avLst/>
          </a:prstGeom>
        </p:spPr>
      </p:pic>
      <p:pic>
        <p:nvPicPr>
          <p:cNvPr id="8" name="รูปภาพ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51520" y="3429000"/>
            <a:ext cx="1716024" cy="1121664"/>
          </a:xfrm>
          <a:prstGeom prst="rect">
            <a:avLst/>
          </a:prstGeom>
        </p:spPr>
      </p:pic>
      <p:pic>
        <p:nvPicPr>
          <p:cNvPr id="9" name="รูปภาพ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29888" y="4868603"/>
            <a:ext cx="1537656" cy="1153242"/>
          </a:xfrm>
          <a:prstGeom prst="rect">
            <a:avLst/>
          </a:prstGeom>
        </p:spPr>
      </p:pic>
      <p:pic>
        <p:nvPicPr>
          <p:cNvPr id="11" name="รูปภาพ 10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403648" y="2650513"/>
            <a:ext cx="1883944" cy="1412958"/>
          </a:xfrm>
          <a:prstGeom prst="rect">
            <a:avLst/>
          </a:prstGeom>
        </p:spPr>
      </p:pic>
      <p:pic>
        <p:nvPicPr>
          <p:cNvPr id="12" name="รูปภาพ 1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897413" y="1793822"/>
            <a:ext cx="2041358" cy="1375383"/>
          </a:xfrm>
          <a:prstGeom prst="rect">
            <a:avLst/>
          </a:prstGeom>
        </p:spPr>
      </p:pic>
      <p:pic>
        <p:nvPicPr>
          <p:cNvPr id="13" name="รูปภาพ 12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411760" y="3884965"/>
            <a:ext cx="2943235" cy="1680358"/>
          </a:xfrm>
          <a:prstGeom prst="rect">
            <a:avLst/>
          </a:prstGeom>
        </p:spPr>
      </p:pic>
      <p:pic>
        <p:nvPicPr>
          <p:cNvPr id="14" name="รูปภาพ 13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948264" y="5450178"/>
            <a:ext cx="1821641" cy="1253289"/>
          </a:xfrm>
          <a:prstGeom prst="rect">
            <a:avLst/>
          </a:prstGeom>
        </p:spPr>
      </p:pic>
      <p:pic>
        <p:nvPicPr>
          <p:cNvPr id="15" name="รูปภาพ 14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816973" y="5131650"/>
            <a:ext cx="3101458" cy="1710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81914358"/>
      </p:ext>
    </p:extLst>
  </p:cSld>
  <p:clrMapOvr>
    <a:masterClrMapping/>
  </p:clrMapOvr>
</p:sld>
</file>

<file path=ppt/theme/theme1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426</Words>
  <Application>Microsoft Office PowerPoint</Application>
  <PresentationFormat>นำเสนอทางหน้าจอ (4:3)</PresentationFormat>
  <Paragraphs>68</Paragraphs>
  <Slides>24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24</vt:i4>
      </vt:variant>
    </vt:vector>
  </HeadingPairs>
  <TitlesOfParts>
    <vt:vector size="25" baseType="lpstr">
      <vt:lpstr>ชุดรูปแบบของ Office</vt:lpstr>
      <vt:lpstr>ครั้งที่9</vt:lpstr>
      <vt:lpstr>Visual communication</vt:lpstr>
      <vt:lpstr>ภาพนิ่ง 3</vt:lpstr>
      <vt:lpstr>ภาพนิ่ง 4</vt:lpstr>
      <vt:lpstr>ภาพนิ่ง 5</vt:lpstr>
      <vt:lpstr>ภาพนิ่ง 6</vt:lpstr>
      <vt:lpstr>ภาพนิ่ง 7</vt:lpstr>
      <vt:lpstr>ภาพนิ่ง 8</vt:lpstr>
      <vt:lpstr>บทบาทในการสร้างงานdisplay</vt:lpstr>
      <vt:lpstr>การทำงานกับคนในการสื่อสาร Visual communication Design </vt:lpstr>
      <vt:lpstr>การใช้การตีความในรูปแบบสื่อโฆษณา</vt:lpstr>
      <vt:lpstr>ภาพนิ่ง 12</vt:lpstr>
      <vt:lpstr>ภาพนิ่ง 13</vt:lpstr>
      <vt:lpstr>หลักการออกแบบ</vt:lpstr>
      <vt:lpstr>โจทย์ในการออกแบบ</vt:lpstr>
      <vt:lpstr>ต่อจากครั้งที่9</vt:lpstr>
      <vt:lpstr>ภาพนิ่ง 17</vt:lpstr>
      <vt:lpstr>ภาพนิ่ง 18</vt:lpstr>
      <vt:lpstr>การส่งงาน</vt:lpstr>
      <vt:lpstr>การให้คะแนน</vt:lpstr>
      <vt:lpstr>ภาพนิ่ง 21</vt:lpstr>
      <vt:lpstr>โจทย์</vt:lpstr>
      <vt:lpstr>ภาพนิ่ง 23</vt:lpstr>
      <vt:lpstr>งานหลังจากครั้งที่8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ครั้งที่8</dc:title>
  <dc:creator>tum</dc:creator>
  <cp:lastModifiedBy>tummacpro</cp:lastModifiedBy>
  <cp:revision>12</cp:revision>
  <dcterms:created xsi:type="dcterms:W3CDTF">2019-02-25T06:06:57Z</dcterms:created>
  <dcterms:modified xsi:type="dcterms:W3CDTF">2019-03-12T04:40:39Z</dcterms:modified>
</cp:coreProperties>
</file>