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95" r:id="rId4"/>
    <p:sldId id="270" r:id="rId5"/>
    <p:sldId id="286" r:id="rId6"/>
    <p:sldId id="271" r:id="rId7"/>
    <p:sldId id="257" r:id="rId8"/>
    <p:sldId id="258" r:id="rId9"/>
    <p:sldId id="306" r:id="rId10"/>
    <p:sldId id="259" r:id="rId11"/>
    <p:sldId id="287" r:id="rId12"/>
    <p:sldId id="289" r:id="rId13"/>
    <p:sldId id="288" r:id="rId14"/>
    <p:sldId id="290" r:id="rId15"/>
    <p:sldId id="292" r:id="rId16"/>
    <p:sldId id="305" r:id="rId17"/>
    <p:sldId id="304" r:id="rId18"/>
    <p:sldId id="301" r:id="rId19"/>
    <p:sldId id="302" r:id="rId20"/>
    <p:sldId id="307" r:id="rId21"/>
    <p:sldId id="308" r:id="rId22"/>
    <p:sldId id="293" r:id="rId23"/>
    <p:sldId id="294" r:id="rId24"/>
    <p:sldId id="296" r:id="rId25"/>
    <p:sldId id="297" r:id="rId26"/>
    <p:sldId id="260" r:id="rId27"/>
    <p:sldId id="261" r:id="rId28"/>
    <p:sldId id="498" r:id="rId29"/>
    <p:sldId id="507" r:id="rId30"/>
    <p:sldId id="490" r:id="rId31"/>
    <p:sldId id="508" r:id="rId32"/>
    <p:sldId id="469" r:id="rId33"/>
    <p:sldId id="510" r:id="rId34"/>
    <p:sldId id="494" r:id="rId35"/>
    <p:sldId id="51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02855-87B6-4C47-BFBA-F93DB0EC4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0D60C-709B-4A25-BCD0-FB801FECDE2C}">
      <dgm:prSet phldrT="[Text]" custT="1"/>
      <dgm:spPr>
        <a:solidFill>
          <a:srgbClr val="9FFFCA"/>
        </a:solidFill>
      </dgm:spPr>
      <dgm:t>
        <a:bodyPr/>
        <a:lstStyle/>
        <a:p>
          <a: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1. เป็นกระบวนการประเมินการปฏิบัติงานในภาคสนามสภาพจริง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9202A94E-2178-48E2-A740-2D73B958F97D}" type="parTrans" cxnId="{332C4040-B136-4674-B959-27B69E955D41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F652CEC5-AB6C-44E3-ABD1-FC08C38E9680}" type="sibTrans" cxnId="{332C4040-B136-4674-B959-27B69E955D41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7B337ADA-A3BC-4DE5-A023-8FE4F0A88CF2}">
      <dgm:prSet phldrT="[Text]" custT="1"/>
      <dgm:spPr>
        <a:ln>
          <a:noFill/>
        </a:ln>
      </dgm:spPr>
      <dgm:t>
        <a:bodyPr/>
        <a:lstStyle/>
        <a:p>
          <a:pPr algn="thaiDist"/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สถานการณ์ที่ทำสอดคล้องกับชีวิตจริง หรือมีพื้นฐานของเหตุการณ์ในชีวิตจริง ทำให้ผู้เรียนสามารถเชื่อมโยงความรู้ไปสู่ชีวิตจริงได้ </a:t>
          </a:r>
          <a:r>
            <a:rPr lang="th-TH" sz="24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งานที่ทำมักเป็นงานที่ใช้ทักษะการคิดขั้นสูง</a:t>
          </a:r>
          <a:endParaRPr lang="en-US" sz="2400" b="1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gm:t>
    </dgm:pt>
    <dgm:pt modelId="{4293E57E-1F7B-4A7D-8303-7FD37744F0A3}" type="parTrans" cxnId="{57CC44E4-6C00-418D-8A55-5D78DE315D17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1A64FA6C-13DE-43CB-9DE1-46E6B9656963}" type="sibTrans" cxnId="{57CC44E4-6C00-418D-8A55-5D78DE315D17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26215F8E-36F3-4D57-B6A9-5094760EB766}">
      <dgm:prSet phldrT="[Text]" custT="1"/>
      <dgm:spPr>
        <a:solidFill>
          <a:srgbClr val="FFDDFF"/>
        </a:solidFill>
      </dgm:spPr>
      <dgm:t>
        <a:bodyPr/>
        <a:lstStyle/>
        <a:p>
          <a: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2. เปิดโอกาสให้ผู้เรียนได้ประเมินตนเอง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23E7CE8D-D33B-4A5E-8538-AC59AB785681}" type="parTrans" cxnId="{D4F68831-33DF-47FB-ADC4-5427BF32E541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9EF0D7DB-A52D-4F07-A703-CD3062A42F60}" type="sibTrans" cxnId="{D4F68831-33DF-47FB-ADC4-5427BF32E541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BB049BF8-E387-42B9-8873-C575140E5C9B}">
      <dgm:prSet phldrT="[Text]" custT="1"/>
      <dgm:spPr>
        <a:ln>
          <a:noFill/>
        </a:ln>
      </dgm:spPr>
      <dgm:t>
        <a:bodyPr/>
        <a:lstStyle/>
        <a:p>
          <a:pPr algn="thaiDist"/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ทราบจุดแข็ง-จุดอ่อนของตนเองหรือของผลงานตนเอง ผู้เรียนสามารถนำข้อมูลจากการประเมินไปปรับปรุงและพัฒนาตนเองให้ดีขึ้น 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6BA58E5F-E0C4-4436-804A-CADBA36F0D5A}" type="parTrans" cxnId="{EF9CCE88-0B9A-4C92-95CC-7A510935DD6C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9AF3D10F-AEC4-4CA5-9EAB-824B5B079E74}" type="sibTrans" cxnId="{EF9CCE88-0B9A-4C92-95CC-7A510935DD6C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8C4A941B-F33B-4022-9C89-1041BF36DB84}">
      <dgm:prSet phldrT="[Text]" custT="1"/>
      <dgm:spPr>
        <a:ln>
          <a:noFill/>
        </a:ln>
      </dgm:spPr>
      <dgm:t>
        <a:bodyPr/>
        <a:lstStyle/>
        <a:p>
          <a:pPr algn="thaiDist"/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ส่งเสริมการนำเสนอผลงานด้วยตนเองของผู้เรียน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DD8ADFF9-4EA3-4A8A-8215-068DEEB90266}" type="parTrans" cxnId="{1F3F21F0-5075-42DC-BCFA-BA1E6D16464D}">
      <dgm:prSet/>
      <dgm:spPr/>
      <dgm:t>
        <a:bodyPr/>
        <a:lstStyle/>
        <a:p>
          <a:endParaRPr lang="en-US"/>
        </a:p>
      </dgm:t>
    </dgm:pt>
    <dgm:pt modelId="{5793B152-3751-48DF-A3B9-4EEC5E335100}" type="sibTrans" cxnId="{1F3F21F0-5075-42DC-BCFA-BA1E6D16464D}">
      <dgm:prSet/>
      <dgm:spPr/>
      <dgm:t>
        <a:bodyPr/>
        <a:lstStyle/>
        <a:p>
          <a:endParaRPr lang="en-US"/>
        </a:p>
      </dgm:t>
    </dgm:pt>
    <dgm:pt modelId="{37D377C3-C1D2-4D00-9A26-F4CE8878F867}">
      <dgm:prSet phldrT="[Text]" custT="1"/>
      <dgm:spPr>
        <a:ln>
          <a:noFill/>
        </a:ln>
      </dgm:spPr>
      <dgm:t>
        <a:bodyPr/>
        <a:lstStyle/>
        <a:p>
          <a:pPr algn="thaiDist"/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เปิดโอกาสให้ผู้ที่มีส่วนเกี่ยวข้องคนอื่นๆ เช่น เพื่อน ผู้ปกครอง เข้ามามีส่วนร่วมในการประเมินผู้เรียนด้วย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B26E98E4-AAE1-4FA5-AA2E-34FBE499130C}" type="parTrans" cxnId="{9724D66B-F012-44CC-8D0A-5FC1CD5BD10E}">
      <dgm:prSet/>
      <dgm:spPr/>
      <dgm:t>
        <a:bodyPr/>
        <a:lstStyle/>
        <a:p>
          <a:endParaRPr lang="en-US"/>
        </a:p>
      </dgm:t>
    </dgm:pt>
    <dgm:pt modelId="{703314D9-CF31-4213-9E9F-4465804E0CD4}" type="sibTrans" cxnId="{9724D66B-F012-44CC-8D0A-5FC1CD5BD10E}">
      <dgm:prSet/>
      <dgm:spPr/>
      <dgm:t>
        <a:bodyPr/>
        <a:lstStyle/>
        <a:p>
          <a:endParaRPr lang="en-US"/>
        </a:p>
      </dgm:t>
    </dgm:pt>
    <dgm:pt modelId="{38CF096E-5872-4BC2-AA8E-A5F65C38EFBB}" type="pres">
      <dgm:prSet presAssocID="{BEE02855-87B6-4C47-BFBA-F93DB0EC49FF}" presName="linear" presStyleCnt="0">
        <dgm:presLayoutVars>
          <dgm:animLvl val="lvl"/>
          <dgm:resizeHandles val="exact"/>
        </dgm:presLayoutVars>
      </dgm:prSet>
      <dgm:spPr/>
    </dgm:pt>
    <dgm:pt modelId="{74C80EB9-19C8-4B87-82B2-46F0404C21AB}" type="pres">
      <dgm:prSet presAssocID="{91D0D60C-709B-4A25-BCD0-FB801FECDE2C}" presName="parentText" presStyleLbl="node1" presStyleIdx="0" presStyleCnt="2" custScaleX="92516" custScaleY="60755" custLinFactNeighborX="-3742" custLinFactNeighborY="-6031">
        <dgm:presLayoutVars>
          <dgm:chMax val="0"/>
          <dgm:bulletEnabled val="1"/>
        </dgm:presLayoutVars>
      </dgm:prSet>
      <dgm:spPr/>
    </dgm:pt>
    <dgm:pt modelId="{4750A9FF-D31C-4FB4-9FF0-60D15A4640CA}" type="pres">
      <dgm:prSet presAssocID="{91D0D60C-709B-4A25-BCD0-FB801FECDE2C}" presName="childText" presStyleLbl="revTx" presStyleIdx="0" presStyleCnt="2" custScaleY="74863">
        <dgm:presLayoutVars>
          <dgm:bulletEnabled val="1"/>
        </dgm:presLayoutVars>
      </dgm:prSet>
      <dgm:spPr/>
    </dgm:pt>
    <dgm:pt modelId="{3FEE5231-0BEE-45E9-BC11-A0E38573BFB9}" type="pres">
      <dgm:prSet presAssocID="{26215F8E-36F3-4D57-B6A9-5094760EB766}" presName="parentText" presStyleLbl="node1" presStyleIdx="1" presStyleCnt="2" custScaleX="92516" custScaleY="63000" custLinFactNeighborX="-32483" custLinFactNeighborY="438">
        <dgm:presLayoutVars>
          <dgm:chMax val="0"/>
          <dgm:bulletEnabled val="1"/>
        </dgm:presLayoutVars>
      </dgm:prSet>
      <dgm:spPr/>
    </dgm:pt>
    <dgm:pt modelId="{BA55D094-410B-4642-BDA3-42990375FFA7}" type="pres">
      <dgm:prSet presAssocID="{26215F8E-36F3-4D57-B6A9-5094760EB76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4F68831-33DF-47FB-ADC4-5427BF32E541}" srcId="{BEE02855-87B6-4C47-BFBA-F93DB0EC49FF}" destId="{26215F8E-36F3-4D57-B6A9-5094760EB766}" srcOrd="1" destOrd="0" parTransId="{23E7CE8D-D33B-4A5E-8538-AC59AB785681}" sibTransId="{9EF0D7DB-A52D-4F07-A703-CD3062A42F60}"/>
    <dgm:cxn modelId="{332C4040-B136-4674-B959-27B69E955D41}" srcId="{BEE02855-87B6-4C47-BFBA-F93DB0EC49FF}" destId="{91D0D60C-709B-4A25-BCD0-FB801FECDE2C}" srcOrd="0" destOrd="0" parTransId="{9202A94E-2178-48E2-A740-2D73B958F97D}" sibTransId="{F652CEC5-AB6C-44E3-ABD1-FC08C38E9680}"/>
    <dgm:cxn modelId="{9724D66B-F012-44CC-8D0A-5FC1CD5BD10E}" srcId="{26215F8E-36F3-4D57-B6A9-5094760EB766}" destId="{37D377C3-C1D2-4D00-9A26-F4CE8878F867}" srcOrd="2" destOrd="0" parTransId="{B26E98E4-AAE1-4FA5-AA2E-34FBE499130C}" sibTransId="{703314D9-CF31-4213-9E9F-4465804E0CD4}"/>
    <dgm:cxn modelId="{EF9CCE88-0B9A-4C92-95CC-7A510935DD6C}" srcId="{26215F8E-36F3-4D57-B6A9-5094760EB766}" destId="{BB049BF8-E387-42B9-8873-C575140E5C9B}" srcOrd="0" destOrd="0" parTransId="{6BA58E5F-E0C4-4436-804A-CADBA36F0D5A}" sibTransId="{9AF3D10F-AEC4-4CA5-9EAB-824B5B079E74}"/>
    <dgm:cxn modelId="{8A27AF8A-09AF-426F-8547-39CD03037079}" type="presOf" srcId="{BB049BF8-E387-42B9-8873-C575140E5C9B}" destId="{BA55D094-410B-4642-BDA3-42990375FFA7}" srcOrd="0" destOrd="0" presId="urn:microsoft.com/office/officeart/2005/8/layout/vList2"/>
    <dgm:cxn modelId="{1A9CFD91-D7F1-46A7-84A4-4CE5F5ACC682}" type="presOf" srcId="{BEE02855-87B6-4C47-BFBA-F93DB0EC49FF}" destId="{38CF096E-5872-4BC2-AA8E-A5F65C38EFBB}" srcOrd="0" destOrd="0" presId="urn:microsoft.com/office/officeart/2005/8/layout/vList2"/>
    <dgm:cxn modelId="{0321189E-AEF3-4192-BA0B-5AFBAF5A9B5B}" type="presOf" srcId="{26215F8E-36F3-4D57-B6A9-5094760EB766}" destId="{3FEE5231-0BEE-45E9-BC11-A0E38573BFB9}" srcOrd="0" destOrd="0" presId="urn:microsoft.com/office/officeart/2005/8/layout/vList2"/>
    <dgm:cxn modelId="{EDA25D9F-0CF8-46A1-A732-2DBD86DA1CF9}" type="presOf" srcId="{91D0D60C-709B-4A25-BCD0-FB801FECDE2C}" destId="{74C80EB9-19C8-4B87-82B2-46F0404C21AB}" srcOrd="0" destOrd="0" presId="urn:microsoft.com/office/officeart/2005/8/layout/vList2"/>
    <dgm:cxn modelId="{67865E9F-5BE4-480D-80BC-855ED02E3BF6}" type="presOf" srcId="{7B337ADA-A3BC-4DE5-A023-8FE4F0A88CF2}" destId="{4750A9FF-D31C-4FB4-9FF0-60D15A4640CA}" srcOrd="0" destOrd="0" presId="urn:microsoft.com/office/officeart/2005/8/layout/vList2"/>
    <dgm:cxn modelId="{47CF35A9-B5D2-4097-B38C-825BDEBCE9E2}" type="presOf" srcId="{37D377C3-C1D2-4D00-9A26-F4CE8878F867}" destId="{BA55D094-410B-4642-BDA3-42990375FFA7}" srcOrd="0" destOrd="2" presId="urn:microsoft.com/office/officeart/2005/8/layout/vList2"/>
    <dgm:cxn modelId="{9E495AB0-EBD6-474D-B7FC-EB27700F07D4}" type="presOf" srcId="{8C4A941B-F33B-4022-9C89-1041BF36DB84}" destId="{BA55D094-410B-4642-BDA3-42990375FFA7}" srcOrd="0" destOrd="1" presId="urn:microsoft.com/office/officeart/2005/8/layout/vList2"/>
    <dgm:cxn modelId="{57CC44E4-6C00-418D-8A55-5D78DE315D17}" srcId="{91D0D60C-709B-4A25-BCD0-FB801FECDE2C}" destId="{7B337ADA-A3BC-4DE5-A023-8FE4F0A88CF2}" srcOrd="0" destOrd="0" parTransId="{4293E57E-1F7B-4A7D-8303-7FD37744F0A3}" sibTransId="{1A64FA6C-13DE-43CB-9DE1-46E6B9656963}"/>
    <dgm:cxn modelId="{1F3F21F0-5075-42DC-BCFA-BA1E6D16464D}" srcId="{26215F8E-36F3-4D57-B6A9-5094760EB766}" destId="{8C4A941B-F33B-4022-9C89-1041BF36DB84}" srcOrd="1" destOrd="0" parTransId="{DD8ADFF9-4EA3-4A8A-8215-068DEEB90266}" sibTransId="{5793B152-3751-48DF-A3B9-4EEC5E335100}"/>
    <dgm:cxn modelId="{F24783A9-4335-4B93-A25C-E46D084A0AC1}" type="presParOf" srcId="{38CF096E-5872-4BC2-AA8E-A5F65C38EFBB}" destId="{74C80EB9-19C8-4B87-82B2-46F0404C21AB}" srcOrd="0" destOrd="0" presId="urn:microsoft.com/office/officeart/2005/8/layout/vList2"/>
    <dgm:cxn modelId="{42225A3C-073E-447E-ACAB-2274F26DD37A}" type="presParOf" srcId="{38CF096E-5872-4BC2-AA8E-A5F65C38EFBB}" destId="{4750A9FF-D31C-4FB4-9FF0-60D15A4640CA}" srcOrd="1" destOrd="0" presId="urn:microsoft.com/office/officeart/2005/8/layout/vList2"/>
    <dgm:cxn modelId="{A85A6C42-5D17-4FBF-A9F9-236626EE71D2}" type="presParOf" srcId="{38CF096E-5872-4BC2-AA8E-A5F65C38EFBB}" destId="{3FEE5231-0BEE-45E9-BC11-A0E38573BFB9}" srcOrd="2" destOrd="0" presId="urn:microsoft.com/office/officeart/2005/8/layout/vList2"/>
    <dgm:cxn modelId="{780987C9-5193-4A0B-8B20-58BD4B2FFBC5}" type="presParOf" srcId="{38CF096E-5872-4BC2-AA8E-A5F65C38EFBB}" destId="{BA55D094-410B-4642-BDA3-42990375FFA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02855-87B6-4C47-BFBA-F93DB0EC4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631E-71BF-4743-AFF4-B46E0C9E9B3B}">
      <dgm:prSet phldrT="[Text]" custT="1"/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เป็นการตีค่าการปฏิบัติการ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/</a:t>
          </a:r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การแสดงออก </a:t>
          </a:r>
          <a:r>
            <a: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(performance) </a:t>
          </a:r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และความสามารถที่แท้จริงของผู้เรียน โดยคำนึงถึงความแตกต่างระหว่างบุคคล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989AD465-2BD0-45DC-830E-8A93FC97E8E6}" type="parTrans" cxnId="{C1DDDD53-5B67-41D5-B499-CE46E61402C3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ACA86139-2277-4464-9B91-66E69BEE6F33}" type="sibTrans" cxnId="{C1DDDD53-5B67-41D5-B499-CE46E61402C3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41DA2465-13D6-4F6E-99E4-B8C8ECC4F01A}">
      <dgm:prSet phldrT="[Text]" custT="1"/>
      <dgm:spPr>
        <a:solidFill>
          <a:srgbClr val="FAE1BC"/>
        </a:solidFill>
      </dgm:spPr>
      <dgm:t>
        <a:bodyPr/>
        <a:lstStyle/>
        <a:p>
          <a: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3. เป็นกระบวนการประเมินที่ส่งเสริมและพัฒนากระบวนการเรียนรู้ของ</a:t>
          </a:r>
          <a:b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</a:br>
          <a: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    ผู้เรียนอย่างแท้จริง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FC9E350E-5EEF-4C59-9243-58987A0FF4A5}" type="parTrans" cxnId="{0D4DF293-6A08-4597-8D0C-2639811F2939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B26ED427-B181-4898-90F1-AAAB4268AF6A}" type="sibTrans" cxnId="{0D4DF293-6A08-4597-8D0C-2639811F2939}">
      <dgm:prSet/>
      <dgm:spPr/>
      <dgm:t>
        <a:bodyPr/>
        <a:lstStyle/>
        <a:p>
          <a:endParaRPr lang="en-US" sz="2800" b="1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FA2AB95A-02C3-441F-A98E-376806B164BC}">
      <dgm:prSet phldrT="[Text]" custT="1"/>
      <dgm:spPr>
        <a:solidFill>
          <a:srgbClr val="A7FFFF"/>
        </a:solidFill>
        <a:ln>
          <a:noFill/>
        </a:ln>
      </dgm:spPr>
      <dgm:t>
        <a:bodyPr/>
        <a:lstStyle/>
        <a:p>
          <a:r>
            <a: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4. เกณฑ์ในการประเมินเป็นเกณฑ์ที่เปิดเผย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BAD36FB8-D397-4B3E-95F5-9648DE65AA6A}" type="parTrans" cxnId="{0D2221F0-F337-47E9-BD07-2C6CB0C05E55}">
      <dgm:prSet/>
      <dgm:spPr/>
      <dgm:t>
        <a:bodyPr/>
        <a:lstStyle/>
        <a:p>
          <a:endParaRPr lang="en-US"/>
        </a:p>
      </dgm:t>
    </dgm:pt>
    <dgm:pt modelId="{D0682181-BA2C-4F1D-9A00-BF6DC424C864}" type="sibTrans" cxnId="{0D2221F0-F337-47E9-BD07-2C6CB0C05E55}">
      <dgm:prSet/>
      <dgm:spPr/>
      <dgm:t>
        <a:bodyPr/>
        <a:lstStyle/>
        <a:p>
          <a:endParaRPr lang="en-US"/>
        </a:p>
      </dgm:t>
    </dgm:pt>
    <dgm:pt modelId="{F8DDB5A4-0F8C-4F31-A01C-88600F4C8E14}">
      <dgm:prSet phldrT="[Text]" custT="1"/>
      <dgm:spPr>
        <a:ln>
          <a:noFill/>
        </a:ln>
      </dgm:spPr>
      <dgm:t>
        <a:bodyPr anchor="ctr"/>
        <a:lstStyle/>
        <a:p>
          <a:r>
            <a:rPr lang="th-TH" sz="2400" b="1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มาจากผู้ที่มีส่วนเกี่ยวข้องทุกฝ่ายร่วมกันกำหนดขึ้น ซึ่งแสดงให้เห็นถึงความหลากหลายในมุมมองของผู้ที่เกี่ยวข้อง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gm:t>
    </dgm:pt>
    <dgm:pt modelId="{11C43553-DC38-4F33-A09A-F8F88267351A}" type="parTrans" cxnId="{6931AA2D-71BE-48A7-B8E7-953306A67F57}">
      <dgm:prSet/>
      <dgm:spPr/>
      <dgm:t>
        <a:bodyPr/>
        <a:lstStyle/>
        <a:p>
          <a:endParaRPr lang="en-US"/>
        </a:p>
      </dgm:t>
    </dgm:pt>
    <dgm:pt modelId="{D9E8742B-7B37-4A04-9959-0703D99CA69B}" type="sibTrans" cxnId="{6931AA2D-71BE-48A7-B8E7-953306A67F57}">
      <dgm:prSet/>
      <dgm:spPr/>
      <dgm:t>
        <a:bodyPr/>
        <a:lstStyle/>
        <a:p>
          <a:endParaRPr lang="en-US"/>
        </a:p>
      </dgm:t>
    </dgm:pt>
    <dgm:pt modelId="{38CF096E-5872-4BC2-AA8E-A5F65C38EFBB}" type="pres">
      <dgm:prSet presAssocID="{BEE02855-87B6-4C47-BFBA-F93DB0EC49FF}" presName="linear" presStyleCnt="0">
        <dgm:presLayoutVars>
          <dgm:animLvl val="lvl"/>
          <dgm:resizeHandles val="exact"/>
        </dgm:presLayoutVars>
      </dgm:prSet>
      <dgm:spPr/>
    </dgm:pt>
    <dgm:pt modelId="{DAFC5CF9-6A0F-4BF1-AB30-E9BA5EE33654}" type="pres">
      <dgm:prSet presAssocID="{41DA2465-13D6-4F6E-99E4-B8C8ECC4F01A}" presName="parentText" presStyleLbl="node1" presStyleIdx="0" presStyleCnt="2" custScaleX="92516" custScaleY="93662" custLinFactNeighborX="-32483" custLinFactNeighborY="438">
        <dgm:presLayoutVars>
          <dgm:chMax val="0"/>
          <dgm:bulletEnabled val="1"/>
        </dgm:presLayoutVars>
      </dgm:prSet>
      <dgm:spPr/>
    </dgm:pt>
    <dgm:pt modelId="{2D9A2407-0931-43ED-B3A9-02D7AA784BD0}" type="pres">
      <dgm:prSet presAssocID="{41DA2465-13D6-4F6E-99E4-B8C8ECC4F01A}" presName="childText" presStyleLbl="revTx" presStyleIdx="0" presStyleCnt="2" custScaleY="79327">
        <dgm:presLayoutVars>
          <dgm:bulletEnabled val="1"/>
        </dgm:presLayoutVars>
      </dgm:prSet>
      <dgm:spPr/>
    </dgm:pt>
    <dgm:pt modelId="{DF53514D-9D97-4512-9614-371410883BA5}" type="pres">
      <dgm:prSet presAssocID="{FA2AB95A-02C3-441F-A98E-376806B164BC}" presName="parentText" presStyleLbl="node1" presStyleIdx="1" presStyleCnt="2" custScaleX="92455" custScaleY="89148" custLinFactNeighborX="-7853" custLinFactNeighborY="843">
        <dgm:presLayoutVars>
          <dgm:chMax val="0"/>
          <dgm:bulletEnabled val="1"/>
        </dgm:presLayoutVars>
      </dgm:prSet>
      <dgm:spPr/>
    </dgm:pt>
    <dgm:pt modelId="{50580007-79CB-44B9-9FD6-06B505272EAA}" type="pres">
      <dgm:prSet presAssocID="{FA2AB95A-02C3-441F-A98E-376806B164BC}" presName="childText" presStyleLbl="revTx" presStyleIdx="1" presStyleCnt="2" custScaleY="77740" custLinFactNeighborX="756" custLinFactNeighborY="4555">
        <dgm:presLayoutVars>
          <dgm:bulletEnabled val="1"/>
        </dgm:presLayoutVars>
      </dgm:prSet>
      <dgm:spPr/>
    </dgm:pt>
  </dgm:ptLst>
  <dgm:cxnLst>
    <dgm:cxn modelId="{98449D1B-D649-47E9-940B-7A7074CEEC69}" type="presOf" srcId="{BEE02855-87B6-4C47-BFBA-F93DB0EC49FF}" destId="{38CF096E-5872-4BC2-AA8E-A5F65C38EFBB}" srcOrd="0" destOrd="0" presId="urn:microsoft.com/office/officeart/2005/8/layout/vList2"/>
    <dgm:cxn modelId="{A6BBAD28-3311-45DB-AA0A-C7AE1E740901}" type="presOf" srcId="{FA2AB95A-02C3-441F-A98E-376806B164BC}" destId="{DF53514D-9D97-4512-9614-371410883BA5}" srcOrd="0" destOrd="0" presId="urn:microsoft.com/office/officeart/2005/8/layout/vList2"/>
    <dgm:cxn modelId="{6931AA2D-71BE-48A7-B8E7-953306A67F57}" srcId="{FA2AB95A-02C3-441F-A98E-376806B164BC}" destId="{F8DDB5A4-0F8C-4F31-A01C-88600F4C8E14}" srcOrd="0" destOrd="0" parTransId="{11C43553-DC38-4F33-A09A-F8F88267351A}" sibTransId="{D9E8742B-7B37-4A04-9959-0703D99CA69B}"/>
    <dgm:cxn modelId="{4132665F-E3E6-413F-900A-9EA5EBB8673C}" type="presOf" srcId="{F8DDB5A4-0F8C-4F31-A01C-88600F4C8E14}" destId="{50580007-79CB-44B9-9FD6-06B505272EAA}" srcOrd="0" destOrd="0" presId="urn:microsoft.com/office/officeart/2005/8/layout/vList2"/>
    <dgm:cxn modelId="{C1DDDD53-5B67-41D5-B499-CE46E61402C3}" srcId="{41DA2465-13D6-4F6E-99E4-B8C8ECC4F01A}" destId="{F3EA631E-71BF-4743-AFF4-B46E0C9E9B3B}" srcOrd="0" destOrd="0" parTransId="{989AD465-2BD0-45DC-830E-8A93FC97E8E6}" sibTransId="{ACA86139-2277-4464-9B91-66E69BEE6F33}"/>
    <dgm:cxn modelId="{0D4DF293-6A08-4597-8D0C-2639811F2939}" srcId="{BEE02855-87B6-4C47-BFBA-F93DB0EC49FF}" destId="{41DA2465-13D6-4F6E-99E4-B8C8ECC4F01A}" srcOrd="0" destOrd="0" parTransId="{FC9E350E-5EEF-4C59-9243-58987A0FF4A5}" sibTransId="{B26ED427-B181-4898-90F1-AAAB4268AF6A}"/>
    <dgm:cxn modelId="{A3CB23D7-D89C-4FC7-8FD0-260D19DB324A}" type="presOf" srcId="{F3EA631E-71BF-4743-AFF4-B46E0C9E9B3B}" destId="{2D9A2407-0931-43ED-B3A9-02D7AA784BD0}" srcOrd="0" destOrd="0" presId="urn:microsoft.com/office/officeart/2005/8/layout/vList2"/>
    <dgm:cxn modelId="{0D2221F0-F337-47E9-BD07-2C6CB0C05E55}" srcId="{BEE02855-87B6-4C47-BFBA-F93DB0EC49FF}" destId="{FA2AB95A-02C3-441F-A98E-376806B164BC}" srcOrd="1" destOrd="0" parTransId="{BAD36FB8-D397-4B3E-95F5-9648DE65AA6A}" sibTransId="{D0682181-BA2C-4F1D-9A00-BF6DC424C864}"/>
    <dgm:cxn modelId="{A7D293FB-AC69-4808-97A4-E69F0F65B518}" type="presOf" srcId="{41DA2465-13D6-4F6E-99E4-B8C8ECC4F01A}" destId="{DAFC5CF9-6A0F-4BF1-AB30-E9BA5EE33654}" srcOrd="0" destOrd="0" presId="urn:microsoft.com/office/officeart/2005/8/layout/vList2"/>
    <dgm:cxn modelId="{6B49BDF4-2145-41A4-BFAC-EA78E3305C6B}" type="presParOf" srcId="{38CF096E-5872-4BC2-AA8E-A5F65C38EFBB}" destId="{DAFC5CF9-6A0F-4BF1-AB30-E9BA5EE33654}" srcOrd="0" destOrd="0" presId="urn:microsoft.com/office/officeart/2005/8/layout/vList2"/>
    <dgm:cxn modelId="{7DE4907E-DAA7-433D-9781-3B9AC0C656F1}" type="presParOf" srcId="{38CF096E-5872-4BC2-AA8E-A5F65C38EFBB}" destId="{2D9A2407-0931-43ED-B3A9-02D7AA784BD0}" srcOrd="1" destOrd="0" presId="urn:microsoft.com/office/officeart/2005/8/layout/vList2"/>
    <dgm:cxn modelId="{688D1464-C8BE-4684-9630-77E73C2B8891}" type="presParOf" srcId="{38CF096E-5872-4BC2-AA8E-A5F65C38EFBB}" destId="{DF53514D-9D97-4512-9614-371410883BA5}" srcOrd="2" destOrd="0" presId="urn:microsoft.com/office/officeart/2005/8/layout/vList2"/>
    <dgm:cxn modelId="{B3FD51C8-2360-4D51-9577-6176129F74CA}" type="presParOf" srcId="{38CF096E-5872-4BC2-AA8E-A5F65C38EFBB}" destId="{50580007-79CB-44B9-9FD6-06B505272E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A384F6-2949-4A8F-A081-BFD224E6E62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9304F4-DC1B-45C5-8255-CD0343D0A19A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>
              <a:latin typeface="FreesiaUPC" pitchFamily="34" charset="-34"/>
              <a:cs typeface="FreesiaUPC" pitchFamily="34" charset="-34"/>
            </a:rPr>
            <a:t>การสังเกต</a:t>
          </a:r>
        </a:p>
      </dgm:t>
    </dgm:pt>
    <dgm:pt modelId="{0C0C4866-B107-48E5-A2F7-A0113D72295B}" type="parTrans" cxnId="{CFD48609-D16B-4F0A-A4D5-9A01CF99CD38}">
      <dgm:prSet/>
      <dgm:spPr/>
      <dgm:t>
        <a:bodyPr/>
        <a:lstStyle/>
        <a:p>
          <a:pPr algn="ctr"/>
          <a:endParaRPr lang="en-US"/>
        </a:p>
      </dgm:t>
    </dgm:pt>
    <dgm:pt modelId="{6CAFF1DA-A147-40E8-925C-8B05ACEBD810}" type="sibTrans" cxnId="{CFD48609-D16B-4F0A-A4D5-9A01CF99CD38}">
      <dgm:prSet/>
      <dgm:spPr/>
      <dgm:t>
        <a:bodyPr/>
        <a:lstStyle/>
        <a:p>
          <a:pPr algn="ctr"/>
          <a:endParaRPr lang="en-US"/>
        </a:p>
      </dgm:t>
    </dgm:pt>
    <dgm:pt modelId="{A552030C-CA8B-47CE-90B0-284A177B2305}">
      <dgm:prSet phldrT="[Text]" custT="1"/>
      <dgm:spPr/>
      <dgm:t>
        <a:bodyPr/>
        <a:lstStyle/>
        <a:p>
          <a:pPr algn="ctr"/>
          <a:r>
            <a:rPr lang="th-TH" sz="2800" b="1" dirty="0">
              <a:latin typeface="FreesiaUPC" pitchFamily="34" charset="-34"/>
              <a:cs typeface="FreesiaUPC" pitchFamily="34" charset="-34"/>
            </a:rPr>
            <a:t>การสัมภาษณ์</a:t>
          </a:r>
          <a:endParaRPr lang="en-US" sz="2800" dirty="0"/>
        </a:p>
      </dgm:t>
    </dgm:pt>
    <dgm:pt modelId="{50D4CBA9-BF5F-470C-ACD0-D92E29FFDDBF}" type="parTrans" cxnId="{38AD1F9D-D964-42D1-B0BA-699C1EBF3809}">
      <dgm:prSet/>
      <dgm:spPr/>
      <dgm:t>
        <a:bodyPr/>
        <a:lstStyle/>
        <a:p>
          <a:pPr algn="ctr"/>
          <a:endParaRPr lang="en-US"/>
        </a:p>
      </dgm:t>
    </dgm:pt>
    <dgm:pt modelId="{15EE6609-423E-4C95-B4E6-FDB989F513AE}" type="sibTrans" cxnId="{38AD1F9D-D964-42D1-B0BA-699C1EBF3809}">
      <dgm:prSet/>
      <dgm:spPr/>
      <dgm:t>
        <a:bodyPr/>
        <a:lstStyle/>
        <a:p>
          <a:pPr algn="ctr"/>
          <a:endParaRPr lang="en-US"/>
        </a:p>
      </dgm:t>
    </dgm:pt>
    <dgm:pt modelId="{C42C5451-251E-40FC-B5A2-CD2301C0C8C3}">
      <dgm:prSet phldrT="[Text]" custT="1"/>
      <dgm:spPr/>
      <dgm:t>
        <a:bodyPr/>
        <a:lstStyle/>
        <a:p>
          <a:pPr algn="ctr"/>
          <a:r>
            <a:rPr lang="th-TH" sz="2800" b="1" dirty="0">
              <a:latin typeface="FreesiaUPC" pitchFamily="34" charset="-34"/>
              <a:cs typeface="FreesiaUPC" pitchFamily="34" charset="-34"/>
            </a:rPr>
            <a:t>การประเมินภาคปฏิบัติ</a:t>
          </a:r>
          <a:endParaRPr lang="en-US" sz="2800" dirty="0"/>
        </a:p>
      </dgm:t>
    </dgm:pt>
    <dgm:pt modelId="{60432253-3D03-4083-8D54-2A2DE4039B7D}" type="parTrans" cxnId="{E3D87B8A-7BE6-404D-97B8-DA89D352AB69}">
      <dgm:prSet/>
      <dgm:spPr/>
      <dgm:t>
        <a:bodyPr/>
        <a:lstStyle/>
        <a:p>
          <a:pPr algn="ctr"/>
          <a:endParaRPr lang="en-US"/>
        </a:p>
      </dgm:t>
    </dgm:pt>
    <dgm:pt modelId="{1DDCCDCD-2810-43EB-A616-F0ECDA75A48B}" type="sibTrans" cxnId="{E3D87B8A-7BE6-404D-97B8-DA89D352AB69}">
      <dgm:prSet/>
      <dgm:spPr/>
      <dgm:t>
        <a:bodyPr/>
        <a:lstStyle/>
        <a:p>
          <a:pPr algn="ctr"/>
          <a:endParaRPr lang="en-US"/>
        </a:p>
      </dgm:t>
    </dgm:pt>
    <dgm:pt modelId="{7FA5E97E-BEBC-4952-A028-A37A0537D7EF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>
              <a:latin typeface="FreesiaUPC" pitchFamily="34" charset="-34"/>
              <a:cs typeface="FreesiaUPC" pitchFamily="34" charset="-34"/>
            </a:rPr>
            <a:t>การประเมินจาก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dirty="0">
              <a:latin typeface="FreesiaUPC" pitchFamily="34" charset="-34"/>
              <a:cs typeface="FreesiaUPC" pitchFamily="34" charset="-34"/>
            </a:rPr>
            <a:t>แฟ้มสะสมงาน</a:t>
          </a:r>
        </a:p>
      </dgm:t>
    </dgm:pt>
    <dgm:pt modelId="{695D8071-E801-409E-997A-9A6687446398}" type="parTrans" cxnId="{80FC1169-7B18-4FE9-8939-F0BC4C23A677}">
      <dgm:prSet/>
      <dgm:spPr/>
      <dgm:t>
        <a:bodyPr/>
        <a:lstStyle/>
        <a:p>
          <a:pPr algn="ctr"/>
          <a:endParaRPr lang="en-US"/>
        </a:p>
      </dgm:t>
    </dgm:pt>
    <dgm:pt modelId="{4803F10A-5C7E-42E0-A1A4-3434281A6223}" type="sibTrans" cxnId="{80FC1169-7B18-4FE9-8939-F0BC4C23A677}">
      <dgm:prSet/>
      <dgm:spPr/>
      <dgm:t>
        <a:bodyPr/>
        <a:lstStyle/>
        <a:p>
          <a:pPr algn="ctr"/>
          <a:endParaRPr lang="en-US"/>
        </a:p>
      </dgm:t>
    </dgm:pt>
    <dgm:pt modelId="{EE5CAD84-E363-4390-8E8F-F27CFD9434DA}" type="pres">
      <dgm:prSet presAssocID="{66A384F6-2949-4A8F-A081-BFD224E6E625}" presName="diagram" presStyleCnt="0">
        <dgm:presLayoutVars>
          <dgm:dir/>
          <dgm:resizeHandles val="exact"/>
        </dgm:presLayoutVars>
      </dgm:prSet>
      <dgm:spPr/>
    </dgm:pt>
    <dgm:pt modelId="{41846959-56EC-4F87-8CE3-1B10B80184C1}" type="pres">
      <dgm:prSet presAssocID="{759304F4-DC1B-45C5-8255-CD0343D0A19A}" presName="node" presStyleLbl="node1" presStyleIdx="0" presStyleCnt="4" custScaleX="255227" custScaleY="148665">
        <dgm:presLayoutVars>
          <dgm:bulletEnabled val="1"/>
        </dgm:presLayoutVars>
      </dgm:prSet>
      <dgm:spPr/>
    </dgm:pt>
    <dgm:pt modelId="{D073C84F-B848-4AA0-B405-F6CAFE5D0EAC}" type="pres">
      <dgm:prSet presAssocID="{6CAFF1DA-A147-40E8-925C-8B05ACEBD810}" presName="sibTrans" presStyleCnt="0"/>
      <dgm:spPr/>
    </dgm:pt>
    <dgm:pt modelId="{BD5501C7-236C-4661-8808-81F6300828CC}" type="pres">
      <dgm:prSet presAssocID="{A552030C-CA8B-47CE-90B0-284A177B2305}" presName="node" presStyleLbl="node1" presStyleIdx="1" presStyleCnt="4" custScaleX="255227" custScaleY="148665">
        <dgm:presLayoutVars>
          <dgm:bulletEnabled val="1"/>
        </dgm:presLayoutVars>
      </dgm:prSet>
      <dgm:spPr/>
    </dgm:pt>
    <dgm:pt modelId="{7C3D4455-E81D-4A97-AA68-AF5ACDF58BD9}" type="pres">
      <dgm:prSet presAssocID="{15EE6609-423E-4C95-B4E6-FDB989F513AE}" presName="sibTrans" presStyleCnt="0"/>
      <dgm:spPr/>
    </dgm:pt>
    <dgm:pt modelId="{338C794C-9B01-4681-8306-D4A46F967F54}" type="pres">
      <dgm:prSet presAssocID="{C42C5451-251E-40FC-B5A2-CD2301C0C8C3}" presName="node" presStyleLbl="node1" presStyleIdx="2" presStyleCnt="4" custScaleX="255227" custScaleY="148665">
        <dgm:presLayoutVars>
          <dgm:bulletEnabled val="1"/>
        </dgm:presLayoutVars>
      </dgm:prSet>
      <dgm:spPr/>
    </dgm:pt>
    <dgm:pt modelId="{AE90EE9D-1BCE-48DE-AE18-3577AA7F6720}" type="pres">
      <dgm:prSet presAssocID="{1DDCCDCD-2810-43EB-A616-F0ECDA75A48B}" presName="sibTrans" presStyleCnt="0"/>
      <dgm:spPr/>
    </dgm:pt>
    <dgm:pt modelId="{C7BA85E8-4EBF-4433-8404-E8476319CE3B}" type="pres">
      <dgm:prSet presAssocID="{7FA5E97E-BEBC-4952-A028-A37A0537D7EF}" presName="node" presStyleLbl="node1" presStyleIdx="3" presStyleCnt="4" custScaleX="255227" custScaleY="148665">
        <dgm:presLayoutVars>
          <dgm:bulletEnabled val="1"/>
        </dgm:presLayoutVars>
      </dgm:prSet>
      <dgm:spPr/>
    </dgm:pt>
  </dgm:ptLst>
  <dgm:cxnLst>
    <dgm:cxn modelId="{7911F906-CBD0-431A-8715-BBDAD6503EDE}" type="presOf" srcId="{66A384F6-2949-4A8F-A081-BFD224E6E625}" destId="{EE5CAD84-E363-4390-8E8F-F27CFD9434DA}" srcOrd="0" destOrd="0" presId="urn:microsoft.com/office/officeart/2005/8/layout/default"/>
    <dgm:cxn modelId="{CFD48609-D16B-4F0A-A4D5-9A01CF99CD38}" srcId="{66A384F6-2949-4A8F-A081-BFD224E6E625}" destId="{759304F4-DC1B-45C5-8255-CD0343D0A19A}" srcOrd="0" destOrd="0" parTransId="{0C0C4866-B107-48E5-A2F7-A0113D72295B}" sibTransId="{6CAFF1DA-A147-40E8-925C-8B05ACEBD810}"/>
    <dgm:cxn modelId="{9714C560-87EB-48D4-A323-8578F486044A}" type="presOf" srcId="{759304F4-DC1B-45C5-8255-CD0343D0A19A}" destId="{41846959-56EC-4F87-8CE3-1B10B80184C1}" srcOrd="0" destOrd="0" presId="urn:microsoft.com/office/officeart/2005/8/layout/default"/>
    <dgm:cxn modelId="{2826A368-A94A-427F-80C5-A117AEC46C4C}" type="presOf" srcId="{A552030C-CA8B-47CE-90B0-284A177B2305}" destId="{BD5501C7-236C-4661-8808-81F6300828CC}" srcOrd="0" destOrd="0" presId="urn:microsoft.com/office/officeart/2005/8/layout/default"/>
    <dgm:cxn modelId="{80FC1169-7B18-4FE9-8939-F0BC4C23A677}" srcId="{66A384F6-2949-4A8F-A081-BFD224E6E625}" destId="{7FA5E97E-BEBC-4952-A028-A37A0537D7EF}" srcOrd="3" destOrd="0" parTransId="{695D8071-E801-409E-997A-9A6687446398}" sibTransId="{4803F10A-5C7E-42E0-A1A4-3434281A6223}"/>
    <dgm:cxn modelId="{E3D87B8A-7BE6-404D-97B8-DA89D352AB69}" srcId="{66A384F6-2949-4A8F-A081-BFD224E6E625}" destId="{C42C5451-251E-40FC-B5A2-CD2301C0C8C3}" srcOrd="2" destOrd="0" parTransId="{60432253-3D03-4083-8D54-2A2DE4039B7D}" sibTransId="{1DDCCDCD-2810-43EB-A616-F0ECDA75A48B}"/>
    <dgm:cxn modelId="{33D87F93-A21F-47C3-968F-3ECA2B19740F}" type="presOf" srcId="{7FA5E97E-BEBC-4952-A028-A37A0537D7EF}" destId="{C7BA85E8-4EBF-4433-8404-E8476319CE3B}" srcOrd="0" destOrd="0" presId="urn:microsoft.com/office/officeart/2005/8/layout/default"/>
    <dgm:cxn modelId="{38AD1F9D-D964-42D1-B0BA-699C1EBF3809}" srcId="{66A384F6-2949-4A8F-A081-BFD224E6E625}" destId="{A552030C-CA8B-47CE-90B0-284A177B2305}" srcOrd="1" destOrd="0" parTransId="{50D4CBA9-BF5F-470C-ACD0-D92E29FFDDBF}" sibTransId="{15EE6609-423E-4C95-B4E6-FDB989F513AE}"/>
    <dgm:cxn modelId="{866E71BC-92BB-4169-872A-C8FCCED0382E}" type="presOf" srcId="{C42C5451-251E-40FC-B5A2-CD2301C0C8C3}" destId="{338C794C-9B01-4681-8306-D4A46F967F54}" srcOrd="0" destOrd="0" presId="urn:microsoft.com/office/officeart/2005/8/layout/default"/>
    <dgm:cxn modelId="{EC871349-4100-4E79-9F42-FDA84E07C9B7}" type="presParOf" srcId="{EE5CAD84-E363-4390-8E8F-F27CFD9434DA}" destId="{41846959-56EC-4F87-8CE3-1B10B80184C1}" srcOrd="0" destOrd="0" presId="urn:microsoft.com/office/officeart/2005/8/layout/default"/>
    <dgm:cxn modelId="{9358419C-E85A-424D-9B06-DF785265D9F2}" type="presParOf" srcId="{EE5CAD84-E363-4390-8E8F-F27CFD9434DA}" destId="{D073C84F-B848-4AA0-B405-F6CAFE5D0EAC}" srcOrd="1" destOrd="0" presId="urn:microsoft.com/office/officeart/2005/8/layout/default"/>
    <dgm:cxn modelId="{5636E518-4227-481A-9DAF-763E0F8ECF1D}" type="presParOf" srcId="{EE5CAD84-E363-4390-8E8F-F27CFD9434DA}" destId="{BD5501C7-236C-4661-8808-81F6300828CC}" srcOrd="2" destOrd="0" presId="urn:microsoft.com/office/officeart/2005/8/layout/default"/>
    <dgm:cxn modelId="{4BE2E89E-0BD6-47C1-B1A6-7D650356A9B0}" type="presParOf" srcId="{EE5CAD84-E363-4390-8E8F-F27CFD9434DA}" destId="{7C3D4455-E81D-4A97-AA68-AF5ACDF58BD9}" srcOrd="3" destOrd="0" presId="urn:microsoft.com/office/officeart/2005/8/layout/default"/>
    <dgm:cxn modelId="{390842D8-F6F5-4BB2-A8E1-A64B138DC5E4}" type="presParOf" srcId="{EE5CAD84-E363-4390-8E8F-F27CFD9434DA}" destId="{338C794C-9B01-4681-8306-D4A46F967F54}" srcOrd="4" destOrd="0" presId="urn:microsoft.com/office/officeart/2005/8/layout/default"/>
    <dgm:cxn modelId="{32122172-3A52-410B-A4A5-58934009A16B}" type="presParOf" srcId="{EE5CAD84-E363-4390-8E8F-F27CFD9434DA}" destId="{AE90EE9D-1BCE-48DE-AE18-3577AA7F6720}" srcOrd="5" destOrd="0" presId="urn:microsoft.com/office/officeart/2005/8/layout/default"/>
    <dgm:cxn modelId="{9F6669E6-ADD5-4CB6-8813-51D67C995463}" type="presParOf" srcId="{EE5CAD84-E363-4390-8E8F-F27CFD9434DA}" destId="{C7BA85E8-4EBF-4433-8404-E8476319CE3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80EB9-19C8-4B87-82B2-46F0404C21AB}">
      <dsp:nvSpPr>
        <dsp:cNvPr id="0" name=""/>
        <dsp:cNvSpPr/>
      </dsp:nvSpPr>
      <dsp:spPr>
        <a:xfrm>
          <a:off x="0" y="288032"/>
          <a:ext cx="7927651" cy="739266"/>
        </a:xfrm>
        <a:prstGeom prst="roundRect">
          <a:avLst/>
        </a:prstGeom>
        <a:solidFill>
          <a:srgbClr val="9FFFC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1. เป็นกระบวนการประเมินการปฏิบัติงานในภาคสนามสภาพจริง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>
        <a:off x="36088" y="324120"/>
        <a:ext cx="7855475" cy="667090"/>
      </dsp:txXfrm>
    </dsp:sp>
    <dsp:sp modelId="{4750A9FF-D31C-4FB4-9FF0-60D15A4640CA}">
      <dsp:nvSpPr>
        <dsp:cNvPr id="0" name=""/>
        <dsp:cNvSpPr/>
      </dsp:nvSpPr>
      <dsp:spPr>
        <a:xfrm>
          <a:off x="0" y="1092217"/>
          <a:ext cx="8568952" cy="805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0480" rIns="170688" bIns="30480" numCol="1" spcCol="1270" anchor="t" anchorCtr="0">
          <a:noAutofit/>
        </a:bodyPr>
        <a:lstStyle/>
        <a:p>
          <a:pPr marL="228600" lvl="1" indent="-228600" algn="thaiDi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สถานการณ์ที่ทำสอดคล้องกับชีวิตจริง หรือมีพื้นฐานของเหตุการณ์ในชีวิตจริง ทำให้ผู้เรียนสามารถเชื่อมโยงความรู้ไปสู่ชีวิตจริงได้ </a:t>
          </a:r>
          <a:r>
            <a:rPr lang="th-TH" sz="2400" b="1" kern="1200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rPr>
            <a:t>งานที่ทำมักเป็นงานที่ใช้ทักษะการคิดขั้นสูง</a:t>
          </a:r>
          <a:endParaRPr lang="en-US" sz="2400" b="1" kern="1200" dirty="0">
            <a:solidFill>
              <a:srgbClr val="FF0000"/>
            </a:solidFill>
            <a:latin typeface="EucrosiaUPC" pitchFamily="18" charset="-34"/>
            <a:cs typeface="EucrosiaUPC" pitchFamily="18" charset="-34"/>
          </a:endParaRPr>
        </a:p>
      </dsp:txBody>
      <dsp:txXfrm>
        <a:off x="0" y="1092217"/>
        <a:ext cx="8568952" cy="805825"/>
      </dsp:txXfrm>
    </dsp:sp>
    <dsp:sp modelId="{3FEE5231-0BEE-45E9-BC11-A0E38573BFB9}">
      <dsp:nvSpPr>
        <dsp:cNvPr id="0" name=""/>
        <dsp:cNvSpPr/>
      </dsp:nvSpPr>
      <dsp:spPr>
        <a:xfrm>
          <a:off x="0" y="1906587"/>
          <a:ext cx="7927651" cy="766584"/>
        </a:xfrm>
        <a:prstGeom prst="roundRect">
          <a:avLst/>
        </a:prstGeom>
        <a:solidFill>
          <a:srgbClr val="FFDD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2. เปิดโอกาสให้ผู้เรียนได้ประเมินตนเอง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>
        <a:off x="37422" y="1944009"/>
        <a:ext cx="7852807" cy="691740"/>
      </dsp:txXfrm>
    </dsp:sp>
    <dsp:sp modelId="{BA55D094-410B-4642-BDA3-42990375FFA7}">
      <dsp:nvSpPr>
        <dsp:cNvPr id="0" name=""/>
        <dsp:cNvSpPr/>
      </dsp:nvSpPr>
      <dsp:spPr>
        <a:xfrm>
          <a:off x="0" y="2664626"/>
          <a:ext cx="8568952" cy="19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0480" rIns="170688" bIns="30480" numCol="1" spcCol="1270" anchor="t" anchorCtr="0">
          <a:noAutofit/>
        </a:bodyPr>
        <a:lstStyle/>
        <a:p>
          <a:pPr marL="228600" lvl="1" indent="-228600" algn="thaiDi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ทราบจุดแข็ง-จุดอ่อนของตนเองหรือของผลงานตนเอง ผู้เรียนสามารถนำข้อมูลจากการประเมินไปปรับปรุงและพัฒนาตนเองให้ดีขึ้น 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  <a:p>
          <a:pPr marL="228600" lvl="1" indent="-228600" algn="thaiDi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ส่งเสริมการนำเสนอผลงานด้วยตนเองของผู้เรียน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  <a:p>
          <a:pPr marL="228600" lvl="1" indent="-228600" algn="thaiDi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เปิดโอกาสให้ผู้ที่มีส่วนเกี่ยวข้องคนอื่นๆ เช่น เพื่อน ผู้ปกครอง เข้ามามีส่วนร่วมในการประเมินผู้เรียนด้วย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>
        <a:off x="0" y="2664626"/>
        <a:ext cx="8568952" cy="1950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C5CF9-6A0F-4BF1-AB30-E9BA5EE33654}">
      <dsp:nvSpPr>
        <dsp:cNvPr id="0" name=""/>
        <dsp:cNvSpPr/>
      </dsp:nvSpPr>
      <dsp:spPr>
        <a:xfrm>
          <a:off x="0" y="495435"/>
          <a:ext cx="7927651" cy="1139679"/>
        </a:xfrm>
        <a:prstGeom prst="roundRect">
          <a:avLst/>
        </a:prstGeom>
        <a:solidFill>
          <a:srgbClr val="FAE1B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3. เป็นกระบวนการประเมินที่ส่งเสริมและพัฒนากระบวนการเรียนรู้ของ</a:t>
          </a:r>
          <a:b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</a:br>
          <a: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    ผู้เรียนอย่างแท้จริง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>
        <a:off x="55635" y="551070"/>
        <a:ext cx="7816381" cy="1028409"/>
      </dsp:txXfrm>
    </dsp:sp>
    <dsp:sp modelId="{2D9A2407-0931-43ED-B3A9-02D7AA784BD0}">
      <dsp:nvSpPr>
        <dsp:cNvPr id="0" name=""/>
        <dsp:cNvSpPr/>
      </dsp:nvSpPr>
      <dsp:spPr>
        <a:xfrm>
          <a:off x="0" y="1630400"/>
          <a:ext cx="8568952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เป็นการตีค่าการปฏิบัติการ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/</a:t>
          </a: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การแสดงออก </a:t>
          </a:r>
          <a:r>
            <a:rPr lang="en-US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(performance) </a:t>
          </a: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และความสามารถที่แท้จริงของผู้เรียน โดยคำนึงถึงความแตกต่างระหว่างบุคคล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>
        <a:off x="0" y="1630400"/>
        <a:ext cx="8568952" cy="853875"/>
      </dsp:txXfrm>
    </dsp:sp>
    <dsp:sp modelId="{DF53514D-9D97-4512-9614-371410883BA5}">
      <dsp:nvSpPr>
        <dsp:cNvPr id="0" name=""/>
        <dsp:cNvSpPr/>
      </dsp:nvSpPr>
      <dsp:spPr>
        <a:xfrm>
          <a:off x="0" y="2493350"/>
          <a:ext cx="7922424" cy="1084752"/>
        </a:xfrm>
        <a:prstGeom prst="roundRect">
          <a:avLst/>
        </a:prstGeom>
        <a:solidFill>
          <a:srgbClr val="A7FFFF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4. เกณฑ์ในการประเมินเป็นเกณฑ์ที่เปิดเผย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>
        <a:off x="52953" y="2546303"/>
        <a:ext cx="7816518" cy="978846"/>
      </dsp:txXfrm>
    </dsp:sp>
    <dsp:sp modelId="{50580007-79CB-44B9-9FD6-06B505272EAA}">
      <dsp:nvSpPr>
        <dsp:cNvPr id="0" name=""/>
        <dsp:cNvSpPr/>
      </dsp:nvSpPr>
      <dsp:spPr>
        <a:xfrm>
          <a:off x="0" y="3624454"/>
          <a:ext cx="8568952" cy="836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64" tIns="30480" rIns="170688" bIns="3048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h-TH" sz="2400" b="1" kern="1200" dirty="0">
              <a:solidFill>
                <a:schemeClr val="tx1">
                  <a:lumMod val="95000"/>
                  <a:lumOff val="5000"/>
                </a:schemeClr>
              </a:solidFill>
              <a:latin typeface="EucrosiaUPC" pitchFamily="18" charset="-34"/>
              <a:cs typeface="EucrosiaUPC" pitchFamily="18" charset="-34"/>
            </a:rPr>
            <a:t>มาจากผู้ที่มีส่วนเกี่ยวข้องทุกฝ่ายร่วมกันกำหนดขึ้น ซึ่งแสดงให้เห็นถึงความหลากหลายในมุมมองของผู้ที่เกี่ยวข้อง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latin typeface="EucrosiaUPC" pitchFamily="18" charset="-34"/>
            <a:cs typeface="EucrosiaUPC" pitchFamily="18" charset="-34"/>
          </a:endParaRPr>
        </a:p>
      </dsp:txBody>
      <dsp:txXfrm>
        <a:off x="0" y="3624454"/>
        <a:ext cx="8568952" cy="836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46959-56EC-4F87-8CE3-1B10B80184C1}">
      <dsp:nvSpPr>
        <dsp:cNvPr id="0" name=""/>
        <dsp:cNvSpPr/>
      </dsp:nvSpPr>
      <dsp:spPr>
        <a:xfrm>
          <a:off x="20" y="188345"/>
          <a:ext cx="3001518" cy="10489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>
              <a:latin typeface="FreesiaUPC" pitchFamily="34" charset="-34"/>
              <a:cs typeface="FreesiaUPC" pitchFamily="34" charset="-34"/>
            </a:rPr>
            <a:t>การสังเกต</a:t>
          </a:r>
        </a:p>
      </dsp:txBody>
      <dsp:txXfrm>
        <a:off x="20" y="188345"/>
        <a:ext cx="3001518" cy="1048997"/>
      </dsp:txXfrm>
    </dsp:sp>
    <dsp:sp modelId="{BD5501C7-236C-4661-8808-81F6300828CC}">
      <dsp:nvSpPr>
        <dsp:cNvPr id="0" name=""/>
        <dsp:cNvSpPr/>
      </dsp:nvSpPr>
      <dsp:spPr>
        <a:xfrm>
          <a:off x="3119140" y="188345"/>
          <a:ext cx="3001518" cy="1048997"/>
        </a:xfrm>
        <a:prstGeom prst="rect">
          <a:avLst/>
        </a:prstGeom>
        <a:solidFill>
          <a:schemeClr val="accent4">
            <a:hueOff val="-329805"/>
            <a:satOff val="-1897"/>
            <a:lumOff val="-15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FreesiaUPC" pitchFamily="34" charset="-34"/>
              <a:cs typeface="FreesiaUPC" pitchFamily="34" charset="-34"/>
            </a:rPr>
            <a:t>การสัมภาษณ์</a:t>
          </a:r>
          <a:endParaRPr lang="en-US" sz="2800" kern="1200" dirty="0"/>
        </a:p>
      </dsp:txBody>
      <dsp:txXfrm>
        <a:off x="3119140" y="188345"/>
        <a:ext cx="3001518" cy="1048997"/>
      </dsp:txXfrm>
    </dsp:sp>
    <dsp:sp modelId="{338C794C-9B01-4681-8306-D4A46F967F54}">
      <dsp:nvSpPr>
        <dsp:cNvPr id="0" name=""/>
        <dsp:cNvSpPr/>
      </dsp:nvSpPr>
      <dsp:spPr>
        <a:xfrm>
          <a:off x="20" y="1354944"/>
          <a:ext cx="3001518" cy="1048997"/>
        </a:xfrm>
        <a:prstGeom prst="rect">
          <a:avLst/>
        </a:prstGeom>
        <a:solidFill>
          <a:schemeClr val="accent4">
            <a:hueOff val="-659609"/>
            <a:satOff val="-3793"/>
            <a:lumOff val="-30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FreesiaUPC" pitchFamily="34" charset="-34"/>
              <a:cs typeface="FreesiaUPC" pitchFamily="34" charset="-34"/>
            </a:rPr>
            <a:t>การประเมินภาคปฏิบัติ</a:t>
          </a:r>
          <a:endParaRPr lang="en-US" sz="2800" kern="1200" dirty="0"/>
        </a:p>
      </dsp:txBody>
      <dsp:txXfrm>
        <a:off x="20" y="1354944"/>
        <a:ext cx="3001518" cy="1048997"/>
      </dsp:txXfrm>
    </dsp:sp>
    <dsp:sp modelId="{C7BA85E8-4EBF-4433-8404-E8476319CE3B}">
      <dsp:nvSpPr>
        <dsp:cNvPr id="0" name=""/>
        <dsp:cNvSpPr/>
      </dsp:nvSpPr>
      <dsp:spPr>
        <a:xfrm>
          <a:off x="3119140" y="1354944"/>
          <a:ext cx="3001518" cy="1048997"/>
        </a:xfrm>
        <a:prstGeom prst="rect">
          <a:avLst/>
        </a:prstGeom>
        <a:solidFill>
          <a:schemeClr val="accent4">
            <a:hueOff val="-989414"/>
            <a:satOff val="-5690"/>
            <a:lumOff val="-45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>
              <a:latin typeface="FreesiaUPC" pitchFamily="34" charset="-34"/>
              <a:cs typeface="FreesiaUPC" pitchFamily="34" charset="-34"/>
            </a:rPr>
            <a:t>การประเมินจาก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b="1" kern="1200" dirty="0">
              <a:latin typeface="FreesiaUPC" pitchFamily="34" charset="-34"/>
              <a:cs typeface="FreesiaUPC" pitchFamily="34" charset="-34"/>
            </a:rPr>
            <a:t>แฟ้มสะสมงาน</a:t>
          </a:r>
        </a:p>
      </dsp:txBody>
      <dsp:txXfrm>
        <a:off x="3119140" y="1354944"/>
        <a:ext cx="3001518" cy="1048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B45EFE-FAA5-4E8B-A0D5-981094E4A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FD0856-4BF7-4520-B8AC-72403E024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63DB55-4866-4794-8451-F7ECAF1B5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9C313-D30E-4049-A267-B0343D53349A}" type="slidenum">
              <a:rPr lang="en-US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17486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819" y="5227432"/>
            <a:ext cx="8689976" cy="13715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th-TH" sz="2800" b="1" dirty="0">
                <a:solidFill>
                  <a:srgbClr val="0070C0"/>
                </a:solidFill>
              </a:rPr>
              <a:t>อาจารย์ ดร.พัชราภรณ์  พิลาสมบัติ</a:t>
            </a:r>
          </a:p>
          <a:p>
            <a:r>
              <a:rPr lang="th-TH" sz="2800" b="1" dirty="0">
                <a:solidFill>
                  <a:srgbClr val="0070C0"/>
                </a:solidFill>
              </a:rPr>
              <a:t>รายวิชาการพัฒนาหลักสูตร กลุ่มวิชาชีพครู คณะครุศาสตร์ มหาวิทยาลัยสวนสุนันทา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177278"/>
            <a:ext cx="10220325" cy="15921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/>
              <a:t>กระบวนการในการจัดทำหลักสูตรและการพัฒนาหลักสูตร</a:t>
            </a:r>
            <a:endParaRPr lang="en-US" sz="4400" b="1" dirty="0"/>
          </a:p>
        </p:txBody>
      </p:sp>
      <p:pic>
        <p:nvPicPr>
          <p:cNvPr id="1026" name="Picture 2" descr="การจัดกิจกรรมพัฒนาผู้เรียน">
            <a:extLst>
              <a:ext uri="{FF2B5EF4-FFF2-40B4-BE49-F238E27FC236}">
                <a16:creationId xmlns:a16="http://schemas.microsoft.com/office/drawing/2014/main" id="{DF64A531-601B-4A7F-BA5E-462F4BC0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09838"/>
            <a:ext cx="5981700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8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16986" y="196527"/>
            <a:ext cx="5357308" cy="1183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/>
              <a:t>ขั้นตอนการพัฒนาหลักสูตร 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5534952" y="2129687"/>
            <a:ext cx="6261634" cy="27983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การวิเคราะห์ข้อมูลพื้นฐาน</a:t>
            </a:r>
          </a:p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การกำหนดจุดมุ่งหมายของหลักสูตร</a:t>
            </a:r>
          </a:p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การเลือกและจัดเนื้อหา และประสบการณ์การเรียนรู้</a:t>
            </a:r>
          </a:p>
          <a:p>
            <a:r>
              <a:rPr lang="th-TH" sz="3200" b="1" dirty="0">
                <a:solidFill>
                  <a:schemeClr val="tx2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 การกำหนดแนวทางการวัดและประเมินผลการเรียนรู้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3519AE6D-1659-69DE-B4E0-1E6625D5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3" y="5100300"/>
            <a:ext cx="2838450" cy="160972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F6146D8-8250-03C3-48F4-3ECB7A54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271" y="212968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E879-CE4C-4E00-92C5-9A51DDE3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1" y="227992"/>
            <a:ext cx="7086600" cy="84833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ข้อมูลพื้นฐานในการวิเคราะห์หลักสูตร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189127-2E2D-4F01-9ABA-6DA917CF6DD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180975" y="1878543"/>
            <a:ext cx="11582400" cy="44012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 (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Taba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, 1962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: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16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-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87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)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ได้กล่าวว่า การพัฒนาหลักสูตรโดยใช้วิธีการทางวิทยาศาสตร์จะต้องคำนึงถึงสิ่งต่อไปนี้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1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สังคมและวัฒนธรรม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2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ผู้เรียนและกระบวนการเรียน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3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ธรรมชาติของความรู้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(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Tyler, 1949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: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1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-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43</a:t>
            </a:r>
            <a:r>
              <a:rPr kumimoji="0" lang="th-TH" altLang="en-US" sz="28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)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กล่าวถึงสิ่งที่ควรพิจารณาในการสร้างจุดมุ่งหมายของการศึกษา คือ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1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ข้อมูลเกี่ยวกับตัวผู้เรียน ซึ่งได้แก่ ความต้องการของผู้เรียน และความสนใจของผู้เรียน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2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ข้อมูลจากการศึกษาชีวิตภายนอกโรงเรียน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3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ข้อมูลที่ได้จากข้อเสนอแนะของผู้เชี่ยวชาญในสาขาต่างๆ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4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ข้อมูลทางด้านปัญญา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5</a:t>
            </a:r>
            <a:r>
              <a:rPr kumimoji="0" lang="th-TH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ข้อมูลทางด้านจิตวิทยาการเรียนรู้</a:t>
            </a:r>
            <a:endParaRPr kumimoji="0" lang="th-TH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B0B9-8707-4131-A358-888E36F9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284406"/>
            <a:ext cx="6905625" cy="6667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ข้อมูลพื้นฐานในการวิเคราะห์หลักสูตร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D503E48-417B-4605-A4A3-96CA164F57C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 bwMode="auto">
          <a:xfrm>
            <a:off x="392130" y="1632322"/>
            <a:ext cx="7360040" cy="489364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 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ธำรง บัวศรี 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2532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4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)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กล่าวถึงข้อมูลต่างๆ ในการพัฒนาหลักสูตรไว้ดังนี้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1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พื้นฐานทางปรัชญา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2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พื้นฐานทางสังคม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3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พื้นฐานทางด้านจิตวิทยา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4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พื้นฐานทางความรู้และวิทยาการ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5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พื้นที่ทางเทคโนโลยี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6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พื้นฐานทางประวัติศาสตร์</a:t>
            </a:r>
            <a:endParaRPr lang="en-US" altLang="en-US" sz="2400" cap="none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สงัด อุทรานันท์ 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2532 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: 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46</a:t>
            </a:r>
            <a:r>
              <a:rPr kumimoji="0" lang="th-TH" altLang="en-US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)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กล่าวถึงพื้นฐานในการพัฒนาหลักสูตรไว้ดังนี้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1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พื้นฐานทางปรัชญา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2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ข้อมูลทางสังคมและวัฒนธรรม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3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พื้นฐานเกี่ยวกับพัฒนาการของผู้เรียน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4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พื้นฐานเกี่ยวทฤษฎีการเรียนรู้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              5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ngsana New" panose="02020603050405020304" pitchFamily="18" charset="-34"/>
              </a:rPr>
              <a:t>. ธรรมชาติของความรู้</a:t>
            </a:r>
            <a:endParaRPr kumimoji="0" lang="th-TH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12E6C89-36F0-1C7A-AB42-38F313FD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86" y="2984907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B4DA-B7F4-4C18-93A7-2C0D52C2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724" y="351818"/>
            <a:ext cx="6505575" cy="7911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การกำหนดจุดมุ่งหมายของหลักสูตร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3BF0-172B-4D09-A935-9CE55F7F3F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860" y="1514940"/>
            <a:ext cx="11449050" cy="14442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กำหนดความคาดหวังว่า </a:t>
            </a:r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ผู้เรียนมีคุณลักษณะอย่างไร</a:t>
            </a:r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เมื่อเรียนจบ และความคาดหวังด้านอื่นๆและเมื่อใช้หลักสูตรแล้วได้รับผลกระทบอะไรบ้าง </a:t>
            </a:r>
            <a:r>
              <a:rPr lang="th-TH" sz="3200" b="1" u="sng" dirty="0">
                <a:solidFill>
                  <a:schemeClr val="accent1">
                    <a:lumMod val="7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ขั้นนี้ต้องกำหนดก่อนเลือกเนื้อหาสาระ</a:t>
            </a:r>
            <a:endParaRPr lang="en-US" sz="32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31E82E8-C7AB-F00E-9ED7-773CA900A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99" y="4620931"/>
            <a:ext cx="3495759" cy="1966171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254994F-3558-C164-B7C9-8E433F7A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258" y="4620931"/>
            <a:ext cx="3559652" cy="1885251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9ACEE94-1AEC-D271-C4E0-BA8A5C3E3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318" y="319534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27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1C7DD2-B825-4C92-988F-C3194466D5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8601" y="1771650"/>
            <a:ext cx="11534774" cy="48291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DD02FFC-10CE-4963-AF5B-F2E23D33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09550"/>
            <a:ext cx="5953126" cy="914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การกำหนดจุดมุ่งหมายของหลักสูตร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01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D900AC-0FF0-45BF-A09E-715FF09012E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0075" y="1162050"/>
            <a:ext cx="10991850" cy="54768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9C888B-4741-47E1-830E-A2AC0007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219075"/>
            <a:ext cx="7343776" cy="7715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th-TH" b="1" dirty="0">
                <a:solidFill>
                  <a:schemeClr val="accent1"/>
                </a:solidFill>
              </a:rPr>
              <a:t>การกำหนดจุดมุ่งหมายของหลักสูตร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96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D384-8E13-42AE-BF1F-090BA750C9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387956"/>
            <a:ext cx="10363826" cy="29008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ความหมายของเนื้อหาสาระ</a:t>
            </a:r>
          </a:p>
          <a:p>
            <a:pPr marL="0" indent="0">
              <a:buNone/>
            </a:pPr>
            <a:r>
              <a:rPr lang="th-TH" sz="2800" dirty="0"/>
              <a:t>ชัยวัฒน์  สุทธิรัตน์ (</a:t>
            </a:r>
            <a:r>
              <a:rPr lang="en-US" sz="2800" dirty="0"/>
              <a:t>2561</a:t>
            </a:r>
            <a:r>
              <a:rPr lang="th-TH" sz="2800" dirty="0"/>
              <a:t>)</a:t>
            </a:r>
            <a:r>
              <a:rPr lang="en-US" sz="2800" dirty="0"/>
              <a:t> </a:t>
            </a:r>
            <a:r>
              <a:rPr lang="th-TH" sz="2800" dirty="0"/>
              <a:t>ได้ให้ความหมายของเนื้อหาสาระ หมายถึง </a:t>
            </a:r>
            <a:r>
              <a:rPr lang="th-TH" sz="2800" dirty="0">
                <a:solidFill>
                  <a:srgbClr val="FF0000"/>
                </a:solidFill>
              </a:rPr>
              <a:t>เนื้อหาสาระหรือความรู้อย่างเดียว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หรือ</a:t>
            </a:r>
            <a:r>
              <a:rPr lang="th-TH" sz="2800" dirty="0">
                <a:solidFill>
                  <a:srgbClr val="FF0000"/>
                </a:solidFill>
              </a:rPr>
              <a:t>ประสบการณ์การเรียนรู้</a:t>
            </a:r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ด้วย ซึ่งเนื้อหาสาระและประสบการณ์การเรียนรู้เป็นส่วนสำคัญควบคู่กันที่จะทำให้ผู้เรียนเกิดการเรียนรู้  ดังนั้นการจัดเนื้อหาวิชาและประสบการณ์การเรียนรู้จึงเป็นสิ่งที่ควรจัดให้สอดคล้องสัมพันธ์กันเพื่อให้ผู้เรียนเกิดการเรียนรู้อย่างมีประสิทธิภาพ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846EB1-72D5-4239-80EF-87809933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174" y="228601"/>
            <a:ext cx="7800975" cy="7905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การเลือกจัดเนื้อหาและประสบการณ์การเรียนรู้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89EE8FA-1489-4EEA-F054-90BFD3F21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72" y="4610098"/>
            <a:ext cx="2143125" cy="21431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E74932E-D89D-8C80-AED6-9C36F44D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15" y="4733924"/>
            <a:ext cx="2409825" cy="18954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5A24BA3-30DB-B6A7-A1BF-1F9C76A44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60" y="4810124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98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D384-8E13-42AE-BF1F-090BA750C9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951" y="1842119"/>
            <a:ext cx="6814120" cy="47643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ความสำคัญของเนื้อหาสาระ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เนื้อหาสาระเป็นองค์ประกอบพื้นฐานของหลักสูตร  เป็นตัวกำหนดลักษณะของประสบการณ์การเรียนรู้ที่ต้องจัดให้ผู้เรียน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เนื้อหาวิชาที่เป็นความรู้ เป็นสิ่งจำเป็นต่อการใช้เหตุผล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เนื้อหาวิชาเป็นความรู้ย่อมส่งเสริมให้เกิดความรู้เพิ่มขึ้น เพราะความรู้ใหม่ต้องอาศัยความรู้เดิมเป็นฐาน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>
                    <a:lumMod val="75000"/>
                  </a:schemeClr>
                </a:solidFill>
              </a:rPr>
              <a:t>เนื้อหาวิชาที่เป็นความรู้จะช่วยขยายขอบเขตของประสบการณ์ให้กว้างขวางขึ้น </a:t>
            </a:r>
          </a:p>
          <a:p>
            <a:pPr marL="0" indent="0">
              <a:buNone/>
            </a:pPr>
            <a:endParaRPr lang="th-TH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846EB1-72D5-4239-80EF-87809933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350" y="285750"/>
            <a:ext cx="7800976" cy="9429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การเลือกจัดเนื้อหาและประสบการณ์การเรียนรู้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0D751CC-A24C-2C7E-9AB0-070DEEF7D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546" y="4482398"/>
            <a:ext cx="2649503" cy="212407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149ADBA-3B4A-CB74-CFD2-71B813F0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472" y="1528805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3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3D384-8E13-42AE-BF1F-090BA750C9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5737" y="1716945"/>
            <a:ext cx="5284412" cy="49104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>
                <a:solidFill>
                  <a:schemeClr val="accent1"/>
                </a:solidFill>
              </a:rPr>
              <a:t>หลักเกณฑ์ในการเลือกเนื้อหาสาระ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ความสอดคล้องกับเป้าหมายการศึกษา ผู้เรียน และสังคม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ความสอดคล้องครอบคลุมและสมดุลของเนื้อหาสาระ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ความถูกต้องทันสมัยและเชื่อถือได้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การเกิดประโยชน์ต่อผู้เรียน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การนำไปใช้ในการจัดการเรียนรู้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846EB1-72D5-4239-80EF-878099330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0" y="438150"/>
            <a:ext cx="8429625" cy="8191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การเลือกจัดเนื้อหาและประสบการณ์การเรียนรู้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211EB89-1BDF-6258-3D0D-60C88D76E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883" y="4364262"/>
            <a:ext cx="3042605" cy="21431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D41614A-8BF1-D612-F547-198FDD335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566" y="1695450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0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4179D-1811-489C-A83E-DD45E19B99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5589" y="1416106"/>
            <a:ext cx="7541777" cy="52799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2400" b="1" dirty="0">
                <a:solidFill>
                  <a:schemeClr val="accent1"/>
                </a:solidFill>
              </a:rPr>
              <a:t>หลักเกณฑ์ในการเลือกประสบการณ์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chemeClr val="accent1"/>
                </a:solidFill>
              </a:rPr>
              <a:t>จะต้องให้โอกาสที่เหมาะสมแก่ผู้เรียนในการฝึกฝนรูปแบบพฤติกรรมตามวัตถุประสงค์ที่วางไว้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chemeClr val="accent1"/>
                </a:solidFill>
              </a:rPr>
              <a:t>ประสบการณ์การเรียนรู้จะต้องให้ผู้เรียนได้รับความพอใจจากการปฏิบัติพฤติกรรมตามจุดประสงค์นั้น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chemeClr val="accent1"/>
                </a:solidFill>
              </a:rPr>
              <a:t>ประสบการณ์การเรียนรู้ต้องอยู่ในวิสัยที่เป็นไปได้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chemeClr val="accent1"/>
                </a:solidFill>
              </a:rPr>
              <a:t>ประสบการณ์การเรียนรู้ต้องมีหลากหลาย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chemeClr val="accent1"/>
                </a:solidFill>
              </a:rPr>
              <a:t>ประสบการณ์การเรียนรู้นั้นบางครั้งก็สามารถทำให้บรรลุผลได้มากกว่าจุดประสงค์เดียว</a:t>
            </a:r>
          </a:p>
          <a:p>
            <a:pPr marL="457200" indent="-457200">
              <a:buAutoNum type="arabicPeriod"/>
            </a:pPr>
            <a:r>
              <a:rPr lang="th-TH" sz="2400" dirty="0">
                <a:solidFill>
                  <a:schemeClr val="accent1"/>
                </a:solidFill>
              </a:rPr>
              <a:t>ประสบการณ์การเรียนรู้ต้องผลักดันให้ผู้เรียนเกิดความอยากเรียนรู้และสามารถทำให้เกิดการเรียนรู้ได้เร็ว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82998D-7468-4F34-BA51-0F460AD9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5" y="276225"/>
            <a:ext cx="8486776" cy="9429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การเลือกจัดเนื้อหาและประสบการณ์การเรียนรู้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03642FC2-97E9-3F92-857D-1AD14000D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035" y="1513589"/>
            <a:ext cx="2619375" cy="174307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1C123E7-5964-9D65-556F-B24BE5AFC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864" y="49530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5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AutoShape 5">
            <a:extLst>
              <a:ext uri="{FF2B5EF4-FFF2-40B4-BE49-F238E27FC236}">
                <a16:creationId xmlns:a16="http://schemas.microsoft.com/office/drawing/2014/main" id="{E0050C96-AD23-4248-8628-640B9A100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39688"/>
            <a:ext cx="8497888" cy="4032250"/>
          </a:xfrm>
          <a:prstGeom prst="cloudCallout">
            <a:avLst>
              <a:gd name="adj1" fmla="val -39611"/>
              <a:gd name="adj2" fmla="val 91968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53252" name="WordArt 4">
            <a:extLst>
              <a:ext uri="{FF2B5EF4-FFF2-40B4-BE49-F238E27FC236}">
                <a16:creationId xmlns:a16="http://schemas.microsoft.com/office/drawing/2014/main" id="{1E2816AB-638C-4EBC-A700-8BD91B0F30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84675" y="582613"/>
            <a:ext cx="7272338" cy="2303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i="1" kern="10" dirty="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สร้างหลักสูตรขึ้นมาใหม่</a:t>
            </a:r>
          </a:p>
          <a:p>
            <a:pPr algn="ctr"/>
            <a:r>
              <a:rPr lang="th-TH" i="1" kern="10" dirty="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หรือ</a:t>
            </a:r>
          </a:p>
          <a:p>
            <a:pPr algn="ctr"/>
            <a:r>
              <a:rPr lang="th-TH" i="1" kern="10" dirty="0"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ngsana New" panose="02020603050405020304" pitchFamily="18" charset="-34"/>
              </a:rPr>
              <a:t>การปรับปรุงหลักสูตรที่มีอยู่เดิมให้ดีขึ้น</a:t>
            </a:r>
            <a:endParaRPr lang="en-US" i="1" kern="10" dirty="0">
              <a:ln w="9525">
                <a:solidFill>
                  <a:srgbClr val="FF505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pic>
        <p:nvPicPr>
          <p:cNvPr id="2050" name="Picture 2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การเรียนรู้, พยาบาล">
            <a:extLst>
              <a:ext uri="{FF2B5EF4-FFF2-40B4-BE49-F238E27FC236}">
                <a16:creationId xmlns:a16="http://schemas.microsoft.com/office/drawing/2014/main" id="{274BE62B-ECF5-40EF-B5E9-AE61A91E7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5005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BCE2-6A90-47ED-9709-1ADAB2DE7C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1212" y="1083070"/>
            <a:ext cx="6492173" cy="52673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600" b="1" dirty="0">
                <a:solidFill>
                  <a:schemeClr val="accent1"/>
                </a:solidFill>
              </a:rPr>
              <a:t>การจัดเนื้อหาสาระ</a:t>
            </a:r>
          </a:p>
          <a:p>
            <a:pPr marL="457200" indent="-457200">
              <a:buAutoNum type="arabicPeriod"/>
            </a:pPr>
            <a:r>
              <a:rPr lang="th-TH" sz="2600" dirty="0">
                <a:solidFill>
                  <a:schemeClr val="accent1"/>
                </a:solidFill>
              </a:rPr>
              <a:t>การจัดเนื้อหาตามลำดับจากเนื้อหาที่ง่ายไปสู่เนื้อหาที่ยาก</a:t>
            </a:r>
          </a:p>
          <a:p>
            <a:pPr marL="457200" indent="-457200">
              <a:buAutoNum type="arabicPeriod"/>
            </a:pPr>
            <a:r>
              <a:rPr lang="th-TH" sz="2600" dirty="0">
                <a:solidFill>
                  <a:schemeClr val="accent1"/>
                </a:solidFill>
              </a:rPr>
              <a:t>การจัดเนื้อหาตามความจำเป็นที่ต้องเรียนก่อนหลัง</a:t>
            </a:r>
          </a:p>
          <a:p>
            <a:pPr marL="457200" indent="-457200">
              <a:buAutoNum type="arabicPeriod"/>
            </a:pPr>
            <a:r>
              <a:rPr lang="th-TH" sz="2600" dirty="0">
                <a:solidFill>
                  <a:schemeClr val="accent1"/>
                </a:solidFill>
              </a:rPr>
              <a:t>การจัดเนื้อหาตามลำดับกาลเวลา</a:t>
            </a:r>
          </a:p>
          <a:p>
            <a:pPr marL="457200" indent="-457200">
              <a:buAutoNum type="arabicPeriod"/>
            </a:pPr>
            <a:r>
              <a:rPr lang="th-TH" sz="2600" dirty="0">
                <a:solidFill>
                  <a:schemeClr val="accent1"/>
                </a:solidFill>
              </a:rPr>
              <a:t>การจัดเนื้อหาตามลำดับจากส่วนรวมไปสู่ส่วนย่อย</a:t>
            </a:r>
          </a:p>
          <a:p>
            <a:pPr marL="457200" indent="-457200">
              <a:buAutoNum type="arabicPeriod"/>
            </a:pPr>
            <a:r>
              <a:rPr lang="th-TH" sz="2600" dirty="0">
                <a:solidFill>
                  <a:schemeClr val="accent1"/>
                </a:solidFill>
              </a:rPr>
              <a:t>การจัดเนื้อหาจากส่วนย่อยไปสู่ส่วนรวม</a:t>
            </a:r>
          </a:p>
          <a:p>
            <a:pPr marL="457200" indent="-457200">
              <a:buAutoNum type="arabicPeriod"/>
            </a:pPr>
            <a:r>
              <a:rPr lang="th-TH" sz="2600" dirty="0">
                <a:solidFill>
                  <a:schemeClr val="accent1"/>
                </a:solidFill>
              </a:rPr>
              <a:t>การจัดเนื้อหาตามหัวข้อเรื่อง</a:t>
            </a:r>
          </a:p>
          <a:p>
            <a:pPr marL="457200" indent="-457200">
              <a:buAutoNum type="arabicPeriod"/>
            </a:pPr>
            <a:r>
              <a:rPr lang="th-TH" sz="2600" dirty="0">
                <a:solidFill>
                  <a:schemeClr val="accent1"/>
                </a:solidFill>
              </a:rPr>
              <a:t>การจัดเนื้อหาจากสิ่งใกล้ตัวไปสู่สิ่งไกลตัวของผู้เรียน</a:t>
            </a:r>
          </a:p>
          <a:p>
            <a:pPr marL="457200" indent="-457200">
              <a:buAutoNum type="arabicPeriod"/>
            </a:pPr>
            <a:r>
              <a:rPr lang="th-TH" sz="2600" dirty="0">
                <a:solidFill>
                  <a:schemeClr val="accent1"/>
                </a:solidFill>
              </a:rPr>
              <a:t>การจัดเนื้อหาโดยมุ่งขยายความรู้ทางด้านพุทธิพิสัยของผู้เรียน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69C2E5-C3EB-4FE0-8DA9-2D5901E9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1950"/>
            <a:ext cx="7258050" cy="5238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การเลือกจัดเนื้อหาและประสบการณ์การเรียนรู้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547AF669-381C-7995-2D3B-40C786CB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70" y="2833097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2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5D1CD-FA55-478C-B558-1636D622EB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114425"/>
            <a:ext cx="6984053" cy="5410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800" b="1" dirty="0">
                <a:solidFill>
                  <a:schemeClr val="accent1"/>
                </a:solidFill>
              </a:rPr>
              <a:t>รูปแบบการจัดประสบการณ์การเรียนรู้</a:t>
            </a: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รูปแบบการใช้โสตทัศนวัสดุต่างๆ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audio-visual APPROACH</a:t>
            </a:r>
            <a:endParaRPr lang="th-TH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รูปแบบใช้การฝึกหัด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drill and practice PPROACH</a:t>
            </a:r>
            <a:endParaRPr lang="th-TH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รูปแบบใช้กิจกรรม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activity oriented APPROACH</a:t>
            </a:r>
            <a:endParaRPr lang="th-TH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รูปแบบใช้การแก้ปัญหา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problem solving APPROACH</a:t>
            </a:r>
            <a:endParaRPr lang="th-TH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รูปแบบสอนรายบุคคล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individualized APPROACH</a:t>
            </a:r>
            <a:endParaRPr lang="th-TH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รูปแบบสืบสอบ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Inquiry APPROACH</a:t>
            </a:r>
            <a:endParaRPr lang="th-TH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th-TH" sz="2800" dirty="0">
                <a:solidFill>
                  <a:schemeClr val="accent1"/>
                </a:solidFill>
              </a:rPr>
              <a:t>รูปแบบเรียนรู้ด้วยตนเอง </a:t>
            </a:r>
            <a:r>
              <a:rPr lang="en-US" dirty="0">
                <a:solidFill>
                  <a:schemeClr val="accent1"/>
                </a:solidFill>
              </a:rPr>
              <a:t>SELF-STUDY-APPROACH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585A03-4103-479B-96CE-FC192653D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333375"/>
            <a:ext cx="8362950" cy="6572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การเลือกจัดเนื้อหาและประสบการณ์การเรียนรู้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32B6E3E-441E-CE2F-9F04-3E1CF8ACB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969" y="1245625"/>
            <a:ext cx="2781300" cy="16478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3BA4143-5A65-C052-2760-D16C8B40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644" y="4592820"/>
            <a:ext cx="284460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6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4D98E-7F02-475A-B560-939E9ED5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319113"/>
            <a:ext cx="8582025" cy="5911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th-TH" b="1" dirty="0">
                <a:solidFill>
                  <a:schemeClr val="accent1">
                    <a:lumMod val="75000"/>
                  </a:schemeClr>
                </a:solidFill>
              </a:rPr>
              <a:t>การเลือกจัดเนื้อหาและประสบการณ์การเรียนรู้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A0684-A2E6-461E-AB0F-17B5803A92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6061" y="1109875"/>
            <a:ext cx="10363826" cy="37048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sz="28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การกำหนดเนื้อหาสาระ</a:t>
            </a:r>
            <a:endParaRPr lang="th-TH" sz="2800" b="0" i="0" dirty="0"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en-US" sz="2800" b="0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	</a:t>
            </a:r>
            <a:r>
              <a:rPr lang="th-TH" sz="2800" b="0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 ควรกำหนดให้สอดคล้องกับจุดประสงค์ของหลักสูตร</a:t>
            </a:r>
          </a:p>
          <a:p>
            <a:pPr marL="0" indent="0" algn="l">
              <a:buNone/>
            </a:pPr>
            <a:r>
              <a:rPr lang="th-TH" sz="2800" b="1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 </a:t>
            </a:r>
            <a:r>
              <a:rPr lang="th-TH" sz="2800" b="1" i="1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การจัดการเรียนการสอนกิจกรรมและสื่อต่างๆ</a:t>
            </a:r>
            <a:endParaRPr lang="th-TH" sz="2800" b="0" i="1" dirty="0"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rgbClr val="697335"/>
                </a:solidFill>
                <a:latin typeface="Angsana New" panose="02020603050405020304" pitchFamily="18" charset="-34"/>
              </a:rPr>
              <a:t>	</a:t>
            </a:r>
            <a:r>
              <a:rPr lang="th-TH" sz="28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ควรเลือกวิธีที่เหมาะสมแก่ผู้เรียน เนื้อหา จุดประสงค์ และหลากหลายเพื่อให้สอดคล้องกับเป้าหมาย ไม่ว่าจะเป็นเทคนิคการสอน หรือกระทั่งสื่อต่างๆ</a:t>
            </a:r>
          </a:p>
          <a:p>
            <a:pPr marL="0" indent="0" algn="l">
              <a:buNone/>
            </a:pPr>
            <a:r>
              <a:rPr lang="th-TH" sz="2400" b="0" i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(เลือกเนื้อหา ความรู้และประสบการณ์เพื่อให้ผู้เรียนเกิดการเรียนรู้ รวมทั้งมีคุณลักษณะตรงตามจุดมุ่งหมายหลักสูตร)</a:t>
            </a:r>
          </a:p>
          <a:p>
            <a:endParaRPr lang="en-US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3FB20A5-BE44-636F-1163-0432E91A8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48" y="5014366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07C0-9325-48C1-9A80-37C572C5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618517"/>
            <a:ext cx="7496175" cy="7911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	</a:t>
            </a:r>
            <a:r>
              <a:rPr lang="th-TH" b="1" dirty="0">
                <a:solidFill>
                  <a:schemeClr val="tx2"/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4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การกำหนดการวัดและประเมินผล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85000-6B4D-41E2-BA2F-C3FB43B7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29" y="1522990"/>
            <a:ext cx="7613841" cy="51625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l">
              <a:buNone/>
            </a:pPr>
            <a:r>
              <a:rPr lang="th-TH" sz="2800" b="1" i="0" u="sng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การประเมินหลักสูตร</a:t>
            </a:r>
            <a:r>
              <a:rPr lang="en-US" sz="2800" b="1" i="0" u="sng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th-TH" sz="2800" b="1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หมายถึง กระบวนการเก็บรวบรวมข้อมูลและการประมวลผลข้อมูลเพื่อนำมาตัดสินใจเกี่ยวกับคุณภาพทั้งประสิทธิภาพและประเมินผลของหลักสูตร  รวมถึงสิ่งที่จะเกิดขึ้นจากการใช้หลักสูตรนั้นในอนาคต</a:t>
            </a:r>
            <a:r>
              <a:rPr lang="th-TH" sz="2800" b="0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indent="0" algn="l">
              <a:buNone/>
            </a:pPr>
            <a:endParaRPr lang="en-US" sz="2800" b="0" i="0" dirty="0">
              <a:solidFill>
                <a:srgbClr val="697335"/>
              </a:solidFill>
              <a:effectLst/>
              <a:latin typeface="Georgia" panose="02040502050405020303" pitchFamily="18" charset="0"/>
            </a:endParaRPr>
          </a:p>
          <a:p>
            <a:pPr indent="0" algn="l">
              <a:buNone/>
            </a:pPr>
            <a:r>
              <a:rPr lang="th-TH" sz="2800" b="0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ดังนั้น </a:t>
            </a:r>
            <a:r>
              <a:rPr lang="th-TH" sz="2800" b="0" i="1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แนวคิดการประเมินหลักสูตร เป็นการกำหนดวิธีการประเมินเพื่อตรวจสอบว่าผู้เรียนเกิดการเรียนรู้จนบรรลุวัตถุประสงค์การเรียนรู้แต่ละวิชาและตลอดหลักสูตรหรือยัง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F642CBC-48B9-7F9A-63F8-D7B6AD655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84" y="3118721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10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F63DA-818B-43AA-981A-96CD4492D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448558"/>
            <a:ext cx="10364452" cy="34228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th-TH" sz="2800" b="1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จุดมุ่งหมายของการประเมินหลักสูตร</a:t>
            </a:r>
            <a:endParaRPr lang="th-TH" sz="2800" b="0" i="0" dirty="0">
              <a:solidFill>
                <a:srgbClr val="697335"/>
              </a:solidFill>
              <a:effectLst/>
              <a:latin typeface="Georgia" panose="02040502050405020303" pitchFamily="18" charset="0"/>
            </a:endParaRPr>
          </a:p>
          <a:p>
            <a:pPr indent="0" algn="l">
              <a:buNone/>
            </a:pPr>
            <a:r>
              <a:rPr lang="th-TH" sz="2800" b="0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      (</a:t>
            </a:r>
            <a:r>
              <a:rPr lang="en-US" sz="2800" b="0" i="0" dirty="0" err="1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Taba</a:t>
            </a:r>
            <a:r>
              <a:rPr lang="en-US" sz="28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, 1962 : 310) </a:t>
            </a:r>
            <a:r>
              <a:rPr lang="th-TH" sz="28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ได้กล่าวไว้ว่า การประเมินหลักสูตรทำขึ้นเพื่อศึกษากระบวนการต่างๆ ที่กำหนดไว้ว่ามีการเปลี่ยนแปลงใดบ้างที่สอดคล้องหรือขัดแย้งกับวัตถุประสงค์ของการศึกษาการประเมินดังกล่าวจะครอบคลุมเนื้อหาทั้งหมดของหลักสูตรและกระบวนการต่างๆ ที่เกี่ยวข้องซึ่งได้แก่ จุดประสงค์ ขอบเขตของเนื้อหาสาระ คุณภาพของผู้ใช้บริหารและผู้ใช้หลักสูตร สมรรถภาพของผู้เรียน ความสัมพันธ์ของวิชาต่างๆ การใช้สื่อและวัสดุการสอน ฯลฯ</a:t>
            </a:r>
            <a:endParaRPr lang="th-TH" sz="2800" b="0" i="0" dirty="0">
              <a:solidFill>
                <a:srgbClr val="697335"/>
              </a:solidFill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55FDF9-4E79-48E7-8C47-012E2B13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224" y="314325"/>
            <a:ext cx="6800851" cy="8667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	</a:t>
            </a:r>
            <a:r>
              <a:rPr lang="th-TH" b="1" dirty="0">
                <a:solidFill>
                  <a:schemeClr val="tx2"/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4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การกำหนดการวัดและประเมินผล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DF829145-6450-4606-AE30-DE95033F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716" y="5138863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3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65FE4-FE84-4F2D-9302-80C97D04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1" y="1132885"/>
            <a:ext cx="6942966" cy="547021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th-TH" sz="1800" b="1" i="0" dirty="0">
                <a:solidFill>
                  <a:srgbClr val="697335"/>
                </a:solidFill>
                <a:effectLst/>
                <a:latin typeface="Georgia" panose="02040502050405020303" pitchFamily="18" charset="0"/>
                <a:cs typeface="Angsana New" panose="02020603050405020304" pitchFamily="18" charset="-34"/>
              </a:rPr>
              <a:t> </a:t>
            </a:r>
            <a:r>
              <a:rPr lang="th-TH" sz="3000" b="1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ขอบเขตในการประเมินหลักสูตร</a:t>
            </a:r>
            <a:endParaRPr lang="th-TH" sz="3000" b="0" i="0" dirty="0">
              <a:solidFill>
                <a:srgbClr val="697335"/>
              </a:solidFill>
              <a:effectLst/>
              <a:latin typeface="Georgia" panose="02040502050405020303" pitchFamily="18" charset="0"/>
            </a:endParaRPr>
          </a:p>
          <a:p>
            <a:pPr indent="0">
              <a:buNone/>
            </a:pPr>
            <a:r>
              <a:rPr lang="th-TH" sz="3000" b="0" i="0" dirty="0">
                <a:solidFill>
                  <a:srgbClr val="697335"/>
                </a:solidFill>
                <a:effectLst/>
                <a:latin typeface="Georgia" panose="02040502050405020303" pitchFamily="18" charset="0"/>
              </a:rPr>
              <a:t>  (</a:t>
            </a:r>
            <a:r>
              <a:rPr lang="en-US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Saylor and Alexander, 1981 : 265) </a:t>
            </a:r>
            <a: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ได้กล่าวถึงขอบเขตของการประเมินหลักสูตรไว้ดังนี้</a:t>
            </a:r>
            <a:b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</a:br>
            <a: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                1.การประเมินจุดมุ่งหมายของโรงเรียน จุดมุ่งหมายของหลักสูตร จุดมุ่งหมายเฉพาะวิชาและจุดมุ่งหมายในการสอน</a:t>
            </a:r>
            <a:b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</a:br>
            <a: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                2.การประเมินผลโครงการการศึกษาของโรงเรียนทั้งหมด</a:t>
            </a:r>
            <a:b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</a:br>
            <a: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                3.การประเมินผลการเลือกเนื้อหาและการจัดประสบการณ์เรียนและกิจกรรม</a:t>
            </a:r>
            <a:b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</a:br>
            <a: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                4.</a:t>
            </a:r>
            <a:r>
              <a:rPr lang="th-TH" sz="3000" b="0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</a:rPr>
              <a:t>การประเมินผลการสอบ</a:t>
            </a:r>
            <a:b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</a:br>
            <a:r>
              <a:rPr lang="th-TH" sz="3000" b="0" i="0" dirty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                5.การประเมินผล</a:t>
            </a:r>
            <a:r>
              <a:rPr lang="th-TH" sz="3000" b="0" i="0">
                <a:solidFill>
                  <a:srgbClr val="697335"/>
                </a:solidFill>
                <a:effectLst/>
                <a:latin typeface="Angsana New" panose="02020603050405020304" pitchFamily="18" charset="-34"/>
              </a:rPr>
              <a:t>ทั้งโครงการ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275FD3-8C08-4473-B5F5-369055B1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261" y="204998"/>
            <a:ext cx="7048501" cy="647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/>
              <a:t>	</a:t>
            </a:r>
            <a:r>
              <a:rPr lang="th-TH" b="1" dirty="0">
                <a:solidFill>
                  <a:schemeClr val="tx2"/>
                </a:solidFill>
              </a:rPr>
              <a:t>ขั้นที่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4</a:t>
            </a:r>
            <a:r>
              <a:rPr lang="th-TH" b="1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การกำหนดการวัดและประเมินผล</a:t>
            </a:r>
            <a:endParaRPr lang="en-US" b="1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F6AD1E57-B73C-0A8F-61BB-0EDC1E6DD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743" y="2997762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61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1807285"/>
            <a:ext cx="7939144" cy="384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70337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36376" y="1807285"/>
            <a:ext cx="7939144" cy="384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Thank u </a:t>
            </a:r>
            <a:r>
              <a:rPr lang="en-US" sz="8800" dirty="0" err="1"/>
              <a:t>ka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46466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19536" y="404664"/>
            <a:ext cx="8388424" cy="5820544"/>
            <a:chOff x="395536" y="404664"/>
            <a:chExt cx="8388424" cy="5820544"/>
          </a:xfrm>
        </p:grpSpPr>
        <p:pic>
          <p:nvPicPr>
            <p:cNvPr id="5122" name="Picture 2" descr="รูปภาพที่เกี่ยวข้อง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878113"/>
              <a:ext cx="4118349" cy="3347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รูปภาพที่เกี่ยวข้อง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1667" y1="19018" x2="11667" y2="19018"/>
                          <a14:foregroundMark x1="12083" y1="18405" x2="20000" y2="16871"/>
                          <a14:foregroundMark x1="68333" y1="13190" x2="81875" y2="19018"/>
                          <a14:foregroundMark x1="65833" y1="56442" x2="64375" y2="65031"/>
                          <a14:foregroundMark x1="61458" y1="63190" x2="66250" y2="63804"/>
                          <a14:foregroundMark x1="62708" y1="60429" x2="67917" y2="53681"/>
                          <a14:foregroundMark x1="66458" y1="53067" x2="66458" y2="53067"/>
                          <a14:foregroundMark x1="67708" y1="52454" x2="70417" y2="48466"/>
                          <a14:foregroundMark x1="67917" y1="51227" x2="67500" y2="55215"/>
                          <a14:foregroundMark x1="77708" y1="51227" x2="82917" y2="64417"/>
                          <a14:foregroundMark x1="83125" y1="63497" x2="80833" y2="67178"/>
                          <a14:foregroundMark x1="82917" y1="70552" x2="84375" y2="82515"/>
                          <a14:foregroundMark x1="18542" y1="56135" x2="13542" y2="64110"/>
                          <a14:foregroundMark x1="16042" y1="56748" x2="11875" y2="67791"/>
                          <a14:foregroundMark x1="11875" y1="63190" x2="17292" y2="54908"/>
                          <a14:foregroundMark x1="23542" y1="57362" x2="27708" y2="66871"/>
                          <a14:foregroundMark x1="26667" y1="57055" x2="30625" y2="67791"/>
                          <a14:foregroundMark x1="29792" y1="56135" x2="31667" y2="63190"/>
                          <a14:foregroundMark x1="13750" y1="80675" x2="13750" y2="80675"/>
                          <a14:foregroundMark x1="12917" y1="75460" x2="12917" y2="69018"/>
                          <a14:foregroundMark x1="12917" y1="80061" x2="10208" y2="88037"/>
                          <a14:foregroundMark x1="9583" y1="88957" x2="9583" y2="88957"/>
                          <a14:foregroundMark x1="11042" y1="76687" x2="11458" y2="75153"/>
                          <a14:foregroundMark x1="11667" y1="73620" x2="11667" y2="73620"/>
                          <a14:foregroundMark x1="14583" y1="79448" x2="14583" y2="79448"/>
                          <a14:foregroundMark x1="14583" y1="79755" x2="14583" y2="79755"/>
                          <a14:foregroundMark x1="12083" y1="87423" x2="12083" y2="87423"/>
                          <a14:foregroundMark x1="13125" y1="87423" x2="13125" y2="87423"/>
                          <a14:foregroundMark x1="18750" y1="88344" x2="18750" y2="88344"/>
                          <a14:foregroundMark x1="18750" y1="88344" x2="18750" y2="88344"/>
                          <a14:foregroundMark x1="19167" y1="77914" x2="19167" y2="77914"/>
                          <a14:foregroundMark x1="16667" y1="74233" x2="16667" y2="74233"/>
                          <a14:foregroundMark x1="20833" y1="77301" x2="21667" y2="77914"/>
                          <a14:foregroundMark x1="22917" y1="75153" x2="22917" y2="75153"/>
                          <a14:foregroundMark x1="22917" y1="84969" x2="22917" y2="85890"/>
                          <a14:foregroundMark x1="19583" y1="90798" x2="19583" y2="90798"/>
                          <a14:foregroundMark x1="19583" y1="90798" x2="19583" y2="90798"/>
                          <a14:foregroundMark x1="21042" y1="89877" x2="21042" y2="89877"/>
                          <a14:foregroundMark x1="21042" y1="89877" x2="21042" y2="89264"/>
                          <a14:foregroundMark x1="22083" y1="84663" x2="22083" y2="84663"/>
                          <a14:foregroundMark x1="21458" y1="83742" x2="21458" y2="83742"/>
                          <a14:foregroundMark x1="21042" y1="86810" x2="21042" y2="86810"/>
                          <a14:foregroundMark x1="21042" y1="88037" x2="21042" y2="88037"/>
                          <a14:foregroundMark x1="19792" y1="87117" x2="19792" y2="87117"/>
                          <a14:foregroundMark x1="20208" y1="90491" x2="26042" y2="92025"/>
                          <a14:foregroundMark x1="21875" y1="87117" x2="33125" y2="91411"/>
                          <a14:foregroundMark x1="23542" y1="91718" x2="29792" y2="97239"/>
                          <a14:foregroundMark x1="9792" y1="88957" x2="3333" y2="92638"/>
                          <a14:foregroundMark x1="13125" y1="88650" x2="20000" y2="95706"/>
                          <a14:foregroundMark x1="16667" y1="92331" x2="9792" y2="97546"/>
                          <a14:foregroundMark x1="6458" y1="91718" x2="0" y2="97546"/>
                          <a14:foregroundMark x1="27708" y1="94479" x2="27083" y2="94479"/>
                          <a14:foregroundMark x1="26875" y1="90184" x2="51667" y2="94479"/>
                          <a14:foregroundMark x1="36042" y1="79448" x2="36042" y2="79448"/>
                          <a14:foregroundMark x1="27083" y1="75460" x2="37083" y2="85583"/>
                          <a14:foregroundMark x1="32083" y1="61350" x2="33542" y2="68098"/>
                          <a14:foregroundMark x1="29167" y1="69325" x2="33958" y2="81902"/>
                          <a14:foregroundMark x1="36042" y1="80061" x2="32500" y2="72393"/>
                          <a14:foregroundMark x1="26250" y1="69939" x2="32917" y2="85276"/>
                          <a14:foregroundMark x1="26458" y1="77301" x2="28958" y2="91411"/>
                          <a14:foregroundMark x1="27917" y1="83436" x2="34583" y2="86810"/>
                          <a14:foregroundMark x1="50417" y1="95092" x2="73750" y2="93558"/>
                          <a14:foregroundMark x1="64375" y1="83436" x2="69375" y2="60736"/>
                          <a14:foregroundMark x1="61667" y1="69018" x2="55625" y2="91104"/>
                          <a14:foregroundMark x1="60625" y1="76994" x2="62292" y2="88037"/>
                          <a14:foregroundMark x1="58125" y1="82515" x2="62083" y2="82822"/>
                          <a14:foregroundMark x1="53333" y1="80982" x2="53333" y2="80982"/>
                          <a14:foregroundMark x1="43958" y1="68712" x2="50625" y2="67791"/>
                          <a14:foregroundMark x1="42708" y1="66871" x2="50833" y2="66564"/>
                          <a14:foregroundMark x1="43542" y1="67178" x2="39375" y2="69325"/>
                          <a14:foregroundMark x1="67083" y1="73926" x2="73542" y2="90184"/>
                          <a14:foregroundMark x1="74792" y1="73006" x2="81042" y2="88344"/>
                          <a14:foregroundMark x1="81042" y1="69939" x2="84583" y2="91104"/>
                          <a14:foregroundMark x1="76250" y1="89571" x2="88958" y2="94479"/>
                          <a14:foregroundMark x1="85417" y1="77607" x2="88750" y2="83742"/>
                          <a14:foregroundMark x1="75417" y1="84356" x2="75417" y2="84356"/>
                          <a14:foregroundMark x1="23125" y1="17485" x2="23125" y2="17485"/>
                          <a14:foregroundMark x1="18958" y1="11043" x2="26458" y2="12577"/>
                          <a14:foregroundMark x1="28542" y1="13804" x2="32292" y2="19939"/>
                          <a14:foregroundMark x1="73958" y1="79448" x2="74583" y2="80061"/>
                          <a14:foregroundMark x1="62083" y1="23620" x2="67292" y2="13804"/>
                          <a14:foregroundMark x1="70417" y1="5828" x2="70417" y2="5828"/>
                          <a14:foregroundMark x1="68750" y1="82515" x2="68750" y2="82515"/>
                          <a14:foregroundMark x1="31250" y1="57975" x2="34792" y2="64724"/>
                          <a14:foregroundMark x1="62917" y1="57055" x2="60208" y2="62577"/>
                          <a14:foregroundMark x1="80000" y1="55521" x2="83958" y2="62270"/>
                          <a14:foregroundMark x1="84792" y1="62577" x2="84792" y2="62577"/>
                          <a14:foregroundMark x1="83333" y1="61350" x2="83333" y2="61350"/>
                          <a14:foregroundMark x1="12917" y1="59816" x2="9375" y2="66258"/>
                          <a14:backgroundMark x1="39375" y1="68098" x2="39375" y2="68098"/>
                          <a14:backgroundMark x1="39375" y1="68712" x2="39792" y2="70859"/>
                          <a14:backgroundMark x1="42708" y1="66258" x2="44792" y2="66258"/>
                          <a14:backgroundMark x1="48750" y1="66258" x2="51250" y2="66564"/>
                          <a14:backgroundMark x1="50417" y1="67178" x2="51458" y2="68712"/>
                          <a14:backgroundMark x1="48125" y1="66258" x2="48125" y2="66258"/>
                          <a14:backgroundMark x1="5000" y1="52147" x2="5000" y2="52147"/>
                          <a14:backgroundMark x1="4792" y1="52147" x2="6042" y2="73006"/>
                          <a14:backgroundMark x1="5000" y1="62270" x2="0" y2="66564"/>
                          <a14:backgroundMark x1="5000" y1="69939" x2="208" y2="75153"/>
                          <a14:backgroundMark x1="6250" y1="58896" x2="10417" y2="506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119422"/>
              <a:ext cx="4572000" cy="31057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805483" y="404664"/>
              <a:ext cx="7632848" cy="1855837"/>
              <a:chOff x="805483" y="404664"/>
              <a:chExt cx="7632848" cy="1855837"/>
            </a:xfrm>
          </p:grpSpPr>
          <p:sp>
            <p:nvSpPr>
              <p:cNvPr id="5" name="Round Same Side Corner Rectangle 4"/>
              <p:cNvSpPr/>
              <p:nvPr/>
            </p:nvSpPr>
            <p:spPr>
              <a:xfrm>
                <a:off x="805483" y="404664"/>
                <a:ext cx="7632848" cy="1846659"/>
              </a:xfrm>
              <a:prstGeom prst="round2SameRect">
                <a:avLst>
                  <a:gd name="adj1" fmla="val 31281"/>
                  <a:gd name="adj2" fmla="val 0"/>
                </a:avLst>
              </a:prstGeom>
              <a:solidFill>
                <a:srgbClr val="FFFFE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021507" y="413842"/>
                <a:ext cx="7200800" cy="184665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h-TH" sz="66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</a:rPr>
                  <a:t>การประเมินตามสภาพจริง</a:t>
                </a:r>
              </a:p>
              <a:p>
                <a:pPr algn="ctr"/>
                <a:r>
                  <a:rPr lang="th-TH" sz="48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</a:rPr>
                  <a:t>(</a:t>
                </a:r>
                <a:r>
                  <a:rPr lang="en-US" sz="48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</a:rPr>
                  <a:t>Authentic assessment)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4632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90575" y="260649"/>
            <a:ext cx="10477500" cy="6201643"/>
            <a:chOff x="-733426" y="260648"/>
            <a:chExt cx="10477500" cy="6201643"/>
          </a:xfrm>
        </p:grpSpPr>
        <p:sp>
          <p:nvSpPr>
            <p:cNvPr id="6" name="Rounded Rectangle 5"/>
            <p:cNvSpPr/>
            <p:nvPr/>
          </p:nvSpPr>
          <p:spPr>
            <a:xfrm>
              <a:off x="-733426" y="260648"/>
              <a:ext cx="10477500" cy="4037322"/>
            </a:xfrm>
            <a:prstGeom prst="roundRect">
              <a:avLst/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thaiDist"/>
              <a:r>
                <a:rPr lang="th-TH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    </a:t>
              </a:r>
              <a:r>
                <a:rPr lang="th-TH" sz="4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การประเมินตามสภาพจริง </a:t>
              </a:r>
              <a:r>
                <a:rPr lang="th-TH" sz="3200" b="1" dirty="0">
                  <a:solidFill>
                    <a:schemeClr val="tx1"/>
                  </a:solidFill>
                </a:rPr>
                <a:t>หมายถึง กระบวนการประเมินความรู้ความสามารถและทักษะของผู้เรียนจากการสังเกต บันทึก และรวบรวมข้อมูล ภายใต้การปฏิบัติงานในสถานการณ์จริงหรือสถานการณ์ที่ใกล้เคียงกับความจริงในการดำเนินชีวิตมากที่สุด เน้นให้ผู้เรียนได้แสดงออกซึ่งความเข้าใจและทักษะการคิดที่ซับซ้อน โดยเป็นงานที่บูรณาการทั้งความรู้และทักษะเข้าไว้ด้วยกันจากนั้นจึงนำข้อมูลนั้นมาสังเคราะห์และตีความ เพื่อนำมาใช้ตัดสินผลการเรียนรู้ของผู้เรียน</a:t>
              </a:r>
            </a:p>
            <a:p>
              <a:pPr algn="thaiDist"/>
              <a:endParaRPr lang="en-US" sz="3200" b="1" dirty="0">
                <a:solidFill>
                  <a:srgbClr val="0000CC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614054"/>
              <a:ext cx="2736304" cy="1848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7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>
            <a:extLst>
              <a:ext uri="{FF2B5EF4-FFF2-40B4-BE49-F238E27FC236}">
                <a16:creationId xmlns:a16="http://schemas.microsoft.com/office/drawing/2014/main" id="{0E3A7A42-84EA-4B2C-B431-11791F339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908050"/>
            <a:ext cx="3579813" cy="64135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 dirty="0">
                <a:solidFill>
                  <a:schemeClr val="bg1"/>
                </a:solidFill>
                <a:latin typeface="Angsana New" panose="02020603050405020304" pitchFamily="18" charset="-34"/>
              </a:rPr>
              <a:t>การวางแผนพัฒนาหลักสูตร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08CD055C-8D83-4E4E-87B5-96A163FE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3068638"/>
            <a:ext cx="2347912" cy="64135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 dirty="0">
                <a:solidFill>
                  <a:schemeClr val="bg1"/>
                </a:solidFill>
                <a:latin typeface="Angsana New" panose="02020603050405020304" pitchFamily="18" charset="-34"/>
              </a:rPr>
              <a:t>  การใช้หลักสูตร  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00FF1E9F-958E-4D99-A22D-8417F2075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5157788"/>
            <a:ext cx="2840037" cy="6413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>
            <a:spAutoFit/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sz="3600" b="1" dirty="0">
                <a:latin typeface="Angsana New" panose="02020603050405020304" pitchFamily="18" charset="-34"/>
              </a:rPr>
              <a:t> การประเมินหลักสูตร</a:t>
            </a:r>
          </a:p>
        </p:txBody>
      </p:sp>
      <p:sp>
        <p:nvSpPr>
          <p:cNvPr id="55303" name="Line 7">
            <a:extLst>
              <a:ext uri="{FF2B5EF4-FFF2-40B4-BE49-F238E27FC236}">
                <a16:creationId xmlns:a16="http://schemas.microsoft.com/office/drawing/2014/main" id="{C5426A2D-19AF-4854-BCD6-EB2317954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1" y="1268413"/>
            <a:ext cx="360363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04" name="Line 8">
            <a:extLst>
              <a:ext uri="{FF2B5EF4-FFF2-40B4-BE49-F238E27FC236}">
                <a16:creationId xmlns:a16="http://schemas.microsoft.com/office/drawing/2014/main" id="{22899441-7D07-4ADA-B672-7F2E49B0DF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3" y="620713"/>
            <a:ext cx="0" cy="1439862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1352C86D-EE08-4643-A494-7CFD1E9E6441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620713"/>
            <a:ext cx="287337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06" name="Line 10">
            <a:extLst>
              <a:ext uri="{FF2B5EF4-FFF2-40B4-BE49-F238E27FC236}">
                <a16:creationId xmlns:a16="http://schemas.microsoft.com/office/drawing/2014/main" id="{809710EB-4D97-486E-B711-6BED30C1F4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2060575"/>
            <a:ext cx="287337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07" name="Line 11">
            <a:extLst>
              <a:ext uri="{FF2B5EF4-FFF2-40B4-BE49-F238E27FC236}">
                <a16:creationId xmlns:a16="http://schemas.microsoft.com/office/drawing/2014/main" id="{B88F1979-8913-4405-BAA7-6012E1430A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1557338"/>
            <a:ext cx="287337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08" name="Line 12">
            <a:extLst>
              <a:ext uri="{FF2B5EF4-FFF2-40B4-BE49-F238E27FC236}">
                <a16:creationId xmlns:a16="http://schemas.microsoft.com/office/drawing/2014/main" id="{C389E7FB-361E-426B-86BD-99DE3E7B4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8664" y="1052513"/>
            <a:ext cx="287337" cy="0"/>
          </a:xfrm>
          <a:prstGeom prst="line">
            <a:avLst/>
          </a:prstGeom>
          <a:noFill/>
          <a:ln w="19050">
            <a:solidFill>
              <a:srgbClr val="FF5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20E7A75F-DD5D-4696-864C-D85908FD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333375"/>
            <a:ext cx="263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solidFill>
                  <a:srgbClr val="FF0000"/>
                </a:solidFill>
                <a:latin typeface="Angsana New" panose="02020603050405020304" pitchFamily="18" charset="-34"/>
              </a:rPr>
              <a:t>วิเคราะห์ข้อมูลพื้นฐาน</a:t>
            </a:r>
          </a:p>
        </p:txBody>
      </p:sp>
      <p:sp>
        <p:nvSpPr>
          <p:cNvPr id="55310" name="Text Box 14">
            <a:extLst>
              <a:ext uri="{FF2B5EF4-FFF2-40B4-BE49-F238E27FC236}">
                <a16:creationId xmlns:a16="http://schemas.microsoft.com/office/drawing/2014/main" id="{F7E8A13C-9A38-47A3-BC37-6E94D829C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765175"/>
            <a:ext cx="2224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solidFill>
                  <a:srgbClr val="FF0000"/>
                </a:solidFill>
                <a:latin typeface="Angsana New" panose="02020603050405020304" pitchFamily="18" charset="-34"/>
              </a:rPr>
              <a:t>กำหนดจุดมุ่งหมาย</a:t>
            </a:r>
          </a:p>
        </p:txBody>
      </p:sp>
      <p:sp>
        <p:nvSpPr>
          <p:cNvPr id="55311" name="Text Box 15">
            <a:extLst>
              <a:ext uri="{FF2B5EF4-FFF2-40B4-BE49-F238E27FC236}">
                <a16:creationId xmlns:a16="http://schemas.microsoft.com/office/drawing/2014/main" id="{3E5F07AF-C182-4824-8462-0F8CC3997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1268414"/>
            <a:ext cx="36464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solidFill>
                  <a:srgbClr val="FF0000"/>
                </a:solidFill>
                <a:latin typeface="Angsana New" panose="02020603050405020304" pitchFamily="18" charset="-34"/>
              </a:rPr>
              <a:t>กำหนดเนื้อหาและประสบการณ์</a:t>
            </a:r>
          </a:p>
        </p:txBody>
      </p:sp>
      <p:sp>
        <p:nvSpPr>
          <p:cNvPr id="55312" name="Text Box 16">
            <a:extLst>
              <a:ext uri="{FF2B5EF4-FFF2-40B4-BE49-F238E27FC236}">
                <a16:creationId xmlns:a16="http://schemas.microsoft.com/office/drawing/2014/main" id="{B58D2D25-6E4F-4100-952D-5BE7D2955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1773239"/>
            <a:ext cx="3397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solidFill>
                  <a:srgbClr val="FF0000"/>
                </a:solidFill>
                <a:latin typeface="Angsana New" panose="02020603050405020304" pitchFamily="18" charset="-34"/>
              </a:rPr>
              <a:t>กำหนดการวัดและประเมินผล</a:t>
            </a:r>
          </a:p>
        </p:txBody>
      </p:sp>
      <p:sp>
        <p:nvSpPr>
          <p:cNvPr id="55313" name="Line 17">
            <a:extLst>
              <a:ext uri="{FF2B5EF4-FFF2-40B4-BE49-F238E27FC236}">
                <a16:creationId xmlns:a16="http://schemas.microsoft.com/office/drawing/2014/main" id="{31C51149-9D1E-4CB0-8E5A-8917964073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4563" y="3284538"/>
            <a:ext cx="100806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14" name="Line 18">
            <a:extLst>
              <a:ext uri="{FF2B5EF4-FFF2-40B4-BE49-F238E27FC236}">
                <a16:creationId xmlns:a16="http://schemas.microsoft.com/office/drawing/2014/main" id="{00A2E75C-85F9-4F44-B20F-6AF5A19F11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2565400"/>
            <a:ext cx="0" cy="1511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15" name="Line 19">
            <a:extLst>
              <a:ext uri="{FF2B5EF4-FFF2-40B4-BE49-F238E27FC236}">
                <a16:creationId xmlns:a16="http://schemas.microsoft.com/office/drawing/2014/main" id="{3F3950AC-A63F-4AD8-8B8D-1946CC3E21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9" y="2565400"/>
            <a:ext cx="288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16" name="Line 20">
            <a:extLst>
              <a:ext uri="{FF2B5EF4-FFF2-40B4-BE49-F238E27FC236}">
                <a16:creationId xmlns:a16="http://schemas.microsoft.com/office/drawing/2014/main" id="{0C51D59D-937C-4CAC-AAA5-DD22ADF9B3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9" y="3068638"/>
            <a:ext cx="288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17" name="Line 21">
            <a:extLst>
              <a:ext uri="{FF2B5EF4-FFF2-40B4-BE49-F238E27FC236}">
                <a16:creationId xmlns:a16="http://schemas.microsoft.com/office/drawing/2014/main" id="{7F76EDD9-29BC-4579-A30E-DC3E0B3438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9" y="3573463"/>
            <a:ext cx="288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18" name="Line 22">
            <a:extLst>
              <a:ext uri="{FF2B5EF4-FFF2-40B4-BE49-F238E27FC236}">
                <a16:creationId xmlns:a16="http://schemas.microsoft.com/office/drawing/2014/main" id="{C20E0AF5-399C-4A45-8B2A-E62A25CAB4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35639" y="4076700"/>
            <a:ext cx="288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61EAC50B-7915-4816-AA2A-3029406C9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205039"/>
            <a:ext cx="4065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latin typeface="Angsana New" panose="02020603050405020304" pitchFamily="18" charset="-34"/>
              </a:rPr>
              <a:t>การผลิตและใช้สื่อการเรียนการสอน</a:t>
            </a:r>
          </a:p>
        </p:txBody>
      </p:sp>
      <p:sp>
        <p:nvSpPr>
          <p:cNvPr id="55320" name="Text Box 24">
            <a:extLst>
              <a:ext uri="{FF2B5EF4-FFF2-40B4-BE49-F238E27FC236}">
                <a16:creationId xmlns:a16="http://schemas.microsoft.com/office/drawing/2014/main" id="{DF0A3F83-ADFA-45DE-8F99-2A40472DC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1" y="2708275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latin typeface="Angsana New" panose="02020603050405020304" pitchFamily="18" charset="-34"/>
              </a:rPr>
              <a:t>การเตรียมบุคลากร</a:t>
            </a:r>
          </a:p>
        </p:txBody>
      </p:sp>
      <p:sp>
        <p:nvSpPr>
          <p:cNvPr id="55321" name="Text Box 25">
            <a:extLst>
              <a:ext uri="{FF2B5EF4-FFF2-40B4-BE49-F238E27FC236}">
                <a16:creationId xmlns:a16="http://schemas.microsoft.com/office/drawing/2014/main" id="{F2A4CB4A-4DB6-40C3-8481-09F4652EB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32131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latin typeface="Angsana New" panose="02020603050405020304" pitchFamily="18" charset="-34"/>
              </a:rPr>
              <a:t>การบริหารหลักสูตร</a:t>
            </a:r>
          </a:p>
        </p:txBody>
      </p:sp>
      <p:sp>
        <p:nvSpPr>
          <p:cNvPr id="55322" name="Text Box 26">
            <a:extLst>
              <a:ext uri="{FF2B5EF4-FFF2-40B4-BE49-F238E27FC236}">
                <a16:creationId xmlns:a16="http://schemas.microsoft.com/office/drawing/2014/main" id="{8914EB3B-3B3F-4416-B654-1B4EA13B4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3716339"/>
            <a:ext cx="2571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latin typeface="Angsana New" panose="02020603050405020304" pitchFamily="18" charset="-34"/>
              </a:rPr>
              <a:t>การสอนตามหลักสูตร</a:t>
            </a:r>
          </a:p>
        </p:txBody>
      </p:sp>
      <p:sp>
        <p:nvSpPr>
          <p:cNvPr id="55324" name="Line 28">
            <a:extLst>
              <a:ext uri="{FF2B5EF4-FFF2-40B4-BE49-F238E27FC236}">
                <a16:creationId xmlns:a16="http://schemas.microsoft.com/office/drawing/2014/main" id="{25FA6204-2866-43A1-82D6-A031090C04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2038" y="5516563"/>
            <a:ext cx="863600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25" name="Line 29">
            <a:extLst>
              <a:ext uri="{FF2B5EF4-FFF2-40B4-BE49-F238E27FC236}">
                <a16:creationId xmlns:a16="http://schemas.microsoft.com/office/drawing/2014/main" id="{F4F66C24-C5B2-49F1-B0A2-145249203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8" y="4797425"/>
            <a:ext cx="0" cy="1511300"/>
          </a:xfrm>
          <a:prstGeom prst="line">
            <a:avLst/>
          </a:prstGeom>
          <a:noFill/>
          <a:ln w="190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26" name="Line 30">
            <a:extLst>
              <a:ext uri="{FF2B5EF4-FFF2-40B4-BE49-F238E27FC236}">
                <a16:creationId xmlns:a16="http://schemas.microsoft.com/office/drawing/2014/main" id="{A69C8F17-E245-407F-B9C6-860609CCA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4797425"/>
            <a:ext cx="288925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27" name="Line 31">
            <a:extLst>
              <a:ext uri="{FF2B5EF4-FFF2-40B4-BE49-F238E27FC236}">
                <a16:creationId xmlns:a16="http://schemas.microsoft.com/office/drawing/2014/main" id="{0CE6EA87-BF68-46F1-BF7A-390DA494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5300663"/>
            <a:ext cx="288925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28" name="Line 32">
            <a:extLst>
              <a:ext uri="{FF2B5EF4-FFF2-40B4-BE49-F238E27FC236}">
                <a16:creationId xmlns:a16="http://schemas.microsoft.com/office/drawing/2014/main" id="{672870E4-581E-428B-BB44-4F5FE2ED2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5805488"/>
            <a:ext cx="288925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29" name="Line 33">
            <a:extLst>
              <a:ext uri="{FF2B5EF4-FFF2-40B4-BE49-F238E27FC236}">
                <a16:creationId xmlns:a16="http://schemas.microsoft.com/office/drawing/2014/main" id="{41475A3D-886F-4A7B-998F-9716D2885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5639" y="6308725"/>
            <a:ext cx="288925" cy="0"/>
          </a:xfrm>
          <a:prstGeom prst="line">
            <a:avLst/>
          </a:prstGeom>
          <a:noFill/>
          <a:ln w="28575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30" name="Text Box 34">
            <a:extLst>
              <a:ext uri="{FF2B5EF4-FFF2-40B4-BE49-F238E27FC236}">
                <a16:creationId xmlns:a16="http://schemas.microsoft.com/office/drawing/2014/main" id="{7F47F886-1CA6-4276-85C3-AD9C8BF0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4465639"/>
            <a:ext cx="20018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latin typeface="Angsana New" panose="02020603050405020304" pitchFamily="18" charset="-34"/>
              </a:rPr>
              <a:t>เอกสารหลักสูตร</a:t>
            </a:r>
          </a:p>
        </p:txBody>
      </p:sp>
      <p:sp>
        <p:nvSpPr>
          <p:cNvPr id="55331" name="Text Box 35">
            <a:extLst>
              <a:ext uri="{FF2B5EF4-FFF2-40B4-BE49-F238E27FC236}">
                <a16:creationId xmlns:a16="http://schemas.microsoft.com/office/drawing/2014/main" id="{11A2E153-F2A9-4D8F-961F-3A2C14A5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5013325"/>
            <a:ext cx="1882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>
                <a:latin typeface="Angsana New" panose="02020603050405020304" pitchFamily="18" charset="-34"/>
              </a:rPr>
              <a:t>การใช้หลักสูตร</a:t>
            </a:r>
          </a:p>
        </p:txBody>
      </p:sp>
      <p:sp>
        <p:nvSpPr>
          <p:cNvPr id="55332" name="Text Box 36">
            <a:extLst>
              <a:ext uri="{FF2B5EF4-FFF2-40B4-BE49-F238E27FC236}">
                <a16:creationId xmlns:a16="http://schemas.microsoft.com/office/drawing/2014/main" id="{EECA4777-D5EA-4344-A62B-B7D83BD8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5516564"/>
            <a:ext cx="27955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 dirty="0" err="1">
                <a:latin typeface="Angsana New" panose="02020603050405020304" pitchFamily="18" charset="-34"/>
              </a:rPr>
              <a:t>สัมฤทธิผล</a:t>
            </a:r>
            <a:r>
              <a:rPr lang="th-TH" altLang="en-US" dirty="0">
                <a:latin typeface="Angsana New" panose="02020603050405020304" pitchFamily="18" charset="-34"/>
              </a:rPr>
              <a:t>ของหลักสูตร</a:t>
            </a:r>
          </a:p>
        </p:txBody>
      </p:sp>
      <p:sp>
        <p:nvSpPr>
          <p:cNvPr id="55333" name="Text Box 37">
            <a:extLst>
              <a:ext uri="{FF2B5EF4-FFF2-40B4-BE49-F238E27FC236}">
                <a16:creationId xmlns:a16="http://schemas.microsoft.com/office/drawing/2014/main" id="{BBE8C4DA-C909-42C7-B2D2-945ED9791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6021389"/>
            <a:ext cx="2139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h-TH" altLang="en-US">
                <a:latin typeface="Angsana New" panose="02020603050405020304" pitchFamily="18" charset="-34"/>
              </a:rPr>
              <a:t>หลักสูตรทั้งระบบ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500"/>
                                        <p:tgtEl>
                                          <p:spTgt spid="5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500"/>
                                        <p:tgtEl>
                                          <p:spTgt spid="5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500"/>
                                        <p:tgtEl>
                                          <p:spTgt spid="5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55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500"/>
                                        <p:tgtEl>
                                          <p:spTgt spid="5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500"/>
                                        <p:tgtEl>
                                          <p:spTgt spid="5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500"/>
                                        <p:tgtEl>
                                          <p:spTgt spid="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  <p:bldP spid="55301" grpId="0" animBg="1"/>
      <p:bldP spid="55302" grpId="0" animBg="1"/>
      <p:bldP spid="55309" grpId="0"/>
      <p:bldP spid="55310" grpId="0"/>
      <p:bldP spid="55311" grpId="0"/>
      <p:bldP spid="55312" grpId="0"/>
      <p:bldP spid="55319" grpId="0"/>
      <p:bldP spid="55320" grpId="0"/>
      <p:bldP spid="55321" grpId="0"/>
      <p:bldP spid="55322" grpId="0"/>
      <p:bldP spid="55330" grpId="0"/>
      <p:bldP spid="55331" grpId="0"/>
      <p:bldP spid="55332" grpId="0"/>
      <p:bldP spid="553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47528" y="188640"/>
            <a:ext cx="8568952" cy="6336704"/>
            <a:chOff x="323528" y="188640"/>
            <a:chExt cx="8568952" cy="6336704"/>
          </a:xfrm>
        </p:grpSpPr>
        <p:graphicFrame>
          <p:nvGraphicFramePr>
            <p:cNvPr id="2" name="Diagram 1"/>
            <p:cNvGraphicFramePr/>
            <p:nvPr/>
          </p:nvGraphicFramePr>
          <p:xfrm>
            <a:off x="323528" y="1556792"/>
            <a:ext cx="8568952" cy="496855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502643" y="188640"/>
              <a:ext cx="7920880" cy="1703361"/>
              <a:chOff x="502643" y="188640"/>
              <a:chExt cx="7920880" cy="1703361"/>
            </a:xfrm>
          </p:grpSpPr>
          <p:sp>
            <p:nvSpPr>
              <p:cNvPr id="4" name="Oval Callout 3"/>
              <p:cNvSpPr/>
              <p:nvPr/>
            </p:nvSpPr>
            <p:spPr>
              <a:xfrm>
                <a:off x="2518867" y="449288"/>
                <a:ext cx="5904656" cy="1107504"/>
              </a:xfrm>
              <a:prstGeom prst="wedgeEllipseCallout">
                <a:avLst>
                  <a:gd name="adj1" fmla="val -57302"/>
                  <a:gd name="adj2" fmla="val 30678"/>
                </a:avLst>
              </a:prstGeom>
              <a:solidFill>
                <a:srgbClr val="FFFFE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800" b="1" dirty="0">
                    <a:ln w="10541" cmpd="sng">
                      <a:solidFill>
                        <a:srgbClr val="0000CC"/>
                      </a:solidFill>
                      <a:prstDash val="solid"/>
                    </a:ln>
                    <a:solidFill>
                      <a:srgbClr val="0000CC"/>
                    </a:solidFill>
                  </a:rPr>
                  <a:t>ลักษณะสำคัญ</a:t>
                </a:r>
              </a:p>
              <a:p>
                <a:pPr algn="ctr"/>
                <a:r>
                  <a:rPr lang="th-TH" sz="2800" b="1" dirty="0">
                    <a:ln w="10541" cmpd="sng">
                      <a:solidFill>
                        <a:srgbClr val="0000CC"/>
                      </a:solidFill>
                      <a:prstDash val="solid"/>
                    </a:ln>
                    <a:solidFill>
                      <a:srgbClr val="0000CC"/>
                    </a:solidFill>
                  </a:rPr>
                  <a:t>ของการประเมินตามสภาพจริง</a:t>
                </a:r>
                <a:endParaRPr lang="en-US" sz="2800" b="1" dirty="0">
                  <a:ln w="10541" cmpd="sng">
                    <a:solidFill>
                      <a:srgbClr val="0000CC"/>
                    </a:solidFill>
                    <a:prstDash val="solid"/>
                  </a:ln>
                  <a:solidFill>
                    <a:srgbClr val="0000CC"/>
                  </a:solidFill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2643" y="188640"/>
                <a:ext cx="2016224" cy="1703361"/>
              </a:xfrm>
              <a:prstGeom prst="rect">
                <a:avLst/>
              </a:prstGeom>
            </p:spPr>
          </p:pic>
        </p:grpSp>
      </p:grpSp>
      <p:sp>
        <p:nvSpPr>
          <p:cNvPr id="6" name="Rectangle 5"/>
          <p:cNvSpPr/>
          <p:nvPr/>
        </p:nvSpPr>
        <p:spPr>
          <a:xfrm>
            <a:off x="2135561" y="6309320"/>
            <a:ext cx="8424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FreesiaUPC" pitchFamily="34" charset="-34"/>
                <a:cs typeface="FreesiaUPC" pitchFamily="34" charset="-34"/>
              </a:rPr>
              <a:t>ที่มา</a:t>
            </a:r>
            <a:r>
              <a:rPr lang="en-US" sz="1600" dirty="0">
                <a:latin typeface="FreesiaUPC" pitchFamily="34" charset="-34"/>
                <a:cs typeface="FreesiaUPC" pitchFamily="34" charset="-34"/>
              </a:rPr>
              <a:t>: Puckett &amp; Black, 2000; Burke &amp; Belgard, 1994 </a:t>
            </a:r>
            <a:r>
              <a:rPr lang="th-TH" sz="1600" dirty="0">
                <a:latin typeface="FreesiaUPC" pitchFamily="34" charset="-34"/>
                <a:cs typeface="FreesiaUPC" pitchFamily="34" charset="-34"/>
              </a:rPr>
              <a:t>อ้างถึงใน สำนักงานคณะกรรมการการศึกษาแห่งชาติ, 2542</a:t>
            </a:r>
            <a:r>
              <a:rPr lang="en-US" sz="1600" dirty="0">
                <a:latin typeface="FreesiaUPC" pitchFamily="34" charset="-34"/>
                <a:cs typeface="FreesiaUPC" pitchFamily="34" charset="-34"/>
              </a:rPr>
              <a:t>; </a:t>
            </a:r>
            <a:r>
              <a:rPr lang="th-TH" sz="1600" dirty="0">
                <a:latin typeface="FreesiaUPC" pitchFamily="34" charset="-34"/>
                <a:cs typeface="FreesiaUPC" pitchFamily="34" charset="-34"/>
              </a:rPr>
              <a:t>อุทุมพร จารมาน, 2540</a:t>
            </a:r>
            <a:r>
              <a:rPr lang="en-US" sz="1600" dirty="0"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485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5561" y="6309320"/>
            <a:ext cx="8424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FreesiaUPC" pitchFamily="34" charset="-34"/>
                <a:cs typeface="FreesiaUPC" pitchFamily="34" charset="-34"/>
              </a:rPr>
              <a:t>ที่มา</a:t>
            </a:r>
            <a:r>
              <a:rPr lang="en-US" sz="1600" dirty="0">
                <a:latin typeface="FreesiaUPC" pitchFamily="34" charset="-34"/>
                <a:cs typeface="FreesiaUPC" pitchFamily="34" charset="-34"/>
              </a:rPr>
              <a:t>: Puckett &amp; Black, 2000; Burke &amp; Belgard, 1994 </a:t>
            </a:r>
            <a:r>
              <a:rPr lang="th-TH" sz="1600" dirty="0">
                <a:latin typeface="FreesiaUPC" pitchFamily="34" charset="-34"/>
                <a:cs typeface="FreesiaUPC" pitchFamily="34" charset="-34"/>
              </a:rPr>
              <a:t>อ้างถึงใน สำนักงานคณะกรรมการการศึกษาแห่งชาติ, 2542</a:t>
            </a:r>
            <a:r>
              <a:rPr lang="en-US" sz="1600" dirty="0">
                <a:latin typeface="FreesiaUPC" pitchFamily="34" charset="-34"/>
                <a:cs typeface="FreesiaUPC" pitchFamily="34" charset="-34"/>
              </a:rPr>
              <a:t>; </a:t>
            </a:r>
            <a:r>
              <a:rPr lang="th-TH" sz="1600" dirty="0">
                <a:latin typeface="FreesiaUPC" pitchFamily="34" charset="-34"/>
                <a:cs typeface="FreesiaUPC" pitchFamily="34" charset="-34"/>
              </a:rPr>
              <a:t>อุทุมพร จารมาน, 2540</a:t>
            </a:r>
            <a:r>
              <a:rPr lang="en-US" sz="1600" dirty="0"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7528" y="220824"/>
            <a:ext cx="8568952" cy="6016489"/>
            <a:chOff x="323528" y="220823"/>
            <a:chExt cx="8568952" cy="6016489"/>
          </a:xfrm>
        </p:grpSpPr>
        <p:graphicFrame>
          <p:nvGraphicFramePr>
            <p:cNvPr id="2" name="Diagram 1"/>
            <p:cNvGraphicFramePr/>
            <p:nvPr/>
          </p:nvGraphicFramePr>
          <p:xfrm>
            <a:off x="323528" y="1340768"/>
            <a:ext cx="8568952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Oval Callout 5"/>
            <p:cNvSpPr/>
            <p:nvPr/>
          </p:nvSpPr>
          <p:spPr>
            <a:xfrm>
              <a:off x="467544" y="260648"/>
              <a:ext cx="5904656" cy="1107504"/>
            </a:xfrm>
            <a:prstGeom prst="wedgeEllipseCallout">
              <a:avLst>
                <a:gd name="adj1" fmla="val 56101"/>
                <a:gd name="adj2" fmla="val 36698"/>
              </a:avLst>
            </a:prstGeom>
            <a:solidFill>
              <a:srgbClr val="FFFFE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b="1" dirty="0">
                  <a:ln w="10541" cmpd="sng">
                    <a:solidFill>
                      <a:srgbClr val="0000CC"/>
                    </a:solidFill>
                    <a:prstDash val="solid"/>
                  </a:ln>
                  <a:solidFill>
                    <a:srgbClr val="0000CC"/>
                  </a:solidFill>
                </a:rPr>
                <a:t>ลักษณะสำคัญ</a:t>
              </a:r>
            </a:p>
            <a:p>
              <a:pPr algn="ctr"/>
              <a:r>
                <a:rPr lang="th-TH" sz="2800" b="1" dirty="0">
                  <a:ln w="10541" cmpd="sng">
                    <a:solidFill>
                      <a:srgbClr val="0000CC"/>
                    </a:solidFill>
                    <a:prstDash val="solid"/>
                  </a:ln>
                  <a:solidFill>
                    <a:srgbClr val="0000CC"/>
                  </a:solidFill>
                </a:rPr>
                <a:t>ของการประเมินตามสภาพจริง</a:t>
              </a:r>
              <a:endParaRPr lang="en-US" sz="2800" b="1" dirty="0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8184" y="220823"/>
              <a:ext cx="2016224" cy="1703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0762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1775520" y="302106"/>
            <a:ext cx="8640960" cy="646331"/>
          </a:xfrm>
          <a:prstGeom prst="rect">
            <a:avLst/>
          </a:prstGeom>
          <a:solidFill>
            <a:srgbClr val="FFFFE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ความสำคัญของการประเมินตามสภาพจริง</a:t>
            </a:r>
            <a:endParaRPr lang="en-US" sz="3600" dirty="0">
              <a:solidFill>
                <a:srgbClr val="0000CC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775520" y="1124744"/>
            <a:ext cx="8640960" cy="5400600"/>
          </a:xfrm>
          <a:prstGeom prst="rect">
            <a:avLst/>
          </a:prstGeom>
          <a:noFill/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thaiDist">
              <a:buFont typeface="Wingdings" pitchFamily="2" charset="2"/>
              <a:buChar char="v"/>
            </a:pPr>
            <a:r>
              <a:rPr lang="th-TH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1. การประเมินตามสภาพจริงสามารถช่วยในการจัดวางตำแหน่งผู้เรียน </a:t>
            </a:r>
            <a:r>
              <a:rPr lang="en-US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(Placement) </a:t>
            </a:r>
            <a:r>
              <a:rPr lang="th-TH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ได้ </a:t>
            </a:r>
            <a:r>
              <a:rPr lang="th-TH" sz="2500" b="1" dirty="0">
                <a:latin typeface="EucrosiaUPC" pitchFamily="18" charset="-34"/>
                <a:cs typeface="EucrosiaUPC" pitchFamily="18" charset="-34"/>
              </a:rPr>
              <a:t>หากนำมาใช้ในการประเมินก่อนการจัดการเรียนการสอน จะทำให้ครูทราบถึงระดับความสามารถและทักษะของผู้เรียนในด้านต่างๆ สามารถช่วยในการจัดวางนักเรียนในการเข้าสู่โครงการพิเศษการส่งเสริม การซ่อมเสริมและการรับเข้าศึกษาต่อในระดับที่สูงขึ้นได้</a:t>
            </a:r>
          </a:p>
          <a:p>
            <a:pPr marL="342900" indent="-342900" algn="thaiDist">
              <a:buFont typeface="Wingdings" pitchFamily="2" charset="2"/>
              <a:buChar char="v"/>
            </a:pPr>
            <a:r>
              <a:rPr lang="th-TH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2. การประเมินตามสภาพจริงเป็นการประเมินที่สอดคล้องกับการประเมินเพื่อการเรียนรู้ </a:t>
            </a:r>
            <a:r>
              <a:rPr lang="en-US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(Assessment for learning)</a:t>
            </a:r>
            <a:r>
              <a:rPr lang="th-TH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500" b="1" dirty="0">
                <a:latin typeface="EucrosiaUPC" pitchFamily="18" charset="-34"/>
                <a:cs typeface="EucrosiaUPC" pitchFamily="18" charset="-34"/>
              </a:rPr>
              <a:t>เนื่องจากเป็นการประเมินที่ส่งเสริมให้ครูกำหนดและปรับปรุงรูปแบบการจัดการเรียนการสอนให้ตอบสนองความต้องการและเหมาะสมกับความสามารถของผู้เรียน</a:t>
            </a:r>
          </a:p>
          <a:p>
            <a:pPr marL="342900" indent="-342900" algn="thaiDist">
              <a:buFont typeface="Wingdings" pitchFamily="2" charset="2"/>
              <a:buChar char="v"/>
            </a:pPr>
            <a:r>
              <a:rPr lang="th-TH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3. การประเมินตามสภาพจริงสามารถใช้ในการกำกับติดตาม </a:t>
            </a:r>
            <a:r>
              <a:rPr lang="en-US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(Monitoring) </a:t>
            </a:r>
            <a:r>
              <a:rPr lang="th-TH" sz="2500" b="1" dirty="0">
                <a:latin typeface="EucrosiaUPC" pitchFamily="18" charset="-34"/>
                <a:cs typeface="EucrosiaUPC" pitchFamily="18" charset="-34"/>
              </a:rPr>
              <a:t>ความก้าวหน้าของผู้เรียน ชั้นเรียน โรงเรียน เขตพื้นที่ และประเทศ</a:t>
            </a:r>
          </a:p>
          <a:p>
            <a:pPr marL="342900" indent="-342900" algn="thaiDist">
              <a:buFont typeface="Wingdings" pitchFamily="2" charset="2"/>
              <a:buChar char="v"/>
            </a:pPr>
            <a:r>
              <a:rPr lang="th-TH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3. การประเมินตามสภาพจริงสามารถสะท้อนความรับผิดชอบต่อสาธารณะ </a:t>
            </a:r>
            <a:r>
              <a:rPr lang="en-US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(Accountability)</a:t>
            </a:r>
            <a:r>
              <a:rPr lang="th-TH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ได้</a:t>
            </a:r>
            <a:r>
              <a:rPr lang="en-US" sz="25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500" b="1" dirty="0">
                <a:latin typeface="EucrosiaUPC" pitchFamily="18" charset="-34"/>
                <a:cs typeface="EucrosiaUPC" pitchFamily="18" charset="-34"/>
              </a:rPr>
              <a:t>ซึ่งเป็นความสามารถในการชี้แจงต่อสาธารณะได้ว่า งบประมาณที่ใช้ในด้านการศึกษานั้นมีความคุ้มค่าหรือไม่ มากน้อยเพียงใด</a:t>
            </a:r>
          </a:p>
        </p:txBody>
      </p:sp>
    </p:spTree>
    <p:extLst>
      <p:ext uri="{BB962C8B-B14F-4D97-AF65-F5344CB8AC3E}">
        <p14:creationId xmlns:p14="http://schemas.microsoft.com/office/powerpoint/2010/main" val="3014882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1775520" y="302106"/>
            <a:ext cx="8640960" cy="646331"/>
          </a:xfrm>
          <a:prstGeom prst="rect">
            <a:avLst/>
          </a:prstGeom>
          <a:solidFill>
            <a:srgbClr val="FFFFE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วิธีการประเมินตามสภาพจริง</a:t>
            </a:r>
            <a:endParaRPr lang="en-US" sz="3600" dirty="0">
              <a:solidFill>
                <a:srgbClr val="0000CC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>
          <a:xfrm>
            <a:off x="1809056" y="3403739"/>
            <a:ext cx="8640960" cy="3024336"/>
          </a:xfrm>
          <a:prstGeom prst="rect">
            <a:avLst/>
          </a:prstGeom>
          <a:noFill/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    วิธีการประเมินการเรียนรู้ของผู้เรียนตามสภาพจริง มี 4 วิธี ได้แก่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07568" y="1268760"/>
            <a:ext cx="7776864" cy="2016224"/>
          </a:xfrm>
          <a:prstGeom prst="roundRect">
            <a:avLst/>
          </a:prstGeom>
          <a:solidFill>
            <a:srgbClr val="FF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i="1" dirty="0">
                <a:ln w="1905">
                  <a:solidFill>
                    <a:srgbClr val="0070C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itchFamily="34" charset="-34"/>
                <a:cs typeface="FreesiaUPC" pitchFamily="34" charset="-34"/>
              </a:rPr>
              <a:t>   </a:t>
            </a:r>
            <a:r>
              <a:rPr lang="en-US" sz="3200" b="1" i="1" dirty="0">
                <a:ln w="1905">
                  <a:solidFill>
                    <a:srgbClr val="0070C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itchFamily="34" charset="-34"/>
                <a:cs typeface="FreesiaUPC" pitchFamily="34" charset="-34"/>
              </a:rPr>
              <a:t>“</a:t>
            </a:r>
            <a:r>
              <a:rPr lang="th-TH" sz="3200" b="1" i="1" dirty="0">
                <a:ln w="1905">
                  <a:solidFill>
                    <a:srgbClr val="0070C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itchFamily="34" charset="-34"/>
                <a:cs typeface="FreesiaUPC" pitchFamily="34" charset="-34"/>
              </a:rPr>
              <a:t>ในการประเมินตามสภาพจริงของผู้เรียนนั้น ความรู้และทักษะของผู้เรียนเป็นสิ่งที่ไม่สามารถแยกออกจากกันได้ และมีความสำคัญไม่ยิ่งหย่อนกว่ากัน</a:t>
            </a:r>
            <a:r>
              <a:rPr lang="en-US" sz="3200" b="1" i="1" dirty="0">
                <a:ln w="1905">
                  <a:solidFill>
                    <a:srgbClr val="0070C0"/>
                  </a:solidFill>
                </a:ln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eesiaUPC" pitchFamily="34" charset="-34"/>
                <a:cs typeface="FreesiaUPC" pitchFamily="34" charset="-34"/>
              </a:rPr>
              <a:t>” </a:t>
            </a:r>
            <a:r>
              <a:rPr lang="th-TH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(กมลวรรณ ตังธนกานนท์, 2547) 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069196" y="3835787"/>
          <a:ext cx="61206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950341" y="6428075"/>
            <a:ext cx="2473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ที่มา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กมลวรรณ ตังธนกานนท์, 254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FreesiaUPC" pitchFamily="34" charset="-34"/>
                <a:cs typeface="FreesiaUPC" pitchFamily="34" charset="-34"/>
              </a:rPr>
              <a:t>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9160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5600" y="196299"/>
            <a:ext cx="7272808" cy="864096"/>
          </a:xfrm>
          <a:prstGeom prst="rect">
            <a:avLst/>
          </a:prstGeom>
          <a:noFill/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400" b="1" cap="all" dirty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ขั้นตอนของการประเมินตามสภาพจริง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35132" y="1060396"/>
            <a:ext cx="8217037" cy="560896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   1.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itchFamily="18" charset="-34"/>
                <a:cs typeface="EucrosiaUPC" pitchFamily="18" charset="-34"/>
              </a:rPr>
              <a:t>กำหนดวัตถุประสงค์และเป้าหมายในการประเมิน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dirty="0">
                <a:latin typeface="EucrosiaUPC" pitchFamily="18" charset="-34"/>
                <a:cs typeface="EucrosiaUPC" pitchFamily="18" charset="-34"/>
              </a:rPr>
              <a:t>: 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ให้สอดคล้องกับสาระ มาตรฐาน จุดประสงค์การเรียนรู้ และสอดคล้องกับพัฒนาการ</a:t>
            </a:r>
          </a:p>
          <a:p>
            <a:pPr marL="0" indent="0" algn="thaiDist">
              <a:buNone/>
            </a:pP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   2.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itchFamily="18" charset="-34"/>
                <a:cs typeface="EucrosiaUPC" pitchFamily="18" charset="-34"/>
              </a:rPr>
              <a:t>กำหนดขอบเขตในการประเมิน </a:t>
            </a:r>
            <a:r>
              <a:rPr lang="en-US" sz="2800" b="1" dirty="0">
                <a:latin typeface="EucrosiaUPC" pitchFamily="18" charset="-34"/>
                <a:cs typeface="EucrosiaUPC" pitchFamily="18" charset="-34"/>
              </a:rPr>
              <a:t>: 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ประเมินอะไร (ความรู้ ทักษะและกระบวนการ ความรู้สึก คุณลักษณะ ฯลฯ) ประเมินใคร (รายบุคคล/รายกลุ่ม)</a:t>
            </a:r>
          </a:p>
          <a:p>
            <a:pPr marL="0" indent="0" algn="thaiDist">
              <a:buNone/>
            </a:pP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   3.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itchFamily="18" charset="-34"/>
                <a:cs typeface="EucrosiaUPC" pitchFamily="18" charset="-34"/>
              </a:rPr>
              <a:t>กำหนดผู้ประเมิน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dirty="0">
                <a:latin typeface="EucrosiaUPC" pitchFamily="18" charset="-34"/>
                <a:cs typeface="EucrosiaUPC" pitchFamily="18" charset="-34"/>
              </a:rPr>
              <a:t>: 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ผู้เรียน เพื่อน ผู้ปกครอง ผู้สอน ผู้เกี่ยวข้อง</a:t>
            </a:r>
          </a:p>
          <a:p>
            <a:pPr marL="0" indent="0" algn="thaiDist">
              <a:buNone/>
            </a:pP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   4.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itchFamily="18" charset="-34"/>
                <a:cs typeface="EucrosiaUPC" pitchFamily="18" charset="-34"/>
              </a:rPr>
              <a:t>เลือกใช้เทคนิคและเครื่องมือในการประเมิน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dirty="0">
                <a:latin typeface="EucrosiaUPC" pitchFamily="18" charset="-34"/>
                <a:cs typeface="EucrosiaUPC" pitchFamily="18" charset="-34"/>
              </a:rPr>
              <a:t>: 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การทดสอบ การสังเกต การสัมภาษณ์ การตรวจผลงาน/ชิ้นงาน การตรวจบันทึก การสอบถามผู้เกี่ยวข้อง แฟ้มสะสมงาน</a:t>
            </a:r>
          </a:p>
          <a:p>
            <a:pPr marL="0" indent="0" algn="thaiDist">
              <a:buNone/>
            </a:pP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   5.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itchFamily="18" charset="-34"/>
                <a:cs typeface="EucrosiaUPC" pitchFamily="18" charset="-34"/>
              </a:rPr>
              <a:t>กำหนดเวลาและสถานที่ในการประเมิน </a:t>
            </a:r>
            <a:r>
              <a:rPr lang="en-US" sz="2800" b="1" dirty="0">
                <a:latin typeface="EucrosiaUPC" pitchFamily="18" charset="-34"/>
                <a:cs typeface="EucrosiaUPC" pitchFamily="18" charset="-34"/>
              </a:rPr>
              <a:t>: 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ระหว่างทำงานกลุ่ม/โครงการ วันใด สัปดาห์ใด</a:t>
            </a:r>
          </a:p>
          <a:p>
            <a:pPr marL="0" indent="0" algn="thaiDist">
              <a:buNone/>
            </a:pP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   6.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itchFamily="18" charset="-34"/>
                <a:cs typeface="EucrosiaUPC" pitchFamily="18" charset="-34"/>
              </a:rPr>
              <a:t>วิเคราะห์ผลและจัดการข้อมูล</a:t>
            </a:r>
            <a:endParaRPr lang="th-TH" sz="2800" b="1" dirty="0">
              <a:latin typeface="EucrosiaUPC" pitchFamily="18" charset="-34"/>
              <a:cs typeface="EucrosiaUPC" pitchFamily="18" charset="-34"/>
            </a:endParaRPr>
          </a:p>
          <a:p>
            <a:pPr marL="0" indent="0" algn="thaiDist">
              <a:buNone/>
            </a:pP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   7. </a:t>
            </a:r>
            <a:r>
              <a:rPr lang="th-TH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EucrosiaUPC" pitchFamily="18" charset="-34"/>
                <a:cs typeface="EucrosiaUPC" pitchFamily="18" charset="-34"/>
              </a:rPr>
              <a:t>กำหนดเกณฑ์การประเมิน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dirty="0">
                <a:latin typeface="EucrosiaUPC" pitchFamily="18" charset="-34"/>
                <a:cs typeface="EucrosiaUPC" pitchFamily="18" charset="-34"/>
              </a:rPr>
              <a:t>: </a:t>
            </a:r>
            <a:r>
              <a:rPr lang="th-TH" sz="2800" b="1" dirty="0">
                <a:latin typeface="EucrosiaUPC" pitchFamily="18" charset="-34"/>
                <a:cs typeface="EucrosiaUPC" pitchFamily="18" charset="-34"/>
              </a:rPr>
              <a:t>รายละเอียดในการให้คะแนน การแปลผล</a:t>
            </a:r>
          </a:p>
        </p:txBody>
      </p:sp>
    </p:spTree>
    <p:extLst>
      <p:ext uri="{BB962C8B-B14F-4D97-AF65-F5344CB8AC3E}">
        <p14:creationId xmlns:p14="http://schemas.microsoft.com/office/powerpoint/2010/main" val="3994446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6249" y="250168"/>
            <a:ext cx="10601325" cy="6453740"/>
            <a:chOff x="467545" y="440668"/>
            <a:chExt cx="8110610" cy="6453740"/>
          </a:xfrm>
        </p:grpSpPr>
        <p:grpSp>
          <p:nvGrpSpPr>
            <p:cNvPr id="4" name="Group 3"/>
            <p:cNvGrpSpPr/>
            <p:nvPr/>
          </p:nvGrpSpPr>
          <p:grpSpPr>
            <a:xfrm>
              <a:off x="2457475" y="440668"/>
              <a:ext cx="4176464" cy="1260140"/>
              <a:chOff x="2987824" y="548680"/>
              <a:chExt cx="4176464" cy="1368152"/>
            </a:xfrm>
          </p:grpSpPr>
          <p:sp>
            <p:nvSpPr>
              <p:cNvPr id="3" name="Oval Callout 2"/>
              <p:cNvSpPr/>
              <p:nvPr/>
            </p:nvSpPr>
            <p:spPr>
              <a:xfrm>
                <a:off x="2987824" y="548680"/>
                <a:ext cx="4176464" cy="1368152"/>
              </a:xfrm>
              <a:prstGeom prst="wedgeEllipseCallout">
                <a:avLst>
                  <a:gd name="adj1" fmla="val -60449"/>
                  <a:gd name="adj2" fmla="val 43703"/>
                </a:avLst>
              </a:prstGeom>
              <a:solidFill>
                <a:srgbClr val="FFFFE1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347864" y="909590"/>
                <a:ext cx="3788217" cy="701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altLang="th-TH" sz="36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ทำอะไรได้ มากกว่า รู้อะไร</a:t>
                </a:r>
                <a:endParaRPr lang="en-US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pic>
          <p:nvPicPr>
            <p:cNvPr id="1026" name="Picture 2" descr="ผลการค้นหารูปภาพสำหรับ ครู ตัวการ์ตูน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5" y="1124744"/>
              <a:ext cx="2736304" cy="2100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457475" y="908720"/>
              <a:ext cx="612068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ctr"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1pPr>
              <a:lvl2pPr algn="ctr"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2pPr>
              <a:lvl3pPr algn="ctr"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3pPr>
              <a:lvl4pPr algn="ctr"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4pPr>
              <a:lvl5pPr algn="ctr"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5pPr>
              <a:lvl6pPr marL="4572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6pPr>
              <a:lvl7pPr marL="9144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7pPr>
              <a:lvl8pPr marL="1371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8pPr>
              <a:lvl9pPr marL="18288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ngsana New" pitchFamily="18" charset="-34"/>
                </a:defRPr>
              </a:lvl9pPr>
            </a:lstStyle>
            <a:p>
              <a:pPr algn="thaiDist"/>
              <a:br>
                <a:rPr lang="th-TH" altLang="th-TH" sz="3200" b="1" dirty="0">
                  <a:solidFill>
                    <a:srgbClr val="B13F9A"/>
                  </a:solidFill>
                </a:rPr>
              </a:br>
              <a:r>
                <a:rPr lang="th-TH" altLang="th-TH" sz="3200" b="1" dirty="0">
                  <a:solidFill>
                    <a:srgbClr val="B13F9A"/>
                  </a:solidFill>
                </a:rPr>
                <a:t>    </a:t>
              </a:r>
              <a:endParaRPr lang="en-US" altLang="th-TH" sz="3200" b="1" dirty="0">
                <a:solidFill>
                  <a:srgbClr val="B13F9A"/>
                </a:solidFill>
              </a:endParaRPr>
            </a:p>
            <a:p>
              <a:pPr algn="thaiDist"/>
              <a:r>
                <a:rPr lang="th-TH" altLang="th-TH" sz="3200" b="1" dirty="0">
                  <a:solidFill>
                    <a:srgbClr val="B13F9A"/>
                  </a:solidFill>
                </a:rPr>
                <a:t> การประเมินตามสภาพจริงจะเอื้อต่อการเรียนการสอนที่เน้นผู้เรียนเป็นศูนย์กลางมากกว่าการเรียนการสอนที่เกิดจากครูเป็นผู้บอกความรู้ </a:t>
              </a:r>
            </a:p>
            <a:p>
              <a:pPr algn="thaiDist"/>
              <a:r>
                <a:rPr lang="th-TH" altLang="th-TH" sz="3200" b="1" dirty="0">
                  <a:solidFill>
                    <a:srgbClr val="B13F9A"/>
                  </a:solidFill>
                </a:rPr>
                <a:t>     ผู้เรียนจะเรียนรู้จากการกระทำมากขึ้น</a:t>
              </a:r>
            </a:p>
            <a:p>
              <a:pPr algn="thaiDist"/>
              <a:r>
                <a:rPr lang="th-TH" altLang="th-TH" sz="3200" b="1" dirty="0">
                  <a:solidFill>
                    <a:srgbClr val="B13F9A"/>
                  </a:solidFill>
                </a:rPr>
                <a:t>     การประเมินตามสภาพจริงจะแสดงให้เห็นว่า</a:t>
              </a:r>
              <a:r>
                <a:rPr lang="th-TH" altLang="th-TH" sz="3200" b="1" dirty="0">
                  <a:solidFill>
                    <a:srgbClr val="0000CC"/>
                  </a:solidFill>
                </a:rPr>
                <a:t>นักเรียนทำอะไรได้ </a:t>
              </a:r>
              <a:r>
                <a:rPr lang="th-TH" altLang="th-TH" sz="3200" b="1" dirty="0">
                  <a:solidFill>
                    <a:srgbClr val="B13F9A"/>
                  </a:solidFill>
                </a:rPr>
                <a:t>มากกว่าจะบอกว่านักเรียนรู้อะไร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245" y="5032382"/>
              <a:ext cx="3096344" cy="18620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470" y="4983941"/>
              <a:ext cx="3446090" cy="18504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964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50F55-37BF-465B-9547-E8F38DCBF38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09675"/>
            <a:ext cx="10363826" cy="54863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2400" dirty="0"/>
              <a:t>วิชัย วงษ์ใหญ่ (2525) กล่าวว่า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</a:rPr>
              <a:t>การพัฒนาหลักสูตร คือ </a:t>
            </a:r>
            <a:r>
              <a:rPr lang="th-TH" sz="2400" b="1" i="1" u="sng" dirty="0">
                <a:solidFill>
                  <a:schemeClr val="accent1">
                    <a:lumMod val="75000"/>
                  </a:schemeClr>
                </a:solidFill>
              </a:rPr>
              <a:t>การพยายามวางโครงการที่จะช่วยให้นักเรียนได้เรียนรู้ตรงตามจุดหมายที่กำหนดไว้หรือการพัฒนาหลักสูตรและการสอน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</a:rPr>
              <a:t>คือระบบโครงสร้างของการจัดโปรแกรมการสอน กำหนดจุดมุ่งหมาย เนื้อหาสาระ การปรับปรุงตารางแบบเรียน คู่มือครู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</a:rPr>
              <a:t>สื่อการเรียนและการวัดและประเมินผลการใช้หลักสูตร การปรับปรุงแก้ไขและการให้ การอบรมครูผู้ใช้หลักสูตรให้เป็นไปตามวัตถุประสงค์ของการพัฒนาหลักสูตรและการสอน รวมทั้งการบริหารและบริการหลักสูตร</a:t>
            </a:r>
          </a:p>
          <a:p>
            <a:r>
              <a:rPr lang="th-TH" sz="2400" dirty="0"/>
              <a:t>สงัด อุทรานันท์ (2532) กล่าวว่า </a:t>
            </a:r>
            <a:r>
              <a:rPr lang="th-TH" sz="2400" b="1" dirty="0">
                <a:solidFill>
                  <a:schemeClr val="accent3">
                    <a:lumMod val="75000"/>
                  </a:schemeClr>
                </a:solidFill>
              </a:rPr>
              <a:t>การพัฒนาหลักสูตรมีความหมายอยู่ 2 ลักษณะ คือ 1) </a:t>
            </a:r>
            <a:r>
              <a:rPr lang="th-TH" sz="2400" b="1" i="1" u="sng" dirty="0">
                <a:solidFill>
                  <a:schemeClr val="accent3">
                    <a:lumMod val="75000"/>
                  </a:schemeClr>
                </a:solidFill>
              </a:rPr>
              <a:t>การทำหลักสูตรที่มีอยู่แล้วให้ดีขึ้น</a:t>
            </a:r>
            <a:r>
              <a:rPr lang="th-TH" sz="2400" b="1" dirty="0">
                <a:solidFill>
                  <a:schemeClr val="accent3">
                    <a:lumMod val="75000"/>
                  </a:schemeClr>
                </a:solidFill>
              </a:rPr>
              <a:t>หรือสมบูรณ์ขึ้น และ 2) การ</a:t>
            </a:r>
            <a:r>
              <a:rPr lang="th-TH" sz="2400" b="1" i="1" u="sng" dirty="0">
                <a:solidFill>
                  <a:schemeClr val="accent3">
                    <a:lumMod val="75000"/>
                  </a:schemeClr>
                </a:solidFill>
              </a:rPr>
              <a:t>สร้างหลักสูตรขึ้นมาใหม่</a:t>
            </a:r>
            <a:r>
              <a:rPr lang="th-TH" sz="2400" b="1" dirty="0">
                <a:solidFill>
                  <a:schemeClr val="accent3">
                    <a:lumMod val="75000"/>
                  </a:schemeClr>
                </a:solidFill>
              </a:rPr>
              <a:t>โดยไม่มีหลักสูตรเดิมเป็นพื้นฐาน</a:t>
            </a:r>
          </a:p>
          <a:p>
            <a:r>
              <a:rPr lang="th-TH" sz="2400" dirty="0"/>
              <a:t>กูด คาร์เตอร์ วี (</a:t>
            </a:r>
            <a:r>
              <a:rPr lang="en-US" dirty="0"/>
              <a:t>Good Carter V. ,1973</a:t>
            </a:r>
            <a:r>
              <a:rPr lang="en-US" sz="2400" dirty="0"/>
              <a:t>) </a:t>
            </a:r>
            <a:r>
              <a:rPr lang="th-TH" sz="2400" dirty="0"/>
              <a:t>ได้ให้ความเห็นว่า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</a:rPr>
              <a:t>การพัฒนาหลักสูตร เกิดขึ้นได้2 ลักษณะ คือ 1) </a:t>
            </a:r>
            <a:r>
              <a:rPr lang="th-TH" sz="2400" b="1" i="1" u="sng" dirty="0">
                <a:solidFill>
                  <a:schemeClr val="accent1">
                    <a:lumMod val="75000"/>
                  </a:schemeClr>
                </a:solidFill>
              </a:rPr>
              <a:t>การปรับปรุงหลักสูตร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</a:rPr>
              <a:t>เป็นวิธีการพัฒนาหลักสูตรอย่างหนึ่งเพื่อให้เหมาะสมกับโรงเรียนหรือระบบโรงเรียน จุดหมายของการสอน วัสดุอุปกรณ์วิธีสอนรวมทั้ง การประเมินผล และ 2) </a:t>
            </a:r>
            <a:r>
              <a:rPr lang="th-TH" sz="2400" b="1" i="1" u="sng" dirty="0">
                <a:solidFill>
                  <a:schemeClr val="accent1">
                    <a:lumMod val="75000"/>
                  </a:schemeClr>
                </a:solidFill>
              </a:rPr>
              <a:t>การเปลี่ยนแปลงหลักสูตร 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</a:rPr>
              <a:t>หมายถึงการแก้ไขหลักสูตรให้แตกต่างไปจากเดิมเป็นการสร้างโอกาสทางการเรียนขึ้นไป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3607E5-CF52-4E04-8D46-2E31F7746C04}"/>
              </a:ext>
            </a:extLst>
          </p:cNvPr>
          <p:cNvSpPr/>
          <p:nvPr/>
        </p:nvSpPr>
        <p:spPr>
          <a:xfrm>
            <a:off x="3552825" y="332768"/>
            <a:ext cx="4552950" cy="74355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ความหมายของการพัฒนาหลักสูตร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711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7AC2-CD29-4D80-A8AC-9033B7EDE6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125" y="3795165"/>
            <a:ext cx="11715750" cy="28403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2800" b="1" i="1" u="sng" dirty="0">
                <a:solidFill>
                  <a:schemeClr val="accent1">
                    <a:lumMod val="75000"/>
                  </a:schemeClr>
                </a:solidFill>
              </a:rPr>
              <a:t>การพัฒนาหลักสูตร 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เป็นการ</a:t>
            </a:r>
            <a:r>
              <a:rPr lang="th-TH" sz="2800" b="1" dirty="0">
                <a:solidFill>
                  <a:srgbClr val="FF0000"/>
                </a:solidFill>
              </a:rPr>
              <a:t>สร้างหลักสูตรขึ้นมาใหม่ 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หรือ</a:t>
            </a:r>
            <a:r>
              <a:rPr lang="th-TH" sz="2800" b="1" dirty="0">
                <a:solidFill>
                  <a:srgbClr val="FF0000"/>
                </a:solidFill>
              </a:rPr>
              <a:t>ปรับปรุงเปลี่ยนแปลงหลักสูตร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</a:rPr>
              <a:t>ที่ใช้อยู่เดิมทั้งองค์ประกอบ เริ่มต้นที่การปรับเปลี่ยนจุดประสงค์ เนื้อหา กิจรรมการเรียนการสอน รวมถึงการวัดประเมินผลเพื่อให้มีความเหมาะสมสอดคล้องกับสภาวะการเปลี่ยนแปลงทางสังคมวัฒนธรรม เศรษฐกิจ การเมืองและการปกครองภายในท้องถิ่น ภายในประเทศ และต่างประเทศ รวมถึงการให้การอบรมครูผู้ใช้หลักสูตรให้เป็นไปตามวัตถุประสงค์ของการพัฒนาหลักสูตรและการสอน รวมทั้งการบริหารและบริการหลักสูตร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08D3F2-F5E0-4E76-8C4B-30D28563E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474" y="142875"/>
            <a:ext cx="5734051" cy="15954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accent1"/>
                </a:solidFill>
              </a:rPr>
              <a:t>สรุปความหมายของการพัฒนาหลักสูตร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พัฒนาหลักสูตร 2557: บทที่ 1 หลักสูตร และความหมายของหลักสูตร">
            <a:extLst>
              <a:ext uri="{FF2B5EF4-FFF2-40B4-BE49-F238E27FC236}">
                <a16:creationId xmlns:a16="http://schemas.microsoft.com/office/drawing/2014/main" id="{26E504F1-48D9-8641-E025-9C86FB92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1" y="1846417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4E4DC07-057E-11A0-E67D-00A5AA92C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325" y="1846417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84CE3-E0EA-4398-A995-B2E06989A2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7175" y="1371600"/>
            <a:ext cx="11791949" cy="5334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ชัยวัฒน์ สุทธิรัตน์ (2556 : 75 –76) ได้เสนอหลักการพัฒนาหลักสูตร ต้องคำนึงถึงหลักการพัฒนาหลักสูตรต่อไปนี้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1.</a:t>
            </a: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 จำเป็นต้องมีผู้นำที่เชี่ยวชาญและมีความสามารถในการพัฒนาหลักสูตรเป็นอย่างดี </a:t>
            </a:r>
          </a:p>
          <a:p>
            <a:pPr marL="0" indent="0">
              <a:buNone/>
            </a:pPr>
            <a:r>
              <a:rPr lang="th-TH" sz="2400" b="1" dirty="0">
                <a:solidFill>
                  <a:schemeClr val="accent3">
                    <a:lumMod val="75000"/>
                  </a:schemeClr>
                </a:solidFill>
              </a:rPr>
              <a:t>2. จำเป็นต้องได้รับความช่วยเหลือและประสานงานอย่างดีจากบุคคลที่เกี่ยวข้องทุกฝ่ายทุกระดับ </a:t>
            </a:r>
          </a:p>
          <a:p>
            <a:pPr marL="0" indent="0">
              <a:buNone/>
            </a:pPr>
            <a:r>
              <a:rPr lang="th-TH" sz="2400" b="1" dirty="0">
                <a:solidFill>
                  <a:schemeClr val="accent1">
                    <a:lumMod val="50000"/>
                  </a:schemeClr>
                </a:solidFill>
              </a:rPr>
              <a:t>3. จำเป็นต้องมีการดำเนินงานเป็นระเบียบแบบแผนต่อเนื่องกันไป เริ่มตั้งแต่การวางจุดมุ่งหมายในการพัฒนาหลักสูตรจนถึงการประเมินหลักสูตร สิ่งเหล่านี้เป็นสิ่งที่ผู้มีหน้าที่ในการพัฒนาหลักสูตรไม่ว่าจะเป็นผู้เชี่ยวชาญทางด้านการจัดหลักสูตร ครูผู้สอน หรือนักวิชาการทางด้านการศึกษาและบุคคลต่างๆที่เกี่ยวข้อง จะต้องร่วมมือกันพิจารณาอย่างรอบคอบและดำเนินการอย่างมีระเบียบแบบแผนทีละขั้นตอน รวมถึงผลงานต่างๆทางด้านหลักสูตรที่ได้สร้างขึ้นใหม่อย่างมีประสิทธิภาพ ไม่ว่าจะเป็นเอกสารหลักสูตร เนื้อหารายวิชา การทำการทดลองหลักสูตร การนำหลักสูตร ไปใช้หรือการจัดการเรียนการสอน </a:t>
            </a:r>
          </a:p>
          <a:p>
            <a:pPr marL="0" indent="0">
              <a:buNone/>
            </a:pPr>
            <a:r>
              <a:rPr lang="th-TH" sz="2400" b="1" dirty="0">
                <a:solidFill>
                  <a:schemeClr val="accent3">
                    <a:lumMod val="75000"/>
                  </a:schemeClr>
                </a:solidFill>
              </a:rPr>
              <a:t>5. จะต้องมีการฝึกอบรมครูประจำการให้มีความรู้ ความเข้าใจในหลักสูตรใหม่ การพัฒนาหลักสูตรจัดต้องคำนึงประโยชน์ในการพัฒนาจิตใจและทัศนคติของผู้เรียนด้วย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2848DA-9475-4188-B781-E25D36124AEA}"/>
              </a:ext>
            </a:extLst>
          </p:cNvPr>
          <p:cNvSpPr/>
          <p:nvPr/>
        </p:nvSpPr>
        <p:spPr>
          <a:xfrm>
            <a:off x="2981324" y="76200"/>
            <a:ext cx="6629401" cy="10769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/>
              <a:t>หลักการที่จำเป็นต่อการพัฒนาหลักสูตร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35178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800" y="1181100"/>
            <a:ext cx="11711873" cy="5656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ounded Rectangle 6"/>
          <p:cNvSpPr/>
          <p:nvPr/>
        </p:nvSpPr>
        <p:spPr>
          <a:xfrm>
            <a:off x="2764716" y="233263"/>
            <a:ext cx="6024282" cy="799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จุดเน้นและขั้นตอนในการพัฒนาหลักสูตร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4739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5741" y="1139559"/>
            <a:ext cx="11474422" cy="5563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2256" y="295798"/>
            <a:ext cx="6486861" cy="7692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จุดเน้นและขั้นตอนในการพัฒนาหลักสูตร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27902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3A0D8F-3836-47B8-B47B-BAD1B2A3B4FB}"/>
              </a:ext>
            </a:extLst>
          </p:cNvPr>
          <p:cNvSpPr/>
          <p:nvPr/>
        </p:nvSpPr>
        <p:spPr>
          <a:xfrm>
            <a:off x="3767137" y="266701"/>
            <a:ext cx="4657725" cy="11049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2"/>
                </a:solidFill>
              </a:rPr>
              <a:t>องค์ประกอบของหลักสูตร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5EF0A7-19F3-491B-957A-A8ADA629CD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714500"/>
            <a:ext cx="4741933" cy="46377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th-TH" sz="28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, serif"/>
              </a:rPr>
              <a:t>จุดมุ่งหมายของหลักสูตร</a:t>
            </a:r>
          </a:p>
          <a:p>
            <a:pPr marL="0" indent="0" algn="just">
              <a:spcAft>
                <a:spcPts val="0"/>
              </a:spcAft>
              <a:buNone/>
            </a:pPr>
            <a:endParaRPr lang="th-TH" sz="2800" b="1" i="0" dirty="0">
              <a:solidFill>
                <a:schemeClr val="tx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514350" indent="-514350" algn="just">
              <a:spcAft>
                <a:spcPts val="0"/>
              </a:spcAft>
              <a:buAutoNum type="arabicPeriod" startAt="2"/>
            </a:pPr>
            <a:r>
              <a:rPr lang="th-TH" sz="28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, serif"/>
              </a:rPr>
              <a:t>โครงสร้างเนื้อหาสาระ</a:t>
            </a:r>
          </a:p>
          <a:p>
            <a:pPr marL="0" indent="0" algn="just">
              <a:spcAft>
                <a:spcPts val="0"/>
              </a:spcAft>
              <a:buNone/>
            </a:pPr>
            <a:endParaRPr lang="th-TH" sz="2800" b="1" i="0" dirty="0">
              <a:solidFill>
                <a:schemeClr val="tx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, serif"/>
              </a:rPr>
              <a:t>3</a:t>
            </a:r>
            <a:r>
              <a:rPr lang="th-TH" sz="28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, serif"/>
              </a:rPr>
              <a:t>.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, serif"/>
              </a:rPr>
              <a:t> </a:t>
            </a:r>
            <a:r>
              <a:rPr lang="th-TH" sz="28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, serif"/>
              </a:rPr>
              <a:t>กิจกรรมการเรียนการสอนและสื่อ</a:t>
            </a:r>
          </a:p>
          <a:p>
            <a:pPr marL="0" indent="0" algn="just">
              <a:spcAft>
                <a:spcPts val="0"/>
              </a:spcAft>
              <a:buNone/>
            </a:pPr>
            <a:endParaRPr lang="th-TH" sz="2800" b="1" i="0" dirty="0">
              <a:solidFill>
                <a:schemeClr val="tx2">
                  <a:lumMod val="7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, serif"/>
              </a:rPr>
              <a:t>4</a:t>
            </a:r>
            <a:r>
              <a:rPr lang="th-TH" sz="2800" b="1" i="0" dirty="0">
                <a:solidFill>
                  <a:schemeClr val="tx2">
                    <a:lumMod val="75000"/>
                  </a:schemeClr>
                </a:solidFill>
                <a:effectLst/>
                <a:latin typeface="times new roman, serif"/>
              </a:rPr>
              <a:t>.  การวัดและการประเมินผล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C0897EB-BFF3-9F36-2124-A93E66BBF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525" y="1714500"/>
            <a:ext cx="2962275" cy="154305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0A841DB-EDE3-9089-3F07-3277E836E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675" y="4599648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136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542</TotalTime>
  <Words>2645</Words>
  <Application>Microsoft Office PowerPoint</Application>
  <PresentationFormat>แบบจอกว้าง</PresentationFormat>
  <Paragraphs>184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46" baseType="lpstr">
      <vt:lpstr>Angsana New</vt:lpstr>
      <vt:lpstr>Arial</vt:lpstr>
      <vt:lpstr>EucrosiaUPC</vt:lpstr>
      <vt:lpstr>FreesiaUPC</vt:lpstr>
      <vt:lpstr>Georgia</vt:lpstr>
      <vt:lpstr>Open Sans</vt:lpstr>
      <vt:lpstr>times new roman, serif</vt:lpstr>
      <vt:lpstr>Tw Cen MT</vt:lpstr>
      <vt:lpstr>Wingdings</vt:lpstr>
      <vt:lpstr>Wingdings 2</vt:lpstr>
      <vt:lpstr>Droplet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สรุปความหมายของการพัฒนาหลักสูตร</vt:lpstr>
      <vt:lpstr>งานนำเสนอ PowerPoint</vt:lpstr>
      <vt:lpstr>งานนำเสนอ PowerPoint</vt:lpstr>
      <vt:lpstr>จุดเน้นและขั้นตอนในการพัฒนาหลักสูตร</vt:lpstr>
      <vt:lpstr>งานนำเสนอ PowerPoint</vt:lpstr>
      <vt:lpstr>งานนำเสนอ PowerPoint</vt:lpstr>
      <vt:lpstr>ขั้นที่ 1 ข้อมูลพื้นฐานในการวิเคราะห์หลักสูตร</vt:lpstr>
      <vt:lpstr>ขั้นที่ 1ข้อมูลพื้นฐานในการวิเคราะห์หลักสูตร</vt:lpstr>
      <vt:lpstr>ขั้นที่ 2 การกำหนดจุดมุ่งหมายของหลักสูตร</vt:lpstr>
      <vt:lpstr>ขั้นที่ 2 การกำหนดจุดมุ่งหมายของหลักสูตร</vt:lpstr>
      <vt:lpstr>ขั้นที่ 2 การกำหนดจุดมุ่งหมายของหลักสูตร</vt:lpstr>
      <vt:lpstr>ขั้นที่ 3 การเลือกจัดเนื้อหาและประสบการณ์การเรียนรู้</vt:lpstr>
      <vt:lpstr>ขั้นที่ 3 การเลือกจัดเนื้อหาและประสบการณ์การเรียนรู้</vt:lpstr>
      <vt:lpstr>ขั้นที่ 3 การเลือกจัดเนื้อหาและประสบการณ์การเรียนรู้</vt:lpstr>
      <vt:lpstr>3. การเลือกจัดเนื้อหาและประสบการณ์การเรียนรู้</vt:lpstr>
      <vt:lpstr>ขั้นที่ 3 การเลือกจัดเนื้อหาและประสบการณ์การเรียนรู้</vt:lpstr>
      <vt:lpstr>ขั้นที่ 3 การเลือกจัดเนื้อหาและประสบการณ์การเรียนรู้</vt:lpstr>
      <vt:lpstr>ขั้นที่ 3 การเลือกจัดเนื้อหาและประสบการณ์การเรียนรู้</vt:lpstr>
      <vt:lpstr> ขั้นที่ 4 การกำหนดการวัดและประเมินผล</vt:lpstr>
      <vt:lpstr> ขั้นที่ 4 การกำหนดการวัดและประเมินผล</vt:lpstr>
      <vt:lpstr> ขั้นที่ 4 การกำหนดการวัดและประเมินผล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lab1121</dc:creator>
  <cp:lastModifiedBy>AomAm</cp:lastModifiedBy>
  <cp:revision>30</cp:revision>
  <dcterms:created xsi:type="dcterms:W3CDTF">2021-11-08T05:57:39Z</dcterms:created>
  <dcterms:modified xsi:type="dcterms:W3CDTF">2022-12-19T02:18:54Z</dcterms:modified>
</cp:coreProperties>
</file>