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75" r:id="rId2"/>
    <p:sldId id="291" r:id="rId3"/>
    <p:sldId id="600" r:id="rId4"/>
    <p:sldId id="523" r:id="rId5"/>
    <p:sldId id="601" r:id="rId6"/>
    <p:sldId id="602" r:id="rId7"/>
    <p:sldId id="603" r:id="rId8"/>
    <p:sldId id="604" r:id="rId9"/>
    <p:sldId id="605" r:id="rId10"/>
    <p:sldId id="606" r:id="rId11"/>
    <p:sldId id="607" r:id="rId12"/>
    <p:sldId id="608" r:id="rId13"/>
    <p:sldId id="609" r:id="rId14"/>
    <p:sldId id="525" r:id="rId15"/>
    <p:sldId id="610" r:id="rId16"/>
    <p:sldId id="611" r:id="rId17"/>
    <p:sldId id="612" r:id="rId18"/>
    <p:sldId id="613" r:id="rId19"/>
    <p:sldId id="614" r:id="rId20"/>
    <p:sldId id="530" r:id="rId21"/>
    <p:sldId id="615" r:id="rId22"/>
    <p:sldId id="616" r:id="rId23"/>
    <p:sldId id="617" r:id="rId24"/>
    <p:sldId id="618" r:id="rId25"/>
    <p:sldId id="619" r:id="rId26"/>
    <p:sldId id="620" r:id="rId27"/>
    <p:sldId id="621" r:id="rId28"/>
    <p:sldId id="622" r:id="rId29"/>
    <p:sldId id="623" r:id="rId30"/>
    <p:sldId id="624" r:id="rId31"/>
    <p:sldId id="625" r:id="rId32"/>
    <p:sldId id="626" r:id="rId33"/>
    <p:sldId id="627" r:id="rId34"/>
    <p:sldId id="628" r:id="rId35"/>
    <p:sldId id="629" r:id="rId36"/>
    <p:sldId id="630" r:id="rId37"/>
    <p:sldId id="631" r:id="rId38"/>
    <p:sldId id="632" r:id="rId39"/>
    <p:sldId id="633" r:id="rId40"/>
    <p:sldId id="634" r:id="rId41"/>
    <p:sldId id="635" r:id="rId42"/>
    <p:sldId id="636" r:id="rId43"/>
    <p:sldId id="524" r:id="rId44"/>
    <p:sldId id="637" r:id="rId45"/>
    <p:sldId id="526" r:id="rId46"/>
    <p:sldId id="531" r:id="rId47"/>
    <p:sldId id="527" r:id="rId48"/>
    <p:sldId id="528" r:id="rId49"/>
    <p:sldId id="533" r:id="rId50"/>
    <p:sldId id="529" r:id="rId51"/>
    <p:sldId id="535" r:id="rId52"/>
    <p:sldId id="638" r:id="rId53"/>
    <p:sldId id="536" r:id="rId54"/>
    <p:sldId id="34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EE"/>
    <a:srgbClr val="FF66CC"/>
    <a:srgbClr val="FF3399"/>
    <a:srgbClr val="42C4D4"/>
    <a:srgbClr val="FF5B9D"/>
    <a:srgbClr val="FFF386"/>
    <a:srgbClr val="1F6F7D"/>
    <a:srgbClr val="FF9530"/>
    <a:srgbClr val="484644"/>
    <a:srgbClr val="FFE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E40B-2D98-42D2-881A-A4F16907ECDD}"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D6F12-4576-4D89-AB89-F1F10C1E39CA}" type="slidenum">
              <a:rPr lang="en-US" smtClean="0"/>
              <a:t>‹#›</a:t>
            </a:fld>
            <a:endParaRPr lang="en-US"/>
          </a:p>
        </p:txBody>
      </p:sp>
    </p:spTree>
    <p:extLst>
      <p:ext uri="{BB962C8B-B14F-4D97-AF65-F5344CB8AC3E}">
        <p14:creationId xmlns:p14="http://schemas.microsoft.com/office/powerpoint/2010/main" val="244133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20</a:t>
            </a:fld>
            <a:endParaRPr lang="en-US"/>
          </a:p>
        </p:txBody>
      </p:sp>
    </p:spTree>
    <p:extLst>
      <p:ext uri="{BB962C8B-B14F-4D97-AF65-F5344CB8AC3E}">
        <p14:creationId xmlns:p14="http://schemas.microsoft.com/office/powerpoint/2010/main" val="332414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A666-033E-4A04-A211-A5382DB4F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47B62-22D9-433E-A73B-F0638964D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ACE063-4DF6-40EB-AF91-6F63D869198A}"/>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5" name="Footer Placeholder 4">
            <a:extLst>
              <a:ext uri="{FF2B5EF4-FFF2-40B4-BE49-F238E27FC236}">
                <a16:creationId xmlns:a16="http://schemas.microsoft.com/office/drawing/2014/main" id="{CFD7E36D-AED0-4FE2-948A-CE787E1A2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85798-C31B-4427-B015-689E8C2B6F6A}"/>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58920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458-E7B7-4B1A-91E1-89D5A57280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A9F032-3270-4107-BEB8-4BCE3F7F5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10A88-2B2E-459C-B477-05F278C0D249}"/>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5" name="Footer Placeholder 4">
            <a:extLst>
              <a:ext uri="{FF2B5EF4-FFF2-40B4-BE49-F238E27FC236}">
                <a16:creationId xmlns:a16="http://schemas.microsoft.com/office/drawing/2014/main" id="{FBEB0D97-5DC6-4CA3-AAE9-EDB3A7C05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B3951-4E0F-4C7B-8652-590254185766}"/>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66509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A25BF-7DE1-4873-9699-FE17D7B7D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1C13C-8141-4A1E-B957-9675E6BCA9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7B514-78A3-47CB-9A97-3FBA24646600}"/>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5" name="Footer Placeholder 4">
            <a:extLst>
              <a:ext uri="{FF2B5EF4-FFF2-40B4-BE49-F238E27FC236}">
                <a16:creationId xmlns:a16="http://schemas.microsoft.com/office/drawing/2014/main" id="{C7CE4981-D490-4F4B-8F83-A236CF622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EDD45-CBD3-4AE2-999C-1D123D41B099}"/>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348842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726E-7C94-434B-9BFD-03B7D1C98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EB6F9-D62D-41C5-931F-0D40E0DBC8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CCB3F-22C9-431F-9AA1-EFCAAD086FE8}"/>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5" name="Footer Placeholder 4">
            <a:extLst>
              <a:ext uri="{FF2B5EF4-FFF2-40B4-BE49-F238E27FC236}">
                <a16:creationId xmlns:a16="http://schemas.microsoft.com/office/drawing/2014/main" id="{C5FBB61D-C695-415E-9F24-F1E71CE8D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47D56-5EC8-4EEF-B173-C07B3F36EFF1}"/>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342140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4DC6-14DE-468F-8772-23757E19C2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986B2-B2BC-43AA-ADB7-6AA90401BC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F3A6A-19CC-4754-A7F7-E715AAB0B22D}"/>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5" name="Footer Placeholder 4">
            <a:extLst>
              <a:ext uri="{FF2B5EF4-FFF2-40B4-BE49-F238E27FC236}">
                <a16:creationId xmlns:a16="http://schemas.microsoft.com/office/drawing/2014/main" id="{64B146AE-39BD-4D33-BA90-2740CA0ED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F171F-F1E5-44B6-ABFD-B4BCFF0417ED}"/>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90245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44EC-8FFD-4CF5-A35B-BE9814CE2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3CA13-4219-4998-AFA3-426578787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7FFC-21E3-4AC2-AF65-0E25682414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570B5-FF0B-40AA-B4CA-487982204D7F}"/>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6" name="Footer Placeholder 5">
            <a:extLst>
              <a:ext uri="{FF2B5EF4-FFF2-40B4-BE49-F238E27FC236}">
                <a16:creationId xmlns:a16="http://schemas.microsoft.com/office/drawing/2014/main" id="{3CDAF257-37C4-4811-B644-48CB8D14E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FBCC2-7C01-42DE-B74A-690BC5286AE6}"/>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8988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C120-3DDA-470D-B6E7-CBB90A3306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A72B4-F79E-43CC-98C0-4BA500E49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22C9F-3CBA-4D82-BFD1-FD3CFB35A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8EEDA-5388-4897-8AB6-59DB45830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3B4BFE-61C2-469A-A18A-4E4FE59E5C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26DEE7-4A53-40DE-ADE8-14150937516C}"/>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8" name="Footer Placeholder 7">
            <a:extLst>
              <a:ext uri="{FF2B5EF4-FFF2-40B4-BE49-F238E27FC236}">
                <a16:creationId xmlns:a16="http://schemas.microsoft.com/office/drawing/2014/main" id="{33CE5230-1B9F-4F4A-9F68-C583731F7A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19BC35-3CB5-4035-B8E6-75D0DA3650F3}"/>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82375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3D8-6340-4C93-9A62-164124BB2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B88D7F-B377-4C34-AD67-A15F10ADEE79}"/>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4" name="Footer Placeholder 3">
            <a:extLst>
              <a:ext uri="{FF2B5EF4-FFF2-40B4-BE49-F238E27FC236}">
                <a16:creationId xmlns:a16="http://schemas.microsoft.com/office/drawing/2014/main" id="{DE607CCD-B1AE-4646-8C29-570641E02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7BEBA-EDD5-49CF-B181-8900686CA85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5402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CD88B-5615-4CC9-A71C-353513B0D1EF}"/>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3" name="Footer Placeholder 2">
            <a:extLst>
              <a:ext uri="{FF2B5EF4-FFF2-40B4-BE49-F238E27FC236}">
                <a16:creationId xmlns:a16="http://schemas.microsoft.com/office/drawing/2014/main" id="{851E0A1C-1FB5-4554-8602-D1F2130CBB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E4AA65-CD4A-4A63-B8A7-A75D7859F2B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73033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E54-EB34-4EBB-9E0A-00ACE48A6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708DC-EB97-4A4A-97F0-0329683F1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FAEFE-AE22-4D40-B61A-8A05A9F5D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47BF2-1A9A-40C4-8F32-733F0D82E103}"/>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6" name="Footer Placeholder 5">
            <a:extLst>
              <a:ext uri="{FF2B5EF4-FFF2-40B4-BE49-F238E27FC236}">
                <a16:creationId xmlns:a16="http://schemas.microsoft.com/office/drawing/2014/main" id="{329A9BA3-CBDC-47E7-9EA9-F3295966E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6E58F-791A-4CC7-AF72-D0A1CCAC344F}"/>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48091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8584-4760-4F4B-BE73-A3F079685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26DCC-4CD7-4D49-B8A5-76160F4E7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425352-5B08-4508-86AB-ECCA00CB4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23ED5-5A47-46E0-B7BC-5E107981F8A5}"/>
              </a:ext>
            </a:extLst>
          </p:cNvPr>
          <p:cNvSpPr>
            <a:spLocks noGrp="1"/>
          </p:cNvSpPr>
          <p:nvPr>
            <p:ph type="dt" sz="half" idx="10"/>
          </p:nvPr>
        </p:nvSpPr>
        <p:spPr/>
        <p:txBody>
          <a:bodyPr/>
          <a:lstStyle/>
          <a:p>
            <a:fld id="{DE582256-55FA-451F-93FB-88E988DEC9C7}" type="datetimeFigureOut">
              <a:rPr lang="en-US" smtClean="0"/>
              <a:t>9/9/2021</a:t>
            </a:fld>
            <a:endParaRPr lang="en-US"/>
          </a:p>
        </p:txBody>
      </p:sp>
      <p:sp>
        <p:nvSpPr>
          <p:cNvPr id="6" name="Footer Placeholder 5">
            <a:extLst>
              <a:ext uri="{FF2B5EF4-FFF2-40B4-BE49-F238E27FC236}">
                <a16:creationId xmlns:a16="http://schemas.microsoft.com/office/drawing/2014/main" id="{07098DBD-7F0F-4107-963D-50D4BEE8F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CC2FC-8F0C-4253-810A-FE82CDA8B29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96602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189E3-CD51-464F-BAEB-13676AF79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B0FEFE-38A7-4DF0-A3F6-FF7BB4CB6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392EB-4971-490C-98CD-D5A605B99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82256-55FA-451F-93FB-88E988DEC9C7}" type="datetimeFigureOut">
              <a:rPr lang="en-US" smtClean="0"/>
              <a:t>9/9/2021</a:t>
            </a:fld>
            <a:endParaRPr lang="en-US"/>
          </a:p>
        </p:txBody>
      </p:sp>
      <p:sp>
        <p:nvSpPr>
          <p:cNvPr id="5" name="Footer Placeholder 4">
            <a:extLst>
              <a:ext uri="{FF2B5EF4-FFF2-40B4-BE49-F238E27FC236}">
                <a16:creationId xmlns:a16="http://schemas.microsoft.com/office/drawing/2014/main" id="{7E97F268-97DD-45FF-93B9-6B87DB81F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92768-CF0B-4C20-996E-5D9AB6D9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38757-C810-4CB4-A1D3-0CA82181B853}" type="slidenum">
              <a:rPr lang="en-US" smtClean="0"/>
              <a:t>‹#›</a:t>
            </a:fld>
            <a:endParaRPr lang="en-US"/>
          </a:p>
        </p:txBody>
      </p:sp>
    </p:spTree>
    <p:extLst>
      <p:ext uri="{BB962C8B-B14F-4D97-AF65-F5344CB8AC3E}">
        <p14:creationId xmlns:p14="http://schemas.microsoft.com/office/powerpoint/2010/main" val="284560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9D5796-9D98-46D9-927A-5AA9B04EA7D1}"/>
              </a:ext>
            </a:extLst>
          </p:cNvPr>
          <p:cNvGrpSpPr/>
          <p:nvPr/>
        </p:nvGrpSpPr>
        <p:grpSpPr>
          <a:xfrm>
            <a:off x="4893518" y="-9525"/>
            <a:ext cx="7378045" cy="6858000"/>
            <a:chOff x="4893518" y="-9525"/>
            <a:chExt cx="7378045" cy="6858000"/>
          </a:xfrm>
        </p:grpSpPr>
        <p:sp>
          <p:nvSpPr>
            <p:cNvPr id="3" name="Right Triangle 2">
              <a:extLst>
                <a:ext uri="{FF2B5EF4-FFF2-40B4-BE49-F238E27FC236}">
                  <a16:creationId xmlns:a16="http://schemas.microsoft.com/office/drawing/2014/main" id="{CB41578B-F75C-4E1A-869E-7278055ED2B7}"/>
                </a:ext>
              </a:extLst>
            </p:cNvPr>
            <p:cNvSpPr/>
            <p:nvPr/>
          </p:nvSpPr>
          <p:spPr>
            <a:xfrm flipH="1">
              <a:off x="4893518" y="-9525"/>
              <a:ext cx="672580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384437-42D2-4DD2-BF19-9342EDBFA0E3}"/>
                </a:ext>
              </a:extLst>
            </p:cNvPr>
            <p:cNvSpPr/>
            <p:nvPr/>
          </p:nvSpPr>
          <p:spPr>
            <a:xfrm flipH="1" flipV="1">
              <a:off x="11619320" y="-9525"/>
              <a:ext cx="652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ight Triangle 9">
            <a:extLst>
              <a:ext uri="{FF2B5EF4-FFF2-40B4-BE49-F238E27FC236}">
                <a16:creationId xmlns:a16="http://schemas.microsoft.com/office/drawing/2014/main" id="{2616B0CD-C6BA-4584-B3F9-9F244D4B44A6}"/>
              </a:ext>
            </a:extLst>
          </p:cNvPr>
          <p:cNvSpPr/>
          <p:nvPr/>
        </p:nvSpPr>
        <p:spPr>
          <a:xfrm>
            <a:off x="9843797" y="1089602"/>
            <a:ext cx="1647321" cy="646324"/>
          </a:xfrm>
          <a:prstGeom prst="rtTriangle">
            <a:avLst/>
          </a:prstGeom>
          <a:solidFill>
            <a:srgbClr val="C00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A546E76-6ED4-46B6-A71C-B5BD84DE9183}"/>
              </a:ext>
            </a:extLst>
          </p:cNvPr>
          <p:cNvGrpSpPr/>
          <p:nvPr/>
        </p:nvGrpSpPr>
        <p:grpSpPr>
          <a:xfrm>
            <a:off x="1" y="0"/>
            <a:ext cx="11588619" cy="6858000"/>
            <a:chOff x="1" y="0"/>
            <a:chExt cx="11588619" cy="6858000"/>
          </a:xfrm>
        </p:grpSpPr>
        <p:sp>
          <p:nvSpPr>
            <p:cNvPr id="8" name="Right Triangle 7">
              <a:extLst>
                <a:ext uri="{FF2B5EF4-FFF2-40B4-BE49-F238E27FC236}">
                  <a16:creationId xmlns:a16="http://schemas.microsoft.com/office/drawing/2014/main" id="{AEA7760A-77AE-4BBA-8B47-D2712F584082}"/>
                </a:ext>
              </a:extLst>
            </p:cNvPr>
            <p:cNvSpPr/>
            <p:nvPr/>
          </p:nvSpPr>
          <p:spPr>
            <a:xfrm flipV="1">
              <a:off x="4917233" y="0"/>
              <a:ext cx="6671387" cy="6858000"/>
            </a:xfrm>
            <a:prstGeom prst="rtTriangle">
              <a:avLst/>
            </a:prstGeom>
            <a:solidFill>
              <a:srgbClr val="FFD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6F713A-30F3-4E1B-956A-2345228452AD}"/>
                </a:ext>
              </a:extLst>
            </p:cNvPr>
            <p:cNvSpPr/>
            <p:nvPr/>
          </p:nvSpPr>
          <p:spPr>
            <a:xfrm>
              <a:off x="1" y="0"/>
              <a:ext cx="4926564" cy="6858000"/>
            </a:xfrm>
            <a:prstGeom prst="rect">
              <a:avLst/>
            </a:prstGeom>
            <a:solidFill>
              <a:srgbClr val="FFD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ight Triangle 4">
            <a:extLst>
              <a:ext uri="{FF2B5EF4-FFF2-40B4-BE49-F238E27FC236}">
                <a16:creationId xmlns:a16="http://schemas.microsoft.com/office/drawing/2014/main" id="{D209B6A6-66A3-49E0-90FD-8A2CE72F3BFB}"/>
              </a:ext>
            </a:extLst>
          </p:cNvPr>
          <p:cNvSpPr/>
          <p:nvPr/>
        </p:nvSpPr>
        <p:spPr>
          <a:xfrm flipH="1" flipV="1">
            <a:off x="5242181" y="6163551"/>
            <a:ext cx="669142" cy="327056"/>
          </a:xfrm>
          <a:prstGeom prst="rtTriangle">
            <a:avLst/>
          </a:prstGeom>
          <a:solidFill>
            <a:srgbClr val="415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A1A5B901-2735-499D-A1D7-46497AC07D4F}"/>
              </a:ext>
            </a:extLst>
          </p:cNvPr>
          <p:cNvSpPr/>
          <p:nvPr/>
        </p:nvSpPr>
        <p:spPr>
          <a:xfrm flipV="1">
            <a:off x="8204286" y="1726907"/>
            <a:ext cx="3286832" cy="3402854"/>
          </a:xfrm>
          <a:prstGeom prst="rtTriangle">
            <a:avLst/>
          </a:prstGeom>
          <a:solidFill>
            <a:srgbClr val="FF4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616682-8597-4947-B6AA-7F0B745D9F63}"/>
              </a:ext>
            </a:extLst>
          </p:cNvPr>
          <p:cNvSpPr/>
          <p:nvPr/>
        </p:nvSpPr>
        <p:spPr>
          <a:xfrm>
            <a:off x="-48640" y="1726907"/>
            <a:ext cx="8252926" cy="3402854"/>
          </a:xfrm>
          <a:prstGeom prst="rect">
            <a:avLst/>
          </a:prstGeom>
          <a:solidFill>
            <a:srgbClr val="FF4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626DD9E-233E-438A-A6FC-E29E95EF0385}"/>
              </a:ext>
            </a:extLst>
          </p:cNvPr>
          <p:cNvSpPr/>
          <p:nvPr/>
        </p:nvSpPr>
        <p:spPr>
          <a:xfrm flipH="1">
            <a:off x="5221792" y="5627393"/>
            <a:ext cx="902733" cy="92144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11525B5E-4B11-401A-9203-564F7033E1E1}"/>
              </a:ext>
            </a:extLst>
          </p:cNvPr>
          <p:cNvSpPr/>
          <p:nvPr/>
        </p:nvSpPr>
        <p:spPr>
          <a:xfrm flipH="1">
            <a:off x="5249107" y="5483693"/>
            <a:ext cx="669143" cy="683013"/>
          </a:xfrm>
          <a:prstGeom prst="rtTriangle">
            <a:avLst/>
          </a:prstGeom>
          <a:solidFill>
            <a:srgbClr val="C1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3F52225-A93D-4F6D-A201-09FC6EF08390}"/>
              </a:ext>
            </a:extLst>
          </p:cNvPr>
          <p:cNvSpPr txBox="1"/>
          <p:nvPr/>
        </p:nvSpPr>
        <p:spPr>
          <a:xfrm>
            <a:off x="-173741" y="2609731"/>
            <a:ext cx="9876687" cy="1862048"/>
          </a:xfrm>
          <a:prstGeom prst="rect">
            <a:avLst/>
          </a:prstGeom>
          <a:noFill/>
        </p:spPr>
        <p:txBody>
          <a:bodyPr wrap="square">
            <a:spAutoFit/>
          </a:bodyPr>
          <a:lstStyle/>
          <a:p>
            <a:pPr algn="ctr"/>
            <a:r>
              <a:rPr lang="en-US" sz="11500" b="1" dirty="0">
                <a:solidFill>
                  <a:schemeClr val="bg1"/>
                </a:solidFill>
                <a:latin typeface="TH Niramit AS" panose="02000506000000020004" pitchFamily="2" charset="-34"/>
                <a:cs typeface="TH Niramit AS" panose="02000506000000020004" pitchFamily="2" charset="-34"/>
              </a:rPr>
              <a:t>Independent study</a:t>
            </a:r>
            <a:endParaRPr lang="th-TH" sz="11500" b="1" dirty="0">
              <a:solidFill>
                <a:schemeClr val="bg1"/>
              </a:solidFill>
              <a:latin typeface="TH Niramit AS" panose="02000506000000020004" pitchFamily="2" charset="-34"/>
              <a:cs typeface="TH Niramit AS" panose="02000506000000020004" pitchFamily="2" charset="-34"/>
            </a:endParaRPr>
          </a:p>
        </p:txBody>
      </p:sp>
      <p:cxnSp>
        <p:nvCxnSpPr>
          <p:cNvPr id="11" name="Straight Connector 10">
            <a:extLst>
              <a:ext uri="{FF2B5EF4-FFF2-40B4-BE49-F238E27FC236}">
                <a16:creationId xmlns:a16="http://schemas.microsoft.com/office/drawing/2014/main" id="{AA71B743-574D-4F9C-A154-95CD3CB22019}"/>
              </a:ext>
            </a:extLst>
          </p:cNvPr>
          <p:cNvCxnSpPr/>
          <p:nvPr/>
        </p:nvCxnSpPr>
        <p:spPr>
          <a:xfrm>
            <a:off x="1658855" y="280985"/>
            <a:ext cx="0" cy="111967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78AFABE-29B8-4149-953A-9ACB237BC850}"/>
              </a:ext>
            </a:extLst>
          </p:cNvPr>
          <p:cNvSpPr txBox="1"/>
          <p:nvPr/>
        </p:nvSpPr>
        <p:spPr>
          <a:xfrm>
            <a:off x="1724696" y="446250"/>
            <a:ext cx="8819371" cy="830997"/>
          </a:xfrm>
          <a:prstGeom prst="rect">
            <a:avLst/>
          </a:prstGeom>
          <a:noFill/>
        </p:spPr>
        <p:txBody>
          <a:bodyPr wrap="square">
            <a:spAutoFit/>
          </a:bodyPr>
          <a:lstStyle/>
          <a:p>
            <a:r>
              <a:rPr lang="en-US" sz="4800" b="1" dirty="0">
                <a:solidFill>
                  <a:schemeClr val="bg1">
                    <a:lumMod val="65000"/>
                  </a:schemeClr>
                </a:solidFill>
                <a:latin typeface="Agency FB" panose="020B0503020202020204" pitchFamily="34" charset="0"/>
              </a:rPr>
              <a:t>SUAN SUNANDHA RAJABHAT UNIVERSITY</a:t>
            </a:r>
          </a:p>
        </p:txBody>
      </p:sp>
      <p:pic>
        <p:nvPicPr>
          <p:cNvPr id="27" name="Picture 2" descr="มหาวิทยาลัยราชภัฏสวนสุนันทา - วิกิพีเดีย">
            <a:extLst>
              <a:ext uri="{FF2B5EF4-FFF2-40B4-BE49-F238E27FC236}">
                <a16:creationId xmlns:a16="http://schemas.microsoft.com/office/drawing/2014/main" id="{2EF4E2E4-23B8-47B8-BBC6-831EDFD6A67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1053" y="147023"/>
            <a:ext cx="1078559" cy="1382882"/>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CE7522F-A775-4A47-A35D-2BEACE1D2F45}"/>
              </a:ext>
            </a:extLst>
          </p:cNvPr>
          <p:cNvSpPr/>
          <p:nvPr/>
        </p:nvSpPr>
        <p:spPr>
          <a:xfrm>
            <a:off x="5911323" y="5495709"/>
            <a:ext cx="6360240" cy="673286"/>
          </a:xfrm>
          <a:prstGeom prst="rect">
            <a:avLst/>
          </a:prstGeom>
          <a:solidFill>
            <a:srgbClr val="C1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ED3593BC-3A7C-4A51-BE6B-E689FF1E369A}"/>
              </a:ext>
            </a:extLst>
          </p:cNvPr>
          <p:cNvSpPr/>
          <p:nvPr/>
        </p:nvSpPr>
        <p:spPr>
          <a:xfrm>
            <a:off x="220944" y="2004541"/>
            <a:ext cx="3191238" cy="534058"/>
          </a:xfrm>
          <a:prstGeom prst="parallelogram">
            <a:avLst>
              <a:gd name="adj" fmla="val 40864"/>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A5D74011-FFE4-4C33-992D-BC11E41B81F7}"/>
              </a:ext>
            </a:extLst>
          </p:cNvPr>
          <p:cNvSpPr/>
          <p:nvPr/>
        </p:nvSpPr>
        <p:spPr>
          <a:xfrm>
            <a:off x="88189" y="1912035"/>
            <a:ext cx="3191238" cy="534058"/>
          </a:xfrm>
          <a:prstGeom prst="parallelogram">
            <a:avLst>
              <a:gd name="adj" fmla="val 408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7A3F8D2-72AC-4112-842B-7BE30B880C88}"/>
              </a:ext>
            </a:extLst>
          </p:cNvPr>
          <p:cNvSpPr txBox="1"/>
          <p:nvPr/>
        </p:nvSpPr>
        <p:spPr>
          <a:xfrm>
            <a:off x="755688" y="1829526"/>
            <a:ext cx="1847553" cy="769441"/>
          </a:xfrm>
          <a:prstGeom prst="rect">
            <a:avLst/>
          </a:prstGeom>
          <a:noFill/>
        </p:spPr>
        <p:txBody>
          <a:bodyPr wrap="square">
            <a:spAutoFit/>
          </a:bodyPr>
          <a:lstStyle/>
          <a:p>
            <a:pPr algn="ctr"/>
            <a:r>
              <a:rPr lang="en-US" sz="4400" b="1" dirty="0">
                <a:solidFill>
                  <a:schemeClr val="bg1"/>
                </a:solidFill>
                <a:latin typeface="TH Niramit AS" panose="02000506000000020004" pitchFamily="2" charset="-34"/>
                <a:cs typeface="TH Niramit AS" panose="02000506000000020004" pitchFamily="2" charset="-34"/>
              </a:rPr>
              <a:t>Week 8</a:t>
            </a:r>
          </a:p>
        </p:txBody>
      </p:sp>
      <p:sp>
        <p:nvSpPr>
          <p:cNvPr id="35" name="TextBox 34">
            <a:extLst>
              <a:ext uri="{FF2B5EF4-FFF2-40B4-BE49-F238E27FC236}">
                <a16:creationId xmlns:a16="http://schemas.microsoft.com/office/drawing/2014/main" id="{01C5E6E4-B1AD-4F77-A497-9158EB59B791}"/>
              </a:ext>
            </a:extLst>
          </p:cNvPr>
          <p:cNvSpPr txBox="1"/>
          <p:nvPr/>
        </p:nvSpPr>
        <p:spPr>
          <a:xfrm>
            <a:off x="5346441" y="5339410"/>
            <a:ext cx="7354330" cy="830997"/>
          </a:xfrm>
          <a:prstGeom prst="rect">
            <a:avLst/>
          </a:prstGeom>
          <a:noFill/>
        </p:spPr>
        <p:txBody>
          <a:bodyPr wrap="square">
            <a:spAutoFit/>
          </a:bodyPr>
          <a:lstStyle/>
          <a:p>
            <a:pPr algn="ctr"/>
            <a:r>
              <a:rPr lang="en-US" sz="4800" b="1" dirty="0" err="1">
                <a:solidFill>
                  <a:srgbClr val="002060"/>
                </a:solidFill>
                <a:latin typeface="TH SarabunPSK" panose="020B0500040200020003" pitchFamily="34" charset="-34"/>
                <a:cs typeface="TH SarabunPSK" panose="020B0500040200020003" pitchFamily="34" charset="-34"/>
              </a:rPr>
              <a:t>Assoc.Prof.Dr.Nuntiya</a:t>
            </a:r>
            <a:r>
              <a:rPr lang="en-US" sz="4800" b="1" dirty="0">
                <a:solidFill>
                  <a:srgbClr val="002060"/>
                </a:solidFill>
                <a:latin typeface="TH SarabunPSK" panose="020B0500040200020003" pitchFamily="34" charset="-34"/>
                <a:cs typeface="TH SarabunPSK" panose="020B0500040200020003" pitchFamily="34" charset="-34"/>
              </a:rPr>
              <a:t> </a:t>
            </a:r>
            <a:r>
              <a:rPr lang="en-US" sz="4800" b="1" dirty="0" err="1">
                <a:solidFill>
                  <a:srgbClr val="002060"/>
                </a:solidFill>
                <a:latin typeface="TH SarabunPSK" panose="020B0500040200020003" pitchFamily="34" charset="-34"/>
                <a:cs typeface="TH SarabunPSK" panose="020B0500040200020003" pitchFamily="34" charset="-34"/>
              </a:rPr>
              <a:t>Noichun</a:t>
            </a:r>
            <a:endParaRPr lang="en-US" sz="4800" b="1" dirty="0">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32479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922701" y="-3171"/>
            <a:ext cx="9417708" cy="830997"/>
          </a:xfrm>
          <a:prstGeom prst="rect">
            <a:avLst/>
          </a:prstGeom>
        </p:spPr>
        <p:txBody>
          <a:bodyPr wrap="square">
            <a:spAutoFit/>
          </a:bodyPr>
          <a:lstStyle/>
          <a:p>
            <a:r>
              <a:rPr lang="en-US" sz="4800" b="1" dirty="0">
                <a:solidFill>
                  <a:srgbClr val="002060"/>
                </a:solidFill>
                <a:latin typeface="TH Niramit AS" panose="02000506000000020004" pitchFamily="2" charset="-34"/>
                <a:cs typeface="TH Niramit AS" panose="02000506000000020004" pitchFamily="2" charset="-34"/>
              </a:rPr>
              <a:t>What is meant by independent research?</a:t>
            </a:r>
            <a:endParaRPr lang="th-TH" sz="48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922701" y="2293081"/>
            <a:ext cx="8238931" cy="2062103"/>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Independent research is an individual effort and may be undertaken for academic credit with the prior approval of a faculty adviser selected by the student, the appropriate division chair, and Graduate Academic Services.</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138764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922701" y="-3171"/>
            <a:ext cx="9417708" cy="830997"/>
          </a:xfrm>
          <a:prstGeom prst="rect">
            <a:avLst/>
          </a:prstGeom>
        </p:spPr>
        <p:txBody>
          <a:bodyPr wrap="square">
            <a:spAutoFit/>
          </a:bodyPr>
          <a:lstStyle/>
          <a:p>
            <a:r>
              <a:rPr lang="en-US" sz="4800" b="1" dirty="0">
                <a:solidFill>
                  <a:srgbClr val="002060"/>
                </a:solidFill>
                <a:latin typeface="TH Niramit AS" panose="02000506000000020004" pitchFamily="2" charset="-34"/>
                <a:cs typeface="TH Niramit AS" panose="02000506000000020004" pitchFamily="2" charset="-34"/>
              </a:rPr>
              <a:t>What do you mean by self study?</a:t>
            </a:r>
            <a:endParaRPr lang="th-TH" sz="48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922701" y="2397948"/>
            <a:ext cx="8238931" cy="2062103"/>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study of something by oneself, as through books, records, etc., without direct supervision or attendance in a class: She learned to read German by self-study. ... the study of oneself; self-examination.</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131901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922701" y="-3171"/>
            <a:ext cx="9417708" cy="830997"/>
          </a:xfrm>
          <a:prstGeom prst="rect">
            <a:avLst/>
          </a:prstGeom>
        </p:spPr>
        <p:txBody>
          <a:bodyPr wrap="square">
            <a:spAutoFit/>
          </a:bodyPr>
          <a:lstStyle/>
          <a:p>
            <a:r>
              <a:rPr lang="en-US" sz="4800" b="1" dirty="0">
                <a:solidFill>
                  <a:srgbClr val="002060"/>
                </a:solidFill>
                <a:latin typeface="TH Niramit AS" panose="02000506000000020004" pitchFamily="2" charset="-34"/>
                <a:cs typeface="TH Niramit AS" panose="02000506000000020004" pitchFamily="2" charset="-34"/>
              </a:rPr>
              <a:t>Does independent study look bad for college?</a:t>
            </a:r>
            <a:endParaRPr lang="th-TH" sz="48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857386" y="2043665"/>
            <a:ext cx="8238931"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Colleges don't care if you have one or two </a:t>
            </a:r>
            <a:r>
              <a:rPr lang="en-US" sz="3200" b="1" dirty="0" err="1">
                <a:solidFill>
                  <a:srgbClr val="000000"/>
                </a:solidFill>
                <a:latin typeface="TH Niramit AS" panose="02000506000000020004" pitchFamily="2" charset="-34"/>
                <a:cs typeface="TH Niramit AS" panose="02000506000000020004" pitchFamily="2" charset="-34"/>
              </a:rPr>
              <a:t>tardies</a:t>
            </a:r>
            <a:r>
              <a:rPr lang="en-US" sz="3200" b="1" dirty="0">
                <a:solidFill>
                  <a:srgbClr val="000000"/>
                </a:solidFill>
                <a:latin typeface="TH Niramit AS" panose="02000506000000020004" pitchFamily="2" charset="-34"/>
                <a:cs typeface="TH Niramit AS" panose="02000506000000020004" pitchFamily="2" charset="-34"/>
              </a:rPr>
              <a:t>, but the admissions committee will definitely make note disciplinary actions like expulsions, suspensions, and academic probation. Colleges want to know you're mature and able to succeed in a rigorous academic environment with a lot of independence.</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422101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101617"/>
            <a:ext cx="9819521" cy="646331"/>
          </a:xfrm>
          <a:prstGeom prst="rect">
            <a:avLst/>
          </a:prstGeom>
        </p:spPr>
        <p:txBody>
          <a:bodyPr wrap="square">
            <a:spAutoFit/>
          </a:bodyPr>
          <a:lstStyle/>
          <a:p>
            <a:r>
              <a:rPr lang="en-US" sz="3600" b="1" dirty="0">
                <a:solidFill>
                  <a:srgbClr val="002060"/>
                </a:solidFill>
                <a:latin typeface="TH Niramit AS" panose="02000506000000020004" pitchFamily="2" charset="-34"/>
                <a:cs typeface="TH Niramit AS" panose="02000506000000020004" pitchFamily="2" charset="-34"/>
              </a:rPr>
              <a:t>What do you mean by self independent study a good option?</a:t>
            </a:r>
            <a:endParaRPr lang="th-TH" sz="36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976534" y="1905506"/>
            <a:ext cx="8238931"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Is Independent study can be a great option for some students; however, it may not be the right option for every student who is not thriving at a traditional school. Some students might be better served in an educational option that is classroom-based and offers a smaller learning environment and more individualization.</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127776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072094-7088-4E36-8E7B-FE701B4BD46F}"/>
              </a:ext>
            </a:extLst>
          </p:cNvPr>
          <p:cNvSpPr txBox="1"/>
          <p:nvPr/>
        </p:nvSpPr>
        <p:spPr>
          <a:xfrm>
            <a:off x="519821" y="1705549"/>
            <a:ext cx="5476558"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study of something by oneself, as through books, records, etc., without direct supervision or attendance in a class: She learned to read German by self-study. ... the study of oneself; self-examination.</a:t>
            </a:r>
          </a:p>
        </p:txBody>
      </p:sp>
      <p:sp>
        <p:nvSpPr>
          <p:cNvPr id="18" name="Rectangle: Diagonal Corners Rounded 17">
            <a:extLst>
              <a:ext uri="{FF2B5EF4-FFF2-40B4-BE49-F238E27FC236}">
                <a16:creationId xmlns:a16="http://schemas.microsoft.com/office/drawing/2014/main" id="{64EC9ED1-EE55-4498-99C5-28F8BD75D9CE}"/>
              </a:ext>
            </a:extLst>
          </p:cNvPr>
          <p:cNvSpPr/>
          <p:nvPr/>
        </p:nvSpPr>
        <p:spPr>
          <a:xfrm>
            <a:off x="519821" y="172250"/>
            <a:ext cx="2252848" cy="742360"/>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C93EC5-CC57-4518-93D2-86E50E0A9D38}"/>
              </a:ext>
            </a:extLst>
          </p:cNvPr>
          <p:cNvSpPr/>
          <p:nvPr/>
        </p:nvSpPr>
        <p:spPr>
          <a:xfrm>
            <a:off x="940573" y="160135"/>
            <a:ext cx="1537654" cy="830997"/>
          </a:xfrm>
          <a:prstGeom prst="rect">
            <a:avLst/>
          </a:prstGeom>
        </p:spPr>
        <p:txBody>
          <a:bodyPr wrap="square">
            <a:spAutoFit/>
          </a:bodyPr>
          <a:lstStyle/>
          <a:p>
            <a:r>
              <a:rPr lang="en-US" sz="4800" b="1" dirty="0">
                <a:solidFill>
                  <a:srgbClr val="002060"/>
                </a:solidFill>
                <a:latin typeface="TH Niramit AS" panose="02000506000000020004" pitchFamily="2" charset="-34"/>
                <a:cs typeface="TH Niramit AS" panose="02000506000000020004" pitchFamily="2" charset="-34"/>
              </a:rPr>
              <a:t>Study?</a:t>
            </a:r>
            <a:endParaRPr lang="th-TH" sz="4800" b="1" dirty="0">
              <a:solidFill>
                <a:srgbClr val="002060"/>
              </a:solidFill>
              <a:latin typeface="TH Niramit AS" panose="02000506000000020004" pitchFamily="2" charset="-34"/>
              <a:cs typeface="TH Niramit AS" panose="02000506000000020004" pitchFamily="2" charset="-34"/>
            </a:endParaRPr>
          </a:p>
        </p:txBody>
      </p:sp>
      <p:pic>
        <p:nvPicPr>
          <p:cNvPr id="4" name="Picture 3" descr="A picture containing text&#10;&#10;Description automatically generated">
            <a:extLst>
              <a:ext uri="{FF2B5EF4-FFF2-40B4-BE49-F238E27FC236}">
                <a16:creationId xmlns:a16="http://schemas.microsoft.com/office/drawing/2014/main" id="{6CA57CDF-3A43-4F34-BE4C-5A45E0055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510" y="1479941"/>
            <a:ext cx="4005239" cy="3498203"/>
          </a:xfrm>
          <a:prstGeom prst="rect">
            <a:avLst/>
          </a:prstGeom>
        </p:spPr>
      </p:pic>
    </p:spTree>
    <p:extLst>
      <p:ext uri="{BB962C8B-B14F-4D97-AF65-F5344CB8AC3E}">
        <p14:creationId xmlns:p14="http://schemas.microsoft.com/office/powerpoint/2010/main" val="979202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73624"/>
            <a:ext cx="9819521" cy="769441"/>
          </a:xfrm>
          <a:prstGeom prst="rect">
            <a:avLst/>
          </a:prstGeom>
        </p:spPr>
        <p:txBody>
          <a:bodyPr wrap="square">
            <a:spAutoFit/>
          </a:bodyPr>
          <a:lstStyle/>
          <a:p>
            <a:r>
              <a:rPr lang="en-US" sz="4400" b="1" dirty="0">
                <a:solidFill>
                  <a:srgbClr val="002060"/>
                </a:solidFill>
                <a:latin typeface="TH Niramit AS" panose="02000506000000020004" pitchFamily="2" charset="-34"/>
                <a:cs typeface="TH Niramit AS" panose="02000506000000020004" pitchFamily="2" charset="-34"/>
              </a:rPr>
              <a:t>Does independent study look bad for college?</a:t>
            </a:r>
            <a:endParaRPr lang="th-TH" sz="4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976534" y="1905506"/>
            <a:ext cx="8238931"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Colleges don't care if you have one or two </a:t>
            </a:r>
            <a:r>
              <a:rPr lang="en-US" sz="3200" b="1" dirty="0" err="1">
                <a:solidFill>
                  <a:srgbClr val="000000"/>
                </a:solidFill>
                <a:latin typeface="TH Niramit AS" panose="02000506000000020004" pitchFamily="2" charset="-34"/>
                <a:cs typeface="TH Niramit AS" panose="02000506000000020004" pitchFamily="2" charset="-34"/>
              </a:rPr>
              <a:t>tardies</a:t>
            </a:r>
            <a:r>
              <a:rPr lang="en-US" sz="3200" b="1" dirty="0">
                <a:solidFill>
                  <a:srgbClr val="000000"/>
                </a:solidFill>
                <a:latin typeface="TH Niramit AS" panose="02000506000000020004" pitchFamily="2" charset="-34"/>
                <a:cs typeface="TH Niramit AS" panose="02000506000000020004" pitchFamily="2" charset="-34"/>
              </a:rPr>
              <a:t>, but the admissions committee will definitely make note disciplinary actions like expulsions, suspensions, and academic probation. Colleges want to know you're mature and able to succeed in a rigorous academic environment with a lot of independence</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394360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73624"/>
            <a:ext cx="9819521" cy="769441"/>
          </a:xfrm>
          <a:prstGeom prst="rect">
            <a:avLst/>
          </a:prstGeom>
        </p:spPr>
        <p:txBody>
          <a:bodyPr wrap="square">
            <a:spAutoFit/>
          </a:bodyPr>
          <a:lstStyle/>
          <a:p>
            <a:r>
              <a:rPr lang="en-US" sz="4400" b="1" dirty="0">
                <a:solidFill>
                  <a:srgbClr val="002060"/>
                </a:solidFill>
                <a:latin typeface="TH Niramit AS" panose="02000506000000020004" pitchFamily="2" charset="-34"/>
                <a:cs typeface="TH Niramit AS" panose="02000506000000020004" pitchFamily="2" charset="-34"/>
              </a:rPr>
              <a:t>Why it is important to study yourself?</a:t>
            </a:r>
            <a:endParaRPr lang="th-TH" sz="4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801804" y="1665635"/>
            <a:ext cx="8238931" cy="58477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Students can learn at their own pace.</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
        <p:nvSpPr>
          <p:cNvPr id="17" name="TextBox 16">
            <a:extLst>
              <a:ext uri="{FF2B5EF4-FFF2-40B4-BE49-F238E27FC236}">
                <a16:creationId xmlns:a16="http://schemas.microsoft.com/office/drawing/2014/main" id="{553123CF-68F7-494E-B101-8BCA33F32F03}"/>
              </a:ext>
            </a:extLst>
          </p:cNvPr>
          <p:cNvSpPr txBox="1"/>
          <p:nvPr/>
        </p:nvSpPr>
        <p:spPr>
          <a:xfrm>
            <a:off x="1801804" y="2471207"/>
            <a:ext cx="8238931"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Self-study allows students to take learning at their own pace, focusing on areas they are most interested in (or want to understand a bit better). This helps reduce feelings of frustration, anxiety, or boredom that students may struggle with in a classroom setting.</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16305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73624"/>
            <a:ext cx="9819521" cy="769441"/>
          </a:xfrm>
          <a:prstGeom prst="rect">
            <a:avLst/>
          </a:prstGeom>
        </p:spPr>
        <p:txBody>
          <a:bodyPr wrap="square">
            <a:spAutoFit/>
          </a:bodyPr>
          <a:lstStyle/>
          <a:p>
            <a:r>
              <a:rPr lang="en-US" sz="4400" b="1" dirty="0">
                <a:solidFill>
                  <a:srgbClr val="002060"/>
                </a:solidFill>
                <a:latin typeface="TH Niramit AS" panose="02000506000000020004" pitchFamily="2" charset="-34"/>
                <a:cs typeface="TH Niramit AS" panose="02000506000000020004" pitchFamily="2" charset="-34"/>
              </a:rPr>
              <a:t>Why do high school students study independently?</a:t>
            </a:r>
            <a:endParaRPr lang="th-TH" sz="4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976534" y="2250738"/>
            <a:ext cx="8238931" cy="2062103"/>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High school students often choose independent study to allow them the freedom to pursue their individual academic and career interests and goals under the guidance of a California credentialed instructor.</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195342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73624"/>
            <a:ext cx="9819521" cy="769441"/>
          </a:xfrm>
          <a:prstGeom prst="rect">
            <a:avLst/>
          </a:prstGeom>
        </p:spPr>
        <p:txBody>
          <a:bodyPr wrap="square">
            <a:spAutoFit/>
          </a:bodyPr>
          <a:lstStyle/>
          <a:p>
            <a:r>
              <a:rPr lang="en-US" sz="4400" b="1" dirty="0">
                <a:solidFill>
                  <a:srgbClr val="002060"/>
                </a:solidFill>
                <a:latin typeface="TH Niramit AS" panose="02000506000000020004" pitchFamily="2" charset="-34"/>
                <a:cs typeface="TH Niramit AS" panose="02000506000000020004" pitchFamily="2" charset="-34"/>
              </a:rPr>
              <a:t>What are the benefits of independent study?</a:t>
            </a:r>
            <a:endParaRPr lang="th-TH" sz="4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469272" y="1478661"/>
            <a:ext cx="9253456" cy="4031873"/>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	The review found some evidence of the benefits of independent learning, including:</a:t>
            </a:r>
          </a:p>
          <a:p>
            <a:pPr algn="thaiDist"/>
            <a:r>
              <a:rPr lang="en-US" sz="3200" b="1" dirty="0">
                <a:solidFill>
                  <a:srgbClr val="000000"/>
                </a:solidFill>
                <a:latin typeface="TH Niramit AS" panose="02000506000000020004" pitchFamily="2" charset="-34"/>
                <a:cs typeface="TH Niramit AS" panose="02000506000000020004" pitchFamily="2" charset="-34"/>
              </a:rPr>
              <a:t> </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improved academic performance. </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increased motivation and confidence.</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greater student awareness of their limitations and their ability to manage them.</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enabling teachers to provide differentiated tasks for students.</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cxnSp>
        <p:nvCxnSpPr>
          <p:cNvPr id="5" name="Straight Connector 4">
            <a:extLst>
              <a:ext uri="{FF2B5EF4-FFF2-40B4-BE49-F238E27FC236}">
                <a16:creationId xmlns:a16="http://schemas.microsoft.com/office/drawing/2014/main" id="{6A89265D-42FB-4E3B-A642-3BAA3643ADD4}"/>
              </a:ext>
            </a:extLst>
          </p:cNvPr>
          <p:cNvCxnSpPr/>
          <p:nvPr/>
        </p:nvCxnSpPr>
        <p:spPr>
          <a:xfrm>
            <a:off x="1652883" y="2705877"/>
            <a:ext cx="9069845"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18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73624"/>
            <a:ext cx="9819521" cy="769441"/>
          </a:xfrm>
          <a:prstGeom prst="rect">
            <a:avLst/>
          </a:prstGeom>
        </p:spPr>
        <p:txBody>
          <a:bodyPr wrap="square">
            <a:spAutoFit/>
          </a:bodyPr>
          <a:lstStyle/>
          <a:p>
            <a:r>
              <a:rPr lang="en-US" sz="4400" b="1" dirty="0">
                <a:solidFill>
                  <a:srgbClr val="002060"/>
                </a:solidFill>
                <a:latin typeface="TH Niramit AS" panose="02000506000000020004" pitchFamily="2" charset="-34"/>
                <a:cs typeface="TH Niramit AS" panose="02000506000000020004" pitchFamily="2" charset="-34"/>
              </a:rPr>
              <a:t>What is independent study strategy?</a:t>
            </a:r>
            <a:endParaRPr lang="th-TH" sz="4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976534" y="2151727"/>
            <a:ext cx="8238931"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Independent learning is a self-guided process wherein the learning works to expand their knowledge and skills. The goal of independent learning is to shift the learning process to the student, making them an active participant with the teacher providing guidance and structure.</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336810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Independent study</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007707" y="2003833"/>
            <a:ext cx="5812972" cy="3539430"/>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Independent study is a form of education offered by many high schools, colleges, and other educational institutions. It is sometimes referred to as directed study, and is an educational activity undertaken by an individual with little to no supervision.</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6" name="Picture 5" descr="A person standing in front of a sign&#10;&#10;Description automatically generated with low confidence">
            <a:extLst>
              <a:ext uri="{FF2B5EF4-FFF2-40B4-BE49-F238E27FC236}">
                <a16:creationId xmlns:a16="http://schemas.microsoft.com/office/drawing/2014/main" id="{E54CD8AB-26AD-4286-A3CF-BA7CEB029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8423" y="1736204"/>
            <a:ext cx="3539430" cy="3539430"/>
          </a:xfrm>
          <a:prstGeom prst="rect">
            <a:avLst/>
          </a:prstGeom>
        </p:spPr>
      </p:pic>
    </p:spTree>
    <p:extLst>
      <p:ext uri="{BB962C8B-B14F-4D97-AF65-F5344CB8AC3E}">
        <p14:creationId xmlns:p14="http://schemas.microsoft.com/office/powerpoint/2010/main" val="381368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372738" y="2169771"/>
            <a:ext cx="7930157" cy="1569660"/>
          </a:xfrm>
          <a:prstGeom prst="rect">
            <a:avLst/>
          </a:prstGeom>
          <a:noFill/>
        </p:spPr>
        <p:txBody>
          <a:bodyPr wrap="square" rtlCol="0">
            <a:spAutoFit/>
          </a:bodyPr>
          <a:lstStyle/>
          <a:p>
            <a:pPr algn="ctr"/>
            <a:r>
              <a:rPr lang="en-US" sz="9600" b="1" dirty="0">
                <a:solidFill>
                  <a:schemeClr val="bg1"/>
                </a:solidFill>
                <a:latin typeface="TH SarabunPSK" panose="020B0500040200020003" pitchFamily="34" charset="-34"/>
                <a:cs typeface="TH SarabunPSK" panose="020B0500040200020003" pitchFamily="34" charset="-34"/>
              </a:rPr>
              <a:t>Individual Studies</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9370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26969"/>
            <a:ext cx="9819521"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Individual Studies</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976534" y="2151727"/>
            <a:ext cx="8238931"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Students may elect to pursue an individual study to supplement their experience at UCSC. In an individual study, the student works directly with a faculty member to pursue a subject of interest to the student. Individual studies are also referred to as independent studies.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403412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Diagonal Corners Rounded 16">
            <a:extLst>
              <a:ext uri="{FF2B5EF4-FFF2-40B4-BE49-F238E27FC236}">
                <a16:creationId xmlns:a16="http://schemas.microsoft.com/office/drawing/2014/main" id="{FB181839-FA6E-4319-9947-F68839CBDC26}"/>
              </a:ext>
            </a:extLst>
          </p:cNvPr>
          <p:cNvSpPr/>
          <p:nvPr/>
        </p:nvSpPr>
        <p:spPr>
          <a:xfrm>
            <a:off x="737721" y="1739974"/>
            <a:ext cx="1545565" cy="593283"/>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26969"/>
            <a:ext cx="9819521"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Types of Individual Studies:</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796419" y="1796919"/>
            <a:ext cx="6565511"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5-unit Field Study. A field study is for students who have an internship/volunteer opportunity in the community and would like to receive credit. Students should set up the internship on their own, then complete the steps listed below to enroll in the individual study.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5" name="Picture 4" descr="A picture containing text, toy, vector graphics&#10;&#10;Description automatically generated">
            <a:extLst>
              <a:ext uri="{FF2B5EF4-FFF2-40B4-BE49-F238E27FC236}">
                <a16:creationId xmlns:a16="http://schemas.microsoft.com/office/drawing/2014/main" id="{4F237DA4-F7DE-471C-A982-E7A989F40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953" y="1524719"/>
            <a:ext cx="4085154" cy="3319188"/>
          </a:xfrm>
          <a:prstGeom prst="rect">
            <a:avLst/>
          </a:prstGeom>
        </p:spPr>
      </p:pic>
    </p:spTree>
    <p:extLst>
      <p:ext uri="{BB962C8B-B14F-4D97-AF65-F5344CB8AC3E}">
        <p14:creationId xmlns:p14="http://schemas.microsoft.com/office/powerpoint/2010/main" val="327692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CD2EBC5-9B72-44B5-9157-2FC121F1BBFC}"/>
              </a:ext>
            </a:extLst>
          </p:cNvPr>
          <p:cNvSpPr txBox="1"/>
          <p:nvPr/>
        </p:nvSpPr>
        <p:spPr>
          <a:xfrm>
            <a:off x="1220117" y="1966074"/>
            <a:ext cx="5190014" cy="2062103"/>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5-unit field studies-including time spent in the field, with the instructor, and on assignments-must be at least 15 hours per week.</a:t>
            </a:r>
            <a:endParaRPr lang="en-US" sz="3200" b="1" dirty="0">
              <a:latin typeface="TH Niramit AS" panose="02000506000000020004" pitchFamily="2" charset="-34"/>
              <a:cs typeface="TH Niramit AS" panose="02000506000000020004" pitchFamily="2" charset="-34"/>
            </a:endParaRPr>
          </a:p>
        </p:txBody>
      </p:sp>
      <p:pic>
        <p:nvPicPr>
          <p:cNvPr id="5" name="Picture 4" descr="Icon&#10;&#10;Description automatically generated with medium confidence">
            <a:extLst>
              <a:ext uri="{FF2B5EF4-FFF2-40B4-BE49-F238E27FC236}">
                <a16:creationId xmlns:a16="http://schemas.microsoft.com/office/drawing/2014/main" id="{DA862C16-41D5-4AAB-B03D-EA5326532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528" y="1409632"/>
            <a:ext cx="4563112" cy="3632245"/>
          </a:xfrm>
          <a:prstGeom prst="rect">
            <a:avLst/>
          </a:prstGeom>
        </p:spPr>
      </p:pic>
    </p:spTree>
    <p:extLst>
      <p:ext uri="{BB962C8B-B14F-4D97-AF65-F5344CB8AC3E}">
        <p14:creationId xmlns:p14="http://schemas.microsoft.com/office/powerpoint/2010/main" val="2161222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Rounded 11">
            <a:extLst>
              <a:ext uri="{FF2B5EF4-FFF2-40B4-BE49-F238E27FC236}">
                <a16:creationId xmlns:a16="http://schemas.microsoft.com/office/drawing/2014/main" id="{2D712599-3435-462C-AEA1-557796EF029D}"/>
              </a:ext>
            </a:extLst>
          </p:cNvPr>
          <p:cNvSpPr/>
          <p:nvPr/>
        </p:nvSpPr>
        <p:spPr>
          <a:xfrm>
            <a:off x="4554077" y="1711501"/>
            <a:ext cx="1545565" cy="593283"/>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4538129" y="1768446"/>
            <a:ext cx="6565511"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2-unit Field Study. A field study is for students who have an internship/volunteer opportunity in the community and would like to receive credit. Students should set up the internship on their own, then complete the steps listed below to enroll in the independent study.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Graphical user interface, text, application&#10;&#10;Description automatically generated">
            <a:extLst>
              <a:ext uri="{FF2B5EF4-FFF2-40B4-BE49-F238E27FC236}">
                <a16:creationId xmlns:a16="http://schemas.microsoft.com/office/drawing/2014/main" id="{707176AE-480A-49BE-A327-F4A19ED68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65" y="642143"/>
            <a:ext cx="4217438" cy="4217438"/>
          </a:xfrm>
          <a:prstGeom prst="rect">
            <a:avLst/>
          </a:prstGeom>
        </p:spPr>
      </p:pic>
    </p:spTree>
    <p:extLst>
      <p:ext uri="{BB962C8B-B14F-4D97-AF65-F5344CB8AC3E}">
        <p14:creationId xmlns:p14="http://schemas.microsoft.com/office/powerpoint/2010/main" val="2755029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CD2EBC5-9B72-44B5-9157-2FC121F1BBFC}"/>
              </a:ext>
            </a:extLst>
          </p:cNvPr>
          <p:cNvSpPr txBox="1"/>
          <p:nvPr/>
        </p:nvSpPr>
        <p:spPr>
          <a:xfrm>
            <a:off x="5418722" y="2273985"/>
            <a:ext cx="5190014" cy="2062103"/>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2-unit field studies-including time spent in the field, with the instructor, and on assignments-must be at least 6 hours per week.</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 application, icon&#10;&#10;Description automatically generated">
            <a:extLst>
              <a:ext uri="{FF2B5EF4-FFF2-40B4-BE49-F238E27FC236}">
                <a16:creationId xmlns:a16="http://schemas.microsoft.com/office/drawing/2014/main" id="{79130711-ECBD-4C36-86B2-95B8A927C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62" y="1399287"/>
            <a:ext cx="4573187" cy="3312076"/>
          </a:xfrm>
          <a:prstGeom prst="rect">
            <a:avLst/>
          </a:prstGeom>
        </p:spPr>
      </p:pic>
    </p:spTree>
    <p:extLst>
      <p:ext uri="{BB962C8B-B14F-4D97-AF65-F5344CB8AC3E}">
        <p14:creationId xmlns:p14="http://schemas.microsoft.com/office/powerpoint/2010/main" val="848983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Rounded 11">
            <a:extLst>
              <a:ext uri="{FF2B5EF4-FFF2-40B4-BE49-F238E27FC236}">
                <a16:creationId xmlns:a16="http://schemas.microsoft.com/office/drawing/2014/main" id="{2D712599-3435-462C-AEA1-557796EF029D}"/>
              </a:ext>
            </a:extLst>
          </p:cNvPr>
          <p:cNvSpPr/>
          <p:nvPr/>
        </p:nvSpPr>
        <p:spPr>
          <a:xfrm>
            <a:off x="4554077" y="1907444"/>
            <a:ext cx="1545565" cy="593283"/>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4538129" y="1964389"/>
            <a:ext cx="6565511" cy="2062103"/>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5-unit Group Tutorial. A group tutorial allows for a small group of students to study a particular topic with a faculty sponsor. The faculty member arranges the group study.</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Icon&#10;&#10;Description automatically generated">
            <a:extLst>
              <a:ext uri="{FF2B5EF4-FFF2-40B4-BE49-F238E27FC236}">
                <a16:creationId xmlns:a16="http://schemas.microsoft.com/office/drawing/2014/main" id="{27526766-E8C0-4FFB-8215-2A85B2A6C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13" y="1300331"/>
            <a:ext cx="4217786" cy="2814470"/>
          </a:xfrm>
          <a:prstGeom prst="rect">
            <a:avLst/>
          </a:prstGeom>
        </p:spPr>
      </p:pic>
    </p:spTree>
    <p:extLst>
      <p:ext uri="{BB962C8B-B14F-4D97-AF65-F5344CB8AC3E}">
        <p14:creationId xmlns:p14="http://schemas.microsoft.com/office/powerpoint/2010/main" val="639932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Rounded 11">
            <a:extLst>
              <a:ext uri="{FF2B5EF4-FFF2-40B4-BE49-F238E27FC236}">
                <a16:creationId xmlns:a16="http://schemas.microsoft.com/office/drawing/2014/main" id="{2D712599-3435-462C-AEA1-557796EF029D}"/>
              </a:ext>
            </a:extLst>
          </p:cNvPr>
          <p:cNvSpPr/>
          <p:nvPr/>
        </p:nvSpPr>
        <p:spPr>
          <a:xfrm>
            <a:off x="753669" y="2046347"/>
            <a:ext cx="1765596" cy="593283"/>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737721" y="2103292"/>
            <a:ext cx="6565511" cy="2062103"/>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2-unit Group Tutorial. A group tutorial allows for a small group of students to study a particular topic with a faculty sponsor. The faculty member arranges the group study.</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Diagram&#10;&#10;Description automatically generated">
            <a:extLst>
              <a:ext uri="{FF2B5EF4-FFF2-40B4-BE49-F238E27FC236}">
                <a16:creationId xmlns:a16="http://schemas.microsoft.com/office/drawing/2014/main" id="{CD2D7D57-1B9E-45F2-8A1C-92076C7E8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5692" y="1583653"/>
            <a:ext cx="3674265" cy="3193620"/>
          </a:xfrm>
          <a:prstGeom prst="rect">
            <a:avLst/>
          </a:prstGeom>
        </p:spPr>
      </p:pic>
    </p:spTree>
    <p:extLst>
      <p:ext uri="{BB962C8B-B14F-4D97-AF65-F5344CB8AC3E}">
        <p14:creationId xmlns:p14="http://schemas.microsoft.com/office/powerpoint/2010/main" val="422510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Rounded 11">
            <a:extLst>
              <a:ext uri="{FF2B5EF4-FFF2-40B4-BE49-F238E27FC236}">
                <a16:creationId xmlns:a16="http://schemas.microsoft.com/office/drawing/2014/main" id="{2D712599-3435-462C-AEA1-557796EF029D}"/>
              </a:ext>
            </a:extLst>
          </p:cNvPr>
          <p:cNvSpPr/>
          <p:nvPr/>
        </p:nvSpPr>
        <p:spPr>
          <a:xfrm>
            <a:off x="921624" y="2046347"/>
            <a:ext cx="1765596" cy="593283"/>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905676" y="2103292"/>
            <a:ext cx="6565511" cy="1569660"/>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5-unit Thesis. Thesis tracking courses that allows a student to obtain credit while working on their thesis.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Diagram&#10;&#10;Description automatically generated">
            <a:extLst>
              <a:ext uri="{FF2B5EF4-FFF2-40B4-BE49-F238E27FC236}">
                <a16:creationId xmlns:a16="http://schemas.microsoft.com/office/drawing/2014/main" id="{E142A35A-2BBD-45BA-810F-8F594C389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935" y="1233118"/>
            <a:ext cx="3964461" cy="3490621"/>
          </a:xfrm>
          <a:prstGeom prst="rect">
            <a:avLst/>
          </a:prstGeom>
        </p:spPr>
      </p:pic>
    </p:spTree>
    <p:extLst>
      <p:ext uri="{BB962C8B-B14F-4D97-AF65-F5344CB8AC3E}">
        <p14:creationId xmlns:p14="http://schemas.microsoft.com/office/powerpoint/2010/main" val="2090371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CD2EBC5-9B72-44B5-9157-2FC121F1BBFC}"/>
              </a:ext>
            </a:extLst>
          </p:cNvPr>
          <p:cNvSpPr txBox="1"/>
          <p:nvPr/>
        </p:nvSpPr>
        <p:spPr>
          <a:xfrm>
            <a:off x="4749282" y="2003397"/>
            <a:ext cx="6195356" cy="2062103"/>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A thesis can be done over 2-3 quarters, beginning any quarter, and the courses may be taken consecutively or concurrently. Please review the senior thesis information.</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 website&#10;&#10;Description automatically generated">
            <a:extLst>
              <a:ext uri="{FF2B5EF4-FFF2-40B4-BE49-F238E27FC236}">
                <a16:creationId xmlns:a16="http://schemas.microsoft.com/office/drawing/2014/main" id="{34C875EE-26BE-43E0-8BBD-7088B6A7F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92" y="1458656"/>
            <a:ext cx="4095839" cy="3634596"/>
          </a:xfrm>
          <a:prstGeom prst="rect">
            <a:avLst/>
          </a:prstGeom>
        </p:spPr>
      </p:pic>
    </p:spTree>
    <p:extLst>
      <p:ext uri="{BB962C8B-B14F-4D97-AF65-F5344CB8AC3E}">
        <p14:creationId xmlns:p14="http://schemas.microsoft.com/office/powerpoint/2010/main" val="131291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294453" y="1585952"/>
            <a:ext cx="4714462" cy="255454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Typically a student and professor or teacher agree upon a topic for the student to research with guidance from the instructor for an agreed upon amount of credits. </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10;&#10;Description automatically generated with medium confidence">
            <a:extLst>
              <a:ext uri="{FF2B5EF4-FFF2-40B4-BE49-F238E27FC236}">
                <a16:creationId xmlns:a16="http://schemas.microsoft.com/office/drawing/2014/main" id="{EC6799AD-82CF-4F4E-9436-290B70C77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43356"/>
            <a:ext cx="5133975" cy="3429000"/>
          </a:xfrm>
          <a:prstGeom prst="rect">
            <a:avLst/>
          </a:prstGeom>
        </p:spPr>
      </p:pic>
    </p:spTree>
    <p:extLst>
      <p:ext uri="{BB962C8B-B14F-4D97-AF65-F5344CB8AC3E}">
        <p14:creationId xmlns:p14="http://schemas.microsoft.com/office/powerpoint/2010/main" val="1636817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Rounded 11">
            <a:extLst>
              <a:ext uri="{FF2B5EF4-FFF2-40B4-BE49-F238E27FC236}">
                <a16:creationId xmlns:a16="http://schemas.microsoft.com/office/drawing/2014/main" id="{2D712599-3435-462C-AEA1-557796EF029D}"/>
              </a:ext>
            </a:extLst>
          </p:cNvPr>
          <p:cNvSpPr/>
          <p:nvPr/>
        </p:nvSpPr>
        <p:spPr>
          <a:xfrm>
            <a:off x="921624" y="2046347"/>
            <a:ext cx="1467013" cy="593283"/>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905676" y="2103292"/>
            <a:ext cx="6565511"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5 units Independent Field Study. This field study applies to work done at a remote site for which the faculty supervision is not in person. Instead supervision is usually done by correspondence. See also Field Study.</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5" name="Picture 4" descr="A picture containing text&#10;&#10;Description automatically generated">
            <a:extLst>
              <a:ext uri="{FF2B5EF4-FFF2-40B4-BE49-F238E27FC236}">
                <a16:creationId xmlns:a16="http://schemas.microsoft.com/office/drawing/2014/main" id="{DC97A232-F95D-4F56-9B00-EDF11D7E5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5921" y="1374663"/>
            <a:ext cx="3889072" cy="3889072"/>
          </a:xfrm>
          <a:prstGeom prst="rect">
            <a:avLst/>
          </a:prstGeom>
        </p:spPr>
      </p:pic>
    </p:spTree>
    <p:extLst>
      <p:ext uri="{BB962C8B-B14F-4D97-AF65-F5344CB8AC3E}">
        <p14:creationId xmlns:p14="http://schemas.microsoft.com/office/powerpoint/2010/main" val="2165197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Rounded 11">
            <a:extLst>
              <a:ext uri="{FF2B5EF4-FFF2-40B4-BE49-F238E27FC236}">
                <a16:creationId xmlns:a16="http://schemas.microsoft.com/office/drawing/2014/main" id="{2D712599-3435-462C-AEA1-557796EF029D}"/>
              </a:ext>
            </a:extLst>
          </p:cNvPr>
          <p:cNvSpPr/>
          <p:nvPr/>
        </p:nvSpPr>
        <p:spPr>
          <a:xfrm>
            <a:off x="921624" y="2046347"/>
            <a:ext cx="1467013" cy="593283"/>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905676" y="2103292"/>
            <a:ext cx="6565511" cy="2062103"/>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Tutorial. This is an independent study for any type of independent research or advanced directed reading not covered by the types of independent studies list above.</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A picture containing text, watch&#10;&#10;Description automatically generated">
            <a:extLst>
              <a:ext uri="{FF2B5EF4-FFF2-40B4-BE49-F238E27FC236}">
                <a16:creationId xmlns:a16="http://schemas.microsoft.com/office/drawing/2014/main" id="{F6AF3685-CCF1-45E4-9E79-0B6CE6108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824" y="1036902"/>
            <a:ext cx="4422410" cy="4126119"/>
          </a:xfrm>
          <a:prstGeom prst="rect">
            <a:avLst/>
          </a:prstGeom>
        </p:spPr>
      </p:pic>
    </p:spTree>
    <p:extLst>
      <p:ext uri="{BB962C8B-B14F-4D97-AF65-F5344CB8AC3E}">
        <p14:creationId xmlns:p14="http://schemas.microsoft.com/office/powerpoint/2010/main" val="1304878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26969"/>
            <a:ext cx="9819521"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Independent study programs</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652883" y="1918462"/>
            <a:ext cx="8664822"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For elementary and junior high, independent study is sometimes a Gifted and Talented Education (GATE) program, where the student must research the topic and formulate and answer questions.[6] At the end, they develop and present a product, although not all GATE systems participate in this.</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3507559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1580287" y="1804713"/>
            <a:ext cx="9031426"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Many charter schools in the US provide independent study and homeschooling in a variety of formats: online, in-person or a hybrid of online/in-person interaction. These independent study programs are particularly helpful for those who find a traditional classroom setting to be unsatisfactory.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3023243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1244385" y="1412827"/>
            <a:ext cx="5716252" cy="3539430"/>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For example, independent study is ideal for those who have children, health issues, intense work schedules, or gifted academic ability. Often students with high scholastic standing are encouraged to take independent studies to try to learn without attendance in a class.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A picture containing text, vector graphics&#10;&#10;Description automatically generated">
            <a:extLst>
              <a:ext uri="{FF2B5EF4-FFF2-40B4-BE49-F238E27FC236}">
                <a16:creationId xmlns:a16="http://schemas.microsoft.com/office/drawing/2014/main" id="{65EDB7D0-75D3-4D99-8C8B-66C14AD48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189" y="1343356"/>
            <a:ext cx="4343804" cy="3253660"/>
          </a:xfrm>
          <a:prstGeom prst="rect">
            <a:avLst/>
          </a:prstGeom>
        </p:spPr>
      </p:pic>
    </p:spTree>
    <p:extLst>
      <p:ext uri="{BB962C8B-B14F-4D97-AF65-F5344CB8AC3E}">
        <p14:creationId xmlns:p14="http://schemas.microsoft.com/office/powerpoint/2010/main" val="74315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985309" y="2182362"/>
            <a:ext cx="4995613" cy="1569660"/>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Independent study is also useful for self-directed learning activities that allow the student to be self-reliant.</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A picture containing text, clipart&#10;&#10;Description automatically generated">
            <a:extLst>
              <a:ext uri="{FF2B5EF4-FFF2-40B4-BE49-F238E27FC236}">
                <a16:creationId xmlns:a16="http://schemas.microsoft.com/office/drawing/2014/main" id="{3E75B43B-7C5E-4F96-AB18-8987F7867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561" y="1492191"/>
            <a:ext cx="5114925" cy="3448050"/>
          </a:xfrm>
          <a:prstGeom prst="rect">
            <a:avLst/>
          </a:prstGeom>
        </p:spPr>
      </p:pic>
    </p:spTree>
    <p:extLst>
      <p:ext uri="{BB962C8B-B14F-4D97-AF65-F5344CB8AC3E}">
        <p14:creationId xmlns:p14="http://schemas.microsoft.com/office/powerpoint/2010/main" val="996910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1636269" y="1465683"/>
            <a:ext cx="8534097"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A program titled "The Research Experiences for Undergraduates" (REU) has been founded by the National Science Foundation which provides funding for undergraduates to engage in different areas of research outside of the classroom. Groups are formed of graduates, undergraduates, and faculty to work on a specific research project.</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2644059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1804" y="26969"/>
            <a:ext cx="9819521"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Personality types</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652883" y="1918462"/>
            <a:ext cx="5774284"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Studies have shown that personality can influence whether a person enjoys an independent study project, rather than lectures. People that believe the teacher should be authoritarian did not perform well in independent studies.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5" name="Picture 4" descr="Diagram&#10;&#10;Description automatically generated">
            <a:extLst>
              <a:ext uri="{FF2B5EF4-FFF2-40B4-BE49-F238E27FC236}">
                <a16:creationId xmlns:a16="http://schemas.microsoft.com/office/drawing/2014/main" id="{563DF4E9-C6B9-4230-9F4C-5C43C633E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731" y="2129292"/>
            <a:ext cx="3962400" cy="2836158"/>
          </a:xfrm>
          <a:prstGeom prst="rect">
            <a:avLst/>
          </a:prstGeom>
        </p:spPr>
      </p:pic>
    </p:spTree>
    <p:extLst>
      <p:ext uri="{BB962C8B-B14F-4D97-AF65-F5344CB8AC3E}">
        <p14:creationId xmlns:p14="http://schemas.microsoft.com/office/powerpoint/2010/main" val="3656821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1100387" y="2033072"/>
            <a:ext cx="4995613" cy="2062103"/>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However, there is evidence to suggest that personality should not solely dictate who is allowed to receive independent study.</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A picture containing diagram&#10;&#10;Description automatically generated">
            <a:extLst>
              <a:ext uri="{FF2B5EF4-FFF2-40B4-BE49-F238E27FC236}">
                <a16:creationId xmlns:a16="http://schemas.microsoft.com/office/drawing/2014/main" id="{9B8C2623-4AAB-4B78-BCF7-E7E097865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61" y="1467144"/>
            <a:ext cx="4724400" cy="3438525"/>
          </a:xfrm>
          <a:prstGeom prst="rect">
            <a:avLst/>
          </a:prstGeom>
        </p:spPr>
      </p:pic>
    </p:spTree>
    <p:extLst>
      <p:ext uri="{BB962C8B-B14F-4D97-AF65-F5344CB8AC3E}">
        <p14:creationId xmlns:p14="http://schemas.microsoft.com/office/powerpoint/2010/main" val="2418595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1240346" y="1465683"/>
            <a:ext cx="4995613"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Though not afforded the same attention as individual personality on behalf of the potential student, some interest should be given to the teachers and or professor's ability to relate to the distance learner.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A picture containing text&#10;&#10;Description automatically generated">
            <a:extLst>
              <a:ext uri="{FF2B5EF4-FFF2-40B4-BE49-F238E27FC236}">
                <a16:creationId xmlns:a16="http://schemas.microsoft.com/office/drawing/2014/main" id="{B594EFB0-6089-4F8A-A991-84BEF14C9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185" y="1465683"/>
            <a:ext cx="4752975" cy="3562350"/>
          </a:xfrm>
          <a:prstGeom prst="rect">
            <a:avLst/>
          </a:prstGeom>
        </p:spPr>
      </p:pic>
    </p:spTree>
    <p:extLst>
      <p:ext uri="{BB962C8B-B14F-4D97-AF65-F5344CB8AC3E}">
        <p14:creationId xmlns:p14="http://schemas.microsoft.com/office/powerpoint/2010/main" val="376124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054689" y="1567291"/>
            <a:ext cx="6123385"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Independent studies provide a way for well-motivated students to pursue a topic of interest that does not necessarily fit into a traditional academic curriculum. They are a way for students to learn specialized material or gain research experience.</a:t>
            </a:r>
            <a:endParaRPr lang="en-US" sz="3200" b="1" dirty="0">
              <a:latin typeface="TH Niramit AS" panose="02000506000000020004" pitchFamily="2" charset="-34"/>
              <a:cs typeface="TH Niramit AS" panose="02000506000000020004" pitchFamily="2" charset="-34"/>
            </a:endParaRPr>
          </a:p>
        </p:txBody>
      </p:sp>
      <p:pic>
        <p:nvPicPr>
          <p:cNvPr id="4" name="Picture 3" descr="Text, whiteboard&#10;&#10;Description automatically generated">
            <a:extLst>
              <a:ext uri="{FF2B5EF4-FFF2-40B4-BE49-F238E27FC236}">
                <a16:creationId xmlns:a16="http://schemas.microsoft.com/office/drawing/2014/main" id="{B741A1A9-ECA0-4182-858E-AF99D466D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87" y="975601"/>
            <a:ext cx="4238142" cy="4238142"/>
          </a:xfrm>
          <a:prstGeom prst="rect">
            <a:avLst/>
          </a:prstGeom>
        </p:spPr>
      </p:pic>
    </p:spTree>
    <p:extLst>
      <p:ext uri="{BB962C8B-B14F-4D97-AF65-F5344CB8AC3E}">
        <p14:creationId xmlns:p14="http://schemas.microsoft.com/office/powerpoint/2010/main" val="1385861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58EF2-D9F7-40C9-BDA6-EAC407F702B1}"/>
              </a:ext>
            </a:extLst>
          </p:cNvPr>
          <p:cNvSpPr txBox="1"/>
          <p:nvPr/>
        </p:nvSpPr>
        <p:spPr>
          <a:xfrm>
            <a:off x="1007706" y="1733030"/>
            <a:ext cx="6186821"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Breaking the mold of in-class instruction versus the distance learner can be a difficult task to undertake by the instructor. They are not the same environment and changes and or accommodations should be made while keeping integrity of the overall class.</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3" name="Picture 2" descr="Icon&#10;&#10;Description automatically generated with medium confidence">
            <a:extLst>
              <a:ext uri="{FF2B5EF4-FFF2-40B4-BE49-F238E27FC236}">
                <a16:creationId xmlns:a16="http://schemas.microsoft.com/office/drawing/2014/main" id="{1F0E0B26-B427-49F4-9E08-186C0B6E7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727" y="1726099"/>
            <a:ext cx="4486507" cy="3360516"/>
          </a:xfrm>
          <a:prstGeom prst="rect">
            <a:avLst/>
          </a:prstGeom>
        </p:spPr>
      </p:pic>
    </p:spTree>
    <p:extLst>
      <p:ext uri="{BB962C8B-B14F-4D97-AF65-F5344CB8AC3E}">
        <p14:creationId xmlns:p14="http://schemas.microsoft.com/office/powerpoint/2010/main" val="2285477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81131"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19794" y="-4874004"/>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882678"/>
          </a:xfrm>
          <a:prstGeom prst="rect">
            <a:avLst/>
          </a:prstGeom>
        </p:spPr>
        <p:txBody>
          <a:bodyPr wrap="square">
            <a:spAutoFit/>
          </a:bodyPr>
          <a:lstStyle/>
          <a:p>
            <a:pPr marL="0" marR="0">
              <a:lnSpc>
                <a:spcPct val="107000"/>
              </a:lnSpc>
              <a:spcBef>
                <a:spcPts val="1380"/>
              </a:spcBef>
              <a:spcAft>
                <a:spcPts val="600"/>
              </a:spcAft>
            </a:pPr>
            <a:r>
              <a:rPr lang="en-US" sz="4800" b="1" dirty="0">
                <a:solidFill>
                  <a:srgbClr val="222222"/>
                </a:solidFill>
                <a:effectLst/>
                <a:latin typeface="TH Niramit AS" panose="02000506000000020004" pitchFamily="2" charset="-34"/>
                <a:ea typeface="Times New Roman" panose="02020603050405020304" pitchFamily="18" charset="0"/>
                <a:cs typeface="TH Niramit AS" panose="02000506000000020004" pitchFamily="2" charset="-34"/>
              </a:rPr>
              <a:t>Individual Study Enrollment Directions:</a:t>
            </a:r>
            <a:endParaRPr lang="en-US" sz="4800" dirty="0">
              <a:effectLst/>
              <a:latin typeface="TH Niramit AS" panose="02000506000000020004" pitchFamily="2" charset="-34"/>
              <a:ea typeface="Calibri" panose="020F0502020204030204" pitchFamily="34" charset="0"/>
              <a:cs typeface="TH Niramit AS" panose="02000506000000020004" pitchFamily="2" charset="-34"/>
            </a:endParaRPr>
          </a:p>
        </p:txBody>
      </p:sp>
      <p:sp>
        <p:nvSpPr>
          <p:cNvPr id="17" name="TextBox 16">
            <a:extLst>
              <a:ext uri="{FF2B5EF4-FFF2-40B4-BE49-F238E27FC236}">
                <a16:creationId xmlns:a16="http://schemas.microsoft.com/office/drawing/2014/main" id="{2A365BCD-8F4E-4381-B327-25C1AFF76045}"/>
              </a:ext>
            </a:extLst>
          </p:cNvPr>
          <p:cNvSpPr txBox="1"/>
          <p:nvPr/>
        </p:nvSpPr>
        <p:spPr>
          <a:xfrm>
            <a:off x="2064104" y="2151727"/>
            <a:ext cx="8026898" cy="255454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 1. Fill out the Petition For Undergraduate Individual Studies Course, and obtain the faculty sponsor’s signature. This must be a faculty member, and cannot be a lecturer, teaching fellow, or graduate student. Refer to the Sociology Faculty Advisors list under Forms and Handouts. </a:t>
            </a:r>
          </a:p>
        </p:txBody>
      </p:sp>
    </p:spTree>
    <p:extLst>
      <p:ext uri="{BB962C8B-B14F-4D97-AF65-F5344CB8AC3E}">
        <p14:creationId xmlns:p14="http://schemas.microsoft.com/office/powerpoint/2010/main" val="62996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912866" y="1975574"/>
            <a:ext cx="4735869" cy="255454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2.  If the Individual Study is for a senior thesis, students must also be sure to review and follow the guidelines on the senior thesis page. </a:t>
            </a:r>
          </a:p>
        </p:txBody>
      </p:sp>
      <p:pic>
        <p:nvPicPr>
          <p:cNvPr id="13314" name="Picture 2" descr="30 Website ideas | illustration, flat illustration, freepik">
            <a:extLst>
              <a:ext uri="{FF2B5EF4-FFF2-40B4-BE49-F238E27FC236}">
                <a16:creationId xmlns:a16="http://schemas.microsoft.com/office/drawing/2014/main" id="{E56F13A7-72EB-4ED8-AD39-A2E2027F9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396" y="395347"/>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774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6025281" y="1854325"/>
            <a:ext cx="5088294"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3. If the Individual Study is for an internship or volunteer opportunity (field study), students should be prepared to discuss the following items with their faculty sponsor at the initial meeting:</a:t>
            </a:r>
          </a:p>
        </p:txBody>
      </p:sp>
      <p:pic>
        <p:nvPicPr>
          <p:cNvPr id="12290" name="Picture 2" descr="Work chat by Freepik Stories #svg #png #illustration#communication #chat  #conversation #work #app #d… | Business illustration, Illustration,  Birthday post instagram">
            <a:extLst>
              <a:ext uri="{FF2B5EF4-FFF2-40B4-BE49-F238E27FC236}">
                <a16:creationId xmlns:a16="http://schemas.microsoft.com/office/drawing/2014/main" id="{EB73409F-04D1-4858-B4D7-5F86BD347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21" y="797456"/>
            <a:ext cx="474345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325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ork time concept illustration Free Vector - Nohat - Free for designer">
            <a:extLst>
              <a:ext uri="{FF2B5EF4-FFF2-40B4-BE49-F238E27FC236}">
                <a16:creationId xmlns:a16="http://schemas.microsoft.com/office/drawing/2014/main" id="{8664F1FD-CEEA-4959-83F0-B3F4D73DB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817" y="1132070"/>
            <a:ext cx="4763141" cy="4763141"/>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2867748"/>
            <a:ext cx="5088294" cy="1077218"/>
          </a:xfrm>
          <a:prstGeom prst="rect">
            <a:avLst/>
          </a:prstGeom>
          <a:noFill/>
        </p:spPr>
        <p:txBody>
          <a:bodyPr wrap="square">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How your field work/internship ties in with sociological themes</a:t>
            </a:r>
          </a:p>
        </p:txBody>
      </p:sp>
    </p:spTree>
    <p:extLst>
      <p:ext uri="{BB962C8B-B14F-4D97-AF65-F5344CB8AC3E}">
        <p14:creationId xmlns:p14="http://schemas.microsoft.com/office/powerpoint/2010/main" val="3551268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822389" y="1908730"/>
            <a:ext cx="6111811" cy="2554545"/>
          </a:xfrm>
          <a:prstGeom prst="rect">
            <a:avLst/>
          </a:prstGeom>
          <a:noFill/>
        </p:spPr>
        <p:txBody>
          <a:bodyPr wrap="square">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The academic components that needs to be completed. Academic components may include: relevant readings, response papers, midterm or final paper, reflective paper, journals, media projects, etc. </a:t>
            </a:r>
          </a:p>
        </p:txBody>
      </p:sp>
      <p:pic>
        <p:nvPicPr>
          <p:cNvPr id="10242" name="Picture 2" descr="Working time at workplace Royalty Free Vector Image">
            <a:extLst>
              <a:ext uri="{FF2B5EF4-FFF2-40B4-BE49-F238E27FC236}">
                <a16:creationId xmlns:a16="http://schemas.microsoft.com/office/drawing/2014/main" id="{B420040D-19FB-47A1-9635-23263A8988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6" t="7923" r="5264" b="13889"/>
          <a:stretch/>
        </p:blipFill>
        <p:spPr bwMode="auto">
          <a:xfrm>
            <a:off x="7425665" y="1569695"/>
            <a:ext cx="4405426" cy="322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66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ppy Work Vector - Vector For Free">
            <a:extLst>
              <a:ext uri="{FF2B5EF4-FFF2-40B4-BE49-F238E27FC236}">
                <a16:creationId xmlns:a16="http://schemas.microsoft.com/office/drawing/2014/main" id="{FD07AB6F-4354-4857-A9E6-51E9A4598C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36" r="13240"/>
          <a:stretch/>
        </p:blipFill>
        <p:spPr bwMode="auto">
          <a:xfrm>
            <a:off x="7372350" y="1479507"/>
            <a:ext cx="4374334" cy="3761187"/>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85492" y="1619316"/>
            <a:ext cx="6364644" cy="3539430"/>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Students are encouraged to have a proposal in mind, such as relevant readings you have found that tie in with the work, a proposal of a paper you would like to write for the quarter that reflects on your field work and relates it to a relevant sociological concept/theme, or an idea for a project. </a:t>
            </a:r>
          </a:p>
        </p:txBody>
      </p:sp>
    </p:spTree>
    <p:extLst>
      <p:ext uri="{BB962C8B-B14F-4D97-AF65-F5344CB8AC3E}">
        <p14:creationId xmlns:p14="http://schemas.microsoft.com/office/powerpoint/2010/main" val="4221324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ork Images | Free Vectors, Stock Photos &amp;amp; PSD">
            <a:extLst>
              <a:ext uri="{FF2B5EF4-FFF2-40B4-BE49-F238E27FC236}">
                <a16:creationId xmlns:a16="http://schemas.microsoft.com/office/drawing/2014/main" id="{AE9F35C7-2A05-4BE6-B4AD-E22A9407E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184" y="1233118"/>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93165" y="2397948"/>
            <a:ext cx="5555019" cy="2062103"/>
          </a:xfrm>
          <a:prstGeom prst="rect">
            <a:avLst/>
          </a:prstGeom>
          <a:noFill/>
        </p:spPr>
        <p:txBody>
          <a:bodyPr wrap="square">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The sponsor may require a certain amount of time spent checking-in via email, phone, or in-person, which should be indicated on the form.</a:t>
            </a:r>
          </a:p>
        </p:txBody>
      </p:sp>
    </p:spTree>
    <p:extLst>
      <p:ext uri="{BB962C8B-B14F-4D97-AF65-F5344CB8AC3E}">
        <p14:creationId xmlns:p14="http://schemas.microsoft.com/office/powerpoint/2010/main" val="404795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e Busy Worker Vectors, 2,000+ Images in AI, EPS format">
            <a:extLst>
              <a:ext uri="{FF2B5EF4-FFF2-40B4-BE49-F238E27FC236}">
                <a16:creationId xmlns:a16="http://schemas.microsoft.com/office/drawing/2014/main" id="{2A8EF5A3-17A4-4FAE-AFBD-B4F268BC5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584" y="1266885"/>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882801" y="2134038"/>
            <a:ext cx="4926369" cy="2554545"/>
          </a:xfrm>
          <a:prstGeom prst="rect">
            <a:avLst/>
          </a:prstGeom>
          <a:noFill/>
        </p:spPr>
        <p:txBody>
          <a:bodyPr wrap="square">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A combined total of six hours of work per week are required for two units, and fifteen hours of work a week are required for five units. </a:t>
            </a:r>
          </a:p>
        </p:txBody>
      </p:sp>
    </p:spTree>
    <p:extLst>
      <p:ext uri="{BB962C8B-B14F-4D97-AF65-F5344CB8AC3E}">
        <p14:creationId xmlns:p14="http://schemas.microsoft.com/office/powerpoint/2010/main" val="3371405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1317077"/>
            <a:ext cx="5688369" cy="4031873"/>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total number of hours a week is a combination of time spent in the field/internship opportunity, time spent with the sponsor, and the time spent completing the academic component. Discuss the time and unit amount with the sponsor, who will then indicate the units on the form.</a:t>
            </a:r>
          </a:p>
        </p:txBody>
      </p:sp>
      <p:pic>
        <p:nvPicPr>
          <p:cNvPr id="5122" name="Picture 2" descr="Work From Home by salestinus sustyo h for Paperpillar on Dribbble">
            <a:extLst>
              <a:ext uri="{FF2B5EF4-FFF2-40B4-BE49-F238E27FC236}">
                <a16:creationId xmlns:a16="http://schemas.microsoft.com/office/drawing/2014/main" id="{5AC97E7C-7212-4232-82AD-00ED9DA31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1767502"/>
            <a:ext cx="4430660" cy="332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0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228768" y="1371348"/>
            <a:ext cx="6123385" cy="3539430"/>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Independent studies provide students opportunities to explore their interests deeper and make important decisions about how and where they will direct their talents in the future. Another way to understand independent study is to understand learning from a distance. </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 diagram&#10;&#10;Description automatically generated">
            <a:extLst>
              <a:ext uri="{FF2B5EF4-FFF2-40B4-BE49-F238E27FC236}">
                <a16:creationId xmlns:a16="http://schemas.microsoft.com/office/drawing/2014/main" id="{9FD8EE20-2C7D-4A5E-9C86-FE1D478C9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622" y="1363716"/>
            <a:ext cx="4285329" cy="3756066"/>
          </a:xfrm>
          <a:prstGeom prst="rect">
            <a:avLst/>
          </a:prstGeom>
        </p:spPr>
      </p:pic>
    </p:spTree>
    <p:extLst>
      <p:ext uri="{BB962C8B-B14F-4D97-AF65-F5344CB8AC3E}">
        <p14:creationId xmlns:p14="http://schemas.microsoft.com/office/powerpoint/2010/main" val="2824393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king from Home Vector Illustration (AI)">
            <a:extLst>
              <a:ext uri="{FF2B5EF4-FFF2-40B4-BE49-F238E27FC236}">
                <a16:creationId xmlns:a16="http://schemas.microsoft.com/office/drawing/2014/main" id="{73C7CE27-32B1-42DA-A86A-8AC4FED2D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384" y="1374663"/>
            <a:ext cx="4943012" cy="3558969"/>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1876993"/>
            <a:ext cx="5744678" cy="255454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4. Once the form is complete and the faculty sponsor has signed the form (or email approval during remote instruction), students must submit the form to the sociology advising office. </a:t>
            </a:r>
          </a:p>
        </p:txBody>
      </p:sp>
    </p:spTree>
    <p:extLst>
      <p:ext uri="{BB962C8B-B14F-4D97-AF65-F5344CB8AC3E}">
        <p14:creationId xmlns:p14="http://schemas.microsoft.com/office/powerpoint/2010/main" val="1697895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1619316"/>
            <a:ext cx="5307369"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5. If the student wishes to use the individual study as one of their electives towards the major, the course must be five units, and a course substitution petition must be filled out. </a:t>
            </a:r>
          </a:p>
        </p:txBody>
      </p:sp>
      <p:pic>
        <p:nvPicPr>
          <p:cNvPr id="3074" name="Picture 2" descr="Flat Illustrations by Aershey Khan | Dribbble">
            <a:extLst>
              <a:ext uri="{FF2B5EF4-FFF2-40B4-BE49-F238E27FC236}">
                <a16:creationId xmlns:a16="http://schemas.microsoft.com/office/drawing/2014/main" id="{690B727E-D574-4D4E-BB07-6A746A159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962" y="1480300"/>
            <a:ext cx="4723447" cy="354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875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k Images | Free Vectors, Stock Photos &amp;amp; PSD">
            <a:extLst>
              <a:ext uri="{FF2B5EF4-FFF2-40B4-BE49-F238E27FC236}">
                <a16:creationId xmlns:a16="http://schemas.microsoft.com/office/drawing/2014/main" id="{34004F07-B97F-4110-9B07-91CE6E99CBB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315434" y="1343356"/>
            <a:ext cx="4544274" cy="3542501"/>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08052" y="2055573"/>
            <a:ext cx="6565510" cy="255454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5-unit individual study courses with sociology faculty are considered previously approved elective course substitutions. There are limits on applying elective course substitutions to the major, please be sure to review the policy. </a:t>
            </a:r>
          </a:p>
        </p:txBody>
      </p:sp>
    </p:spTree>
    <p:extLst>
      <p:ext uri="{BB962C8B-B14F-4D97-AF65-F5344CB8AC3E}">
        <p14:creationId xmlns:p14="http://schemas.microsoft.com/office/powerpoint/2010/main" val="1503623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 Images | Free Vectors, Stock Photos &amp;amp; PSD">
            <a:extLst>
              <a:ext uri="{FF2B5EF4-FFF2-40B4-BE49-F238E27FC236}">
                <a16:creationId xmlns:a16="http://schemas.microsoft.com/office/drawing/2014/main" id="{CA1E4F27-CEFF-4F65-88C0-B02E68B26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987" y="867996"/>
            <a:ext cx="5545494" cy="4615339"/>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156067" y="2031452"/>
            <a:ext cx="5545494" cy="2062103"/>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 the case of a senior thesis Individual Study, students may apply one of the thesis courses to their major, please see step #6 on the senior thesis steps.</a:t>
            </a:r>
          </a:p>
        </p:txBody>
      </p:sp>
    </p:spTree>
    <p:extLst>
      <p:ext uri="{BB962C8B-B14F-4D97-AF65-F5344CB8AC3E}">
        <p14:creationId xmlns:p14="http://schemas.microsoft.com/office/powerpoint/2010/main" val="253593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OneBar.io - Run a Q&amp;amp;A Forum">
            <a:extLst>
              <a:ext uri="{FF2B5EF4-FFF2-40B4-BE49-F238E27FC236}">
                <a16:creationId xmlns:a16="http://schemas.microsoft.com/office/drawing/2014/main" id="{FAFEC868-D249-4349-BD3F-F87DA7803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04" y="925947"/>
            <a:ext cx="10263886" cy="469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6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228768" y="1443041"/>
            <a:ext cx="6123385"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Learning from a distance is a theory in which the student is at a physical or a mental distance from his or her teacher. The student and the teacher are connected by something such as a worksheet, an essay, or through a website on the internet.</a:t>
            </a:r>
            <a:endParaRPr lang="en-US" sz="3200" b="1" dirty="0">
              <a:latin typeface="TH Niramit AS" panose="02000506000000020004" pitchFamily="2" charset="-34"/>
              <a:cs typeface="TH Niramit AS" panose="02000506000000020004" pitchFamily="2" charset="-34"/>
            </a:endParaRPr>
          </a:p>
        </p:txBody>
      </p:sp>
      <p:pic>
        <p:nvPicPr>
          <p:cNvPr id="5" name="Picture 4" descr="A picture containing text, sign&#10;&#10;Description automatically generated">
            <a:extLst>
              <a:ext uri="{FF2B5EF4-FFF2-40B4-BE49-F238E27FC236}">
                <a16:creationId xmlns:a16="http://schemas.microsoft.com/office/drawing/2014/main" id="{5CD477A3-D1D5-48E4-9413-2F5174868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260" y="1210474"/>
            <a:ext cx="4708221" cy="4113649"/>
          </a:xfrm>
          <a:prstGeom prst="rect">
            <a:avLst/>
          </a:prstGeom>
        </p:spPr>
      </p:pic>
    </p:spTree>
    <p:extLst>
      <p:ext uri="{BB962C8B-B14F-4D97-AF65-F5344CB8AC3E}">
        <p14:creationId xmlns:p14="http://schemas.microsoft.com/office/powerpoint/2010/main" val="115888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What is individual study in college?</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875453" y="2013163"/>
            <a:ext cx="8238931"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Independent study is a form of educational activity undertaken by an individual student with little to no supervision. Independent studies provide a way for well-motivated students to pursue a topic of interest that does not necessarily fit into a traditional academic curriculum.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160504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What is an individual study in research?</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875453" y="2013163"/>
            <a:ext cx="8238931"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It is sometimes referred to as directed study, and is an educational activity undertaken by an individual with little to no supervision. Typically a student and professor or teacher agree upon a topic for the student to research with guidance from the instructor for an agreed upon amount of credits.</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142395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922701" y="-3171"/>
            <a:ext cx="9417708" cy="830997"/>
          </a:xfrm>
          <a:prstGeom prst="rect">
            <a:avLst/>
          </a:prstGeom>
        </p:spPr>
        <p:txBody>
          <a:bodyPr wrap="square">
            <a:spAutoFit/>
          </a:bodyPr>
          <a:lstStyle/>
          <a:p>
            <a:r>
              <a:rPr lang="en-US" sz="4800" b="1" dirty="0">
                <a:solidFill>
                  <a:srgbClr val="002060"/>
                </a:solidFill>
                <a:latin typeface="TH Niramit AS" panose="02000506000000020004" pitchFamily="2" charset="-34"/>
                <a:cs typeface="TH Niramit AS" panose="02000506000000020004" pitchFamily="2" charset="-34"/>
              </a:rPr>
              <a:t>What is an example of independent study?</a:t>
            </a:r>
            <a:endParaRPr lang="th-TH" sz="48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875453" y="2013163"/>
            <a:ext cx="8238931"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What Is an Independent Study? ... Usually, students look to independent study when they have an interest in a special topic that's not offered at most high schools. Some examples of special topics would be courses like Asian-American history, British Literature, or Chinese language.</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spTree>
    <p:extLst>
      <p:ext uri="{BB962C8B-B14F-4D97-AF65-F5344CB8AC3E}">
        <p14:creationId xmlns:p14="http://schemas.microsoft.com/office/powerpoint/2010/main" val="605270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2357</Words>
  <Application>Microsoft Office PowerPoint</Application>
  <PresentationFormat>Widescreen</PresentationFormat>
  <Paragraphs>135</Paragraphs>
  <Slides>54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Agency FB</vt:lpstr>
      <vt:lpstr>Arial</vt:lpstr>
      <vt:lpstr>Calibri</vt:lpstr>
      <vt:lpstr>Calibri Light</vt:lpstr>
      <vt:lpstr>Impact</vt:lpstr>
      <vt:lpstr>TH Niramit AS</vt:lpstr>
      <vt:lpstr>TH SarabunPSK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Kornkamol  Chuchuey</dc:creator>
  <cp:lastModifiedBy>nuntiya noichun</cp:lastModifiedBy>
  <cp:revision>269</cp:revision>
  <dcterms:created xsi:type="dcterms:W3CDTF">2020-07-21T16:38:52Z</dcterms:created>
  <dcterms:modified xsi:type="dcterms:W3CDTF">2021-09-09T07:58:34Z</dcterms:modified>
</cp:coreProperties>
</file>