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80732fe35f425e" /><Relationship Type="http://schemas.openxmlformats.org/officeDocument/2006/relationships/extended-properties" Target="/docProps/app.xml" Id="Rb37026a802cf4fd1" /><Relationship Type="http://schemas.openxmlformats.org/officeDocument/2006/relationships/officeDocument" Target="/ppt/presentation.xml" Id="Rb4d5be0065074a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ad23720bc643f2"/>
  </p:sldMasterIdLst>
  <p:notesMasterIdLst>
    <p:notesMasterId xmlns:r="http://schemas.openxmlformats.org/officeDocument/2006/relationships" r:id="Rd5451f9504254b78"/>
  </p:notesMasterIdLst>
  <p:sldIdLst>
    <p:sldId xmlns:r="http://schemas.openxmlformats.org/officeDocument/2006/relationships" id="256" r:id="R023d55d599844ab9"/>
    <p:sldId xmlns:r="http://schemas.openxmlformats.org/officeDocument/2006/relationships" id="257" r:id="Raea901a40aa945c2"/>
    <p:sldId xmlns:r="http://schemas.openxmlformats.org/officeDocument/2006/relationships" id="258" r:id="R11099d0c371e42d7"/>
    <p:sldId xmlns:r="http://schemas.openxmlformats.org/officeDocument/2006/relationships" id="259" r:id="R2bcb15256bf84537"/>
    <p:sldId xmlns:r="http://schemas.openxmlformats.org/officeDocument/2006/relationships" id="260" r:id="R3736bfa7312c49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d707840cd54e44" /><Relationship Type="http://schemas.openxmlformats.org/officeDocument/2006/relationships/slideMaster" Target="/ppt/slideMasters/slideMaster1.xml" Id="R99ad23720bc643f2" /><Relationship Type="http://schemas.openxmlformats.org/officeDocument/2006/relationships/notesMaster" Target="/ppt/notesMasters/notesMaster1.xml" Id="Rd5451f9504254b78" /><Relationship Type="http://schemas.openxmlformats.org/officeDocument/2006/relationships/presProps" Target="/ppt/presProps.xml" Id="R220f6a5c83e84e39" /><Relationship Type="http://schemas.openxmlformats.org/officeDocument/2006/relationships/tableStyles" Target="/ppt/tableStyles.xml" Id="Redb521ef28d84c68" /><Relationship Type="http://schemas.openxmlformats.org/officeDocument/2006/relationships/slide" Target="/ppt/slides/slide1.xml" Id="R023d55d599844ab9" /><Relationship Type="http://schemas.openxmlformats.org/officeDocument/2006/relationships/slide" Target="/ppt/slides/slide2.xml" Id="Raea901a40aa945c2" /><Relationship Type="http://schemas.openxmlformats.org/officeDocument/2006/relationships/slide" Target="/ppt/slides/slide3.xml" Id="R11099d0c371e42d7" /><Relationship Type="http://schemas.openxmlformats.org/officeDocument/2006/relationships/slide" Target="/ppt/slides/slide4.xml" Id="R2bcb15256bf84537" /><Relationship Type="http://schemas.openxmlformats.org/officeDocument/2006/relationships/slide" Target="/ppt/slides/slide5.xml" Id="R3736bfa7312c49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f365577cf04a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03a06fbd0b4b90" /><Relationship Type="http://schemas.openxmlformats.org/officeDocument/2006/relationships/notesMaster" Target="/ppt/notesMasters/notesMaster1.xml" Id="R77e8b6e47a0c4e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b2d9aa96b140d6" /><Relationship Type="http://schemas.openxmlformats.org/officeDocument/2006/relationships/notesMaster" Target="/ppt/notesMasters/notesMaster1.xml" Id="R73161b0b86644e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44540fb6564efb" /><Relationship Type="http://schemas.openxmlformats.org/officeDocument/2006/relationships/notesMaster" Target="/ppt/notesMasters/notesMaster1.xml" Id="Rc4ca8295f3bd49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c18a86ae9141f7" /><Relationship Type="http://schemas.openxmlformats.org/officeDocument/2006/relationships/notesMaster" Target="/ppt/notesMasters/notesMaster1.xml" Id="Rc552ed06bcb4489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1d6c0caeeb4ba3" /><Relationship Type="http://schemas.openxmlformats.org/officeDocument/2006/relationships/notesMaster" Target="/ppt/notesMasters/notesMaster1.xml" Id="Rda89331461fa47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5f9f1b3fc649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b8ca0ce55c4799" /><Relationship Type="http://schemas.openxmlformats.org/officeDocument/2006/relationships/slideLayout" Target="/ppt/slideLayouts/slideLayout1.xml" Id="R74cd8e4d255b48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cd8e4d255b48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434ff26de4179" /><Relationship Type="http://schemas.openxmlformats.org/officeDocument/2006/relationships/notesSlide" Target="/ppt/notesSlides/notesSlide1.xml" Id="R2395cf8e165f4e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9cada85f64ef0" /><Relationship Type="http://schemas.openxmlformats.org/officeDocument/2006/relationships/notesSlide" Target="/ppt/notesSlides/notesSlide2.xml" Id="Ra419d94002dc42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5db4674034ae8" /><Relationship Type="http://schemas.openxmlformats.org/officeDocument/2006/relationships/notesSlide" Target="/ppt/notesSlides/notesSlide3.xml" Id="Rbd0bdf25af1a4c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6f0ae75de489f" /><Relationship Type="http://schemas.openxmlformats.org/officeDocument/2006/relationships/notesSlide" Target="/ppt/notesSlides/notesSlide4.xml" Id="R61a1217bc18d41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9ce2379b44bdb" /><Relationship Type="http://schemas.openxmlformats.org/officeDocument/2006/relationships/notesSlide" Target="/ppt/notesSlides/notesSlide5.xml" Id="R21cd92623a7a4ea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EBA1B868-0665-4281-BBA5-08FD1A18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Surveying Innovation
for Design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447D829C-F155-4CD9-B44A-5CB2DC6E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Tools, data quality, responsible practice, and a short design assignment.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AB59DEC7-3B75-45DB-9963-A143BA04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TEACHING MATERIALS</a:t>
            </a:r>
          </a:p>
        </p:txBody>
      </p:sp>
    </p:spTree>
    <p:extLst>
      <p:ext uri="{BB962C8B-B14F-4D97-AF65-F5344CB8AC3E}">
        <p14:creationId xmlns:p14="http://schemas.microsoft.com/office/powerpoint/2010/main" val="42435947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16361C80-E60A-41A8-B597-CCD45044D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047F9DD3-9BD8-4880-9782-2DEBAE70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Learning outcomes focus on data-informed design practice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20EA6AFF-23AE-4042-AD40-99EA84D8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UNDERSTAND
Explain how surveying captures physical and spatial conditions.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FB86769C-FE6D-4ECC-A8E0-0F6BC456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SELECT
Match the tool to scale, accuracy, access, time, and budget.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7AD26B84-D200-4CC3-B60D-CAC6C9B6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APPLY
Turn survey outputs into maps, models, and design decisions.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26C64D50-D3EE-4397-8C0D-E5D6C45F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8535CDD8-75B1-4CD2-B826-874D5013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D4AD2559-4ED6-4781-B0B7-C9508484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154285034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F87FCE21-7491-4A89-B278-BD06F317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2B6F89D0-E37E-473D-AE1A-5818DD9D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Different design questions require different survey data</a:t>
            </a:r>
          </a:p>
        </p:txBody>
      </p:sp>
      <p:sp>
        <p:nvSpPr>
          <p:cNvPr id="3" name="Google-Shape-534-p58-4">
            <a:extLst xmlns:a="http://schemas.openxmlformats.org/drawingml/2006/main">
              <a:ext uri="{FF2B5EF4-FFF2-40B4-BE49-F238E27FC236}">
                <a16:creationId xmlns:a16="http://schemas.microsoft.com/office/drawing/2014/main" id="{A8DC09C6-8D7A-4C01-B20A-47487AB2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534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Geometric &amp; spatial data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Dimensions, coordinates, levels, contours, orientation, distance, area, volume, point clouds, and 3D geometry.</a:t>
            </a:r>
          </a:p>
        </p:txBody>
      </p:sp>
      <p:sp>
        <p:nvSpPr>
          <p:cNvPr id="4" name="Content-Placeholder-3-5">
            <a:extLst xmlns:a="http://schemas.openxmlformats.org/drawingml/2006/main">
              <a:ext uri="{FF2B5EF4-FFF2-40B4-BE49-F238E27FC236}">
                <a16:creationId xmlns:a16="http://schemas.microsoft.com/office/drawing/2014/main" id="{D13402B6-AB47-43AB-9CDB-E2CB94F8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3534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Contextual &amp; environmental data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Land use, movement, light, temperature, sound, material condition, user behavior, risks, and local knowledge.</a:t>
            </a:r>
          </a:p>
        </p:txBody>
      </p:sp>
    </p:spTree>
    <p:extLst>
      <p:ext uri="{BB962C8B-B14F-4D97-AF65-F5344CB8AC3E}">
        <p14:creationId xmlns:p14="http://schemas.microsoft.com/office/powerpoint/2010/main" val="39376913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Number-Placeholder-1-2">
            <a:extLst xmlns:a="http://schemas.openxmlformats.org/drawingml/2006/main">
              <a:ext uri="{FF2B5EF4-FFF2-40B4-BE49-F238E27FC236}">
                <a16:creationId xmlns:a16="http://schemas.microsoft.com/office/drawing/2014/main" id="{BC14B8B1-CFE4-4774-BC37-3F96A9F3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219" y="6278594"/>
            <a:ext cx="519113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Title-2-3">
            <a:extLst xmlns:a="http://schemas.openxmlformats.org/drawingml/2006/main">
              <a:ext uri="{FF2B5EF4-FFF2-40B4-BE49-F238E27FC236}">
                <a16:creationId xmlns:a16="http://schemas.microsoft.com/office/drawing/2014/main" id="{33893D01-6A90-4001-8A64-CA4A9C3A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Choose instruments by balancing four practical criteria</a:t>
            </a:r>
          </a:p>
        </p:txBody>
      </p:sp>
      <p:sp>
        <p:nvSpPr>
          <p:cNvPr id="3" name="Content-Placeholder-9-4">
            <a:extLst xmlns:a="http://schemas.openxmlformats.org/drawingml/2006/main">
              <a:ext uri="{FF2B5EF4-FFF2-40B4-BE49-F238E27FC236}">
                <a16:creationId xmlns:a16="http://schemas.microsoft.com/office/drawing/2014/main" id="{35C358A6-7254-4757-9EDD-28BF8CC3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Required accuracy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Match precision to the decision: concept design, documentation, fabrication, or construction.</a:t>
            </a:r>
          </a:p>
        </p:txBody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8BA00459-82CA-4F84-8253-63AC2FBA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Site conditions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Consider scale, visibility, obstacles, indoor or outdoor use, weather, access, and safety.</a:t>
            </a:r>
          </a:p>
        </p:txBody>
      </p:sp>
      <p:sp>
        <p:nvSpPr>
          <p:cNvPr id="5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59286116-67B5-4F5D-A71D-A41BE8F0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Workflow compatibility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Check file formats, coordinate systems, processing time, software, and team skills.</a:t>
            </a:r>
          </a:p>
        </p:txBody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5C4D495E-F9EB-4DBA-B169-128A3B8C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Resources &amp; responsibility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Balance cost and time while protecting privacy, consent, ownership, and community interests.</a:t>
            </a:r>
          </a:p>
        </p:txBody>
      </p:sp>
    </p:spTree>
    <p:extLst>
      <p:ext uri="{BB962C8B-B14F-4D97-AF65-F5344CB8AC3E}">
        <p14:creationId xmlns:p14="http://schemas.microsoft.com/office/powerpoint/2010/main" val="15482663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11777FC5-8594-4C38-B628-2E8BE727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Survey a place.
Improve one decision.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E534D460-D393-4A1D-B18C-A2A769EF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Define one design question.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Collect and verify relevant evidence.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Present a measured redesign proposal.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46A9748A-C0C1-4638-A68A-B02FF14F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ASSIGNMENT</a:t>
            </a:r>
          </a:p>
        </p:txBody>
      </p:sp>
    </p:spTree>
    <p:extLst>
      <p:ext uri="{BB962C8B-B14F-4D97-AF65-F5344CB8AC3E}">
        <p14:creationId xmlns:p14="http://schemas.microsoft.com/office/powerpoint/2010/main" val="11675731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2026-08-10T09:59:31.0820000Z</dcterms:created>
  <dcterms:modified xsi:type="dcterms:W3CDTF">2026-08-10T09:59:31.0820000Z</dcterms:modified>
</coreProperties>
</file>