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6" r:id="rId4"/>
    <p:sldId id="259" r:id="rId5"/>
    <p:sldId id="267" r:id="rId6"/>
    <p:sldId id="261" r:id="rId7"/>
    <p:sldId id="268" r:id="rId8"/>
    <p:sldId id="265" r:id="rId9"/>
    <p:sldId id="260" r:id="rId10"/>
    <p:sldId id="256" r:id="rId11"/>
    <p:sldId id="264" r:id="rId12"/>
    <p:sldId id="269" r:id="rId13"/>
    <p:sldId id="270" r:id="rId14"/>
    <p:sldId id="271" r:id="rId15"/>
    <p:sldId id="272" r:id="rId16"/>
    <p:sldId id="262" r:id="rId17"/>
    <p:sldId id="263" r:id="rId1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E7"/>
    <a:srgbClr val="FEEC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88811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4423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5187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160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983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2321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363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2604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9574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51658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29124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38FFA-539D-455D-9672-86DDA2410116}" type="datetimeFigureOut">
              <a:rPr lang="th-TH" smtClean="0"/>
              <a:t>31/08/63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762DE-1D4B-449A-B657-A1ABAC60CD7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7342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emf"/><Relationship Id="rId4" Type="http://schemas.openxmlformats.org/officeDocument/2006/relationships/image" Target="../media/image4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8"/>
          <a:stretch/>
        </p:blipFill>
        <p:spPr bwMode="auto">
          <a:xfrm>
            <a:off x="4713617" y="998530"/>
            <a:ext cx="3329566" cy="40318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กล่องข้อความ 4"/>
          <p:cNvSpPr txBox="1"/>
          <p:nvPr/>
        </p:nvSpPr>
        <p:spPr>
          <a:xfrm>
            <a:off x="5303426" y="5304379"/>
            <a:ext cx="21499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ตราสัญลักษณ์</a:t>
            </a:r>
          </a:p>
          <a:p>
            <a:pPr algn="ct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สาขาวิชาการออกแบบนิเทศศิลป์</a:t>
            </a:r>
            <a:endParaRPr lang="en-US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505758" y="2659968"/>
            <a:ext cx="34153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นิเทศศิลป์</a:t>
            </a:r>
            <a:endParaRPr lang="en-US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Visual </a:t>
            </a:r>
          </a:p>
          <a:p>
            <a:pPr algn="ctr"/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Communication </a:t>
            </a:r>
          </a:p>
          <a:p>
            <a:pPr algn="ctr"/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Art</a:t>
            </a:r>
            <a:endParaRPr lang="th-TH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วงรี 7"/>
          <p:cNvSpPr/>
          <p:nvPr/>
        </p:nvSpPr>
        <p:spPr>
          <a:xfrm>
            <a:off x="1245860" y="2293140"/>
            <a:ext cx="1935177" cy="1935177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0" name="ลูกศรเชื่อมต่อแบบตรง 9"/>
          <p:cNvCxnSpPr/>
          <p:nvPr/>
        </p:nvCxnSpPr>
        <p:spPr>
          <a:xfrm>
            <a:off x="3491884" y="3241805"/>
            <a:ext cx="1221733" cy="19107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>
            <a:off x="2213447" y="1597155"/>
            <a:ext cx="0" cy="695985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ลูกศรเชื่อมต่อแบบตรง 13"/>
          <p:cNvCxnSpPr/>
          <p:nvPr/>
        </p:nvCxnSpPr>
        <p:spPr>
          <a:xfrm>
            <a:off x="2213446" y="4355403"/>
            <a:ext cx="0" cy="695985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กล่องข้อความ 14"/>
          <p:cNvSpPr txBox="1"/>
          <p:nvPr/>
        </p:nvSpPr>
        <p:spPr>
          <a:xfrm>
            <a:off x="1182558" y="1105368"/>
            <a:ext cx="2061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การสื่อสารผ่านทางการมองเห็น</a:t>
            </a:r>
            <a:endParaRPr lang="en-US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กล่องข้อความ 15"/>
          <p:cNvSpPr txBox="1"/>
          <p:nvPr/>
        </p:nvSpPr>
        <p:spPr>
          <a:xfrm>
            <a:off x="1965474" y="5191985"/>
            <a:ext cx="514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ดีไซน์</a:t>
            </a:r>
            <a:endParaRPr lang="en-US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11" name="กลุ่ม 10"/>
          <p:cNvGrpSpPr/>
          <p:nvPr/>
        </p:nvGrpSpPr>
        <p:grpSpPr>
          <a:xfrm>
            <a:off x="2915763" y="4135678"/>
            <a:ext cx="219725" cy="219725"/>
            <a:chOff x="3158579" y="1938528"/>
            <a:chExt cx="219725" cy="219725"/>
          </a:xfrm>
        </p:grpSpPr>
        <p:cxnSp>
          <p:nvCxnSpPr>
            <p:cNvPr id="3" name="ตัวเชื่อมต่อตรง 2"/>
            <p:cNvCxnSpPr/>
            <p:nvPr/>
          </p:nvCxnSpPr>
          <p:spPr>
            <a:xfrm>
              <a:off x="3268443" y="1938528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ตัวเชื่อมต่อตรง 16"/>
            <p:cNvCxnSpPr/>
            <p:nvPr/>
          </p:nvCxnSpPr>
          <p:spPr>
            <a:xfrm rot="5400000">
              <a:off x="3268442" y="1929564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วงรี 17"/>
          <p:cNvSpPr/>
          <p:nvPr/>
        </p:nvSpPr>
        <p:spPr>
          <a:xfrm>
            <a:off x="2746091" y="1995203"/>
            <a:ext cx="229047" cy="229047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วงรี 18"/>
          <p:cNvSpPr/>
          <p:nvPr/>
        </p:nvSpPr>
        <p:spPr>
          <a:xfrm>
            <a:off x="935013" y="3770472"/>
            <a:ext cx="192714" cy="19271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0" name="กลุ่ม 19"/>
          <p:cNvGrpSpPr/>
          <p:nvPr/>
        </p:nvGrpSpPr>
        <p:grpSpPr>
          <a:xfrm>
            <a:off x="3068860" y="1743687"/>
            <a:ext cx="219725" cy="219725"/>
            <a:chOff x="3158579" y="1938528"/>
            <a:chExt cx="219725" cy="219725"/>
          </a:xfrm>
        </p:grpSpPr>
        <p:cxnSp>
          <p:nvCxnSpPr>
            <p:cNvPr id="21" name="ตัวเชื่อมต่อตรง 20"/>
            <p:cNvCxnSpPr/>
            <p:nvPr/>
          </p:nvCxnSpPr>
          <p:spPr>
            <a:xfrm>
              <a:off x="3268443" y="1938528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ตัวเชื่อมต่อตรง 21"/>
            <p:cNvCxnSpPr/>
            <p:nvPr/>
          </p:nvCxnSpPr>
          <p:spPr>
            <a:xfrm rot="5400000">
              <a:off x="3268442" y="1929564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กล่องข้อความ 23"/>
          <p:cNvSpPr txBox="1"/>
          <p:nvPr/>
        </p:nvSpPr>
        <p:spPr>
          <a:xfrm>
            <a:off x="1220762" y="5191985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ภาพวาด</a:t>
            </a:r>
            <a:endParaRPr lang="en-US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กล่องข้อความ 24"/>
          <p:cNvSpPr txBox="1"/>
          <p:nvPr/>
        </p:nvSpPr>
        <p:spPr>
          <a:xfrm>
            <a:off x="1217556" y="5504187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ภาพถ่าย</a:t>
            </a:r>
            <a:endParaRPr lang="en-US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กล่องข้อความ 25"/>
          <p:cNvSpPr txBox="1"/>
          <p:nvPr/>
        </p:nvSpPr>
        <p:spPr>
          <a:xfrm>
            <a:off x="2427921" y="5504187"/>
            <a:ext cx="1101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ภาพเคลื่อนไหว</a:t>
            </a:r>
            <a:endParaRPr lang="en-US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กล่องข้อความ 26"/>
          <p:cNvSpPr txBox="1"/>
          <p:nvPr/>
        </p:nvSpPr>
        <p:spPr>
          <a:xfrm>
            <a:off x="1968680" y="5517248"/>
            <a:ext cx="4956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วีดีโอ</a:t>
            </a:r>
            <a:endParaRPr lang="en-US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กล่องข้อความ 27"/>
          <p:cNvSpPr txBox="1"/>
          <p:nvPr/>
        </p:nvSpPr>
        <p:spPr>
          <a:xfrm>
            <a:off x="2584338" y="5191985"/>
            <a:ext cx="272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สี</a:t>
            </a:r>
            <a:endParaRPr lang="en-US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818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สี่เหลี่ยมผืนผ้า 15"/>
          <p:cNvSpPr/>
          <p:nvPr/>
        </p:nvSpPr>
        <p:spPr>
          <a:xfrm>
            <a:off x="-48070" y="0"/>
            <a:ext cx="9192070" cy="6858000"/>
          </a:xfrm>
          <a:prstGeom prst="rect">
            <a:avLst/>
          </a:prstGeom>
          <a:solidFill>
            <a:srgbClr val="FFF9E7"/>
          </a:solidFill>
          <a:ln>
            <a:solidFill>
              <a:srgbClr val="FEE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สี่เหลี่ยมผืนผ้ามุมมน 14"/>
          <p:cNvSpPr/>
          <p:nvPr/>
        </p:nvSpPr>
        <p:spPr>
          <a:xfrm>
            <a:off x="591384" y="475488"/>
            <a:ext cx="3444168" cy="5349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รูปภาพ 3" descr="D:\งานหน้าจอ\จารหวย\สัมมนา Ad Soon As\โฟลเดอร์ใหม่\ภาพงาน\20180925_๑๘๐๙๓๐_017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80" y="1604486"/>
            <a:ext cx="3291866" cy="21936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กล่องข้อความ 4"/>
          <p:cNvSpPr txBox="1"/>
          <p:nvPr/>
        </p:nvSpPr>
        <p:spPr>
          <a:xfrm>
            <a:off x="798648" y="1229910"/>
            <a:ext cx="218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โครงการสัมมนาเพื่อการออกแบบ</a:t>
            </a:r>
            <a:endParaRPr lang="en-US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Picture 2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0" r="3728" b="5207"/>
          <a:stretch/>
        </p:blipFill>
        <p:spPr bwMode="auto">
          <a:xfrm>
            <a:off x="4869729" y="1604486"/>
            <a:ext cx="3336382" cy="21936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สี่เหลี่ยมผืนผ้า 6"/>
          <p:cNvSpPr/>
          <p:nvPr/>
        </p:nvSpPr>
        <p:spPr>
          <a:xfrm>
            <a:off x="4869728" y="1231760"/>
            <a:ext cx="1770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spcAft>
                <a:spcPts val="0"/>
              </a:spcAft>
            </a:pPr>
            <a:r>
              <a:rPr lang="th-TH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งานกราฟิกเพื่อสิ่งแวดล้อม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Picture 2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79" y="4269391"/>
            <a:ext cx="3325405" cy="2216753"/>
          </a:xfrm>
          <a:prstGeom prst="rect">
            <a:avLst/>
          </a:prstGeom>
        </p:spPr>
      </p:pic>
      <p:sp>
        <p:nvSpPr>
          <p:cNvPr id="9" name="สี่เหลี่ยมผืนผ้า 8"/>
          <p:cNvSpPr/>
          <p:nvPr/>
        </p:nvSpPr>
        <p:spPr>
          <a:xfrm>
            <a:off x="798648" y="3897796"/>
            <a:ext cx="1959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spcAft>
                <a:spcPts val="0"/>
              </a:spcAft>
            </a:pPr>
            <a:r>
              <a:rPr lang="th-TH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โครงการ</a:t>
            </a:r>
            <a:r>
              <a:rPr lang="th-TH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ติว</a:t>
            </a:r>
            <a:r>
              <a:rPr lang="th-TH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วาดเส้นนิเทศศิลป์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Picture 31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/>
          <a:stretch/>
        </p:blipFill>
        <p:spPr bwMode="auto">
          <a:xfrm>
            <a:off x="4862655" y="4269390"/>
            <a:ext cx="3342833" cy="22167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สี่เหลี่ยมผืนผ้า 10"/>
          <p:cNvSpPr/>
          <p:nvPr/>
        </p:nvSpPr>
        <p:spPr>
          <a:xfrm>
            <a:off x="4797593" y="3897796"/>
            <a:ext cx="18421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spcAft>
                <a:spcPts val="0"/>
              </a:spcAft>
            </a:pPr>
            <a:r>
              <a:rPr lang="th-TH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โครงการพิเศษการออกแบบ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652344" y="587111"/>
            <a:ext cx="52608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spcAft>
                <a:spcPts val="0"/>
              </a:spcAft>
            </a:pPr>
            <a:r>
              <a:rPr lang="th-TH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H SarabunPSK" panose="020B0500040200020003" pitchFamily="34" charset="-34"/>
              </a:rPr>
              <a:t>โครงการต่างๆของสาขาวิชาการออกแบบนิเทศศิลป์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cxnSp>
        <p:nvCxnSpPr>
          <p:cNvPr id="13" name="ลูกศรเชื่อมต่อแบบตรง 12"/>
          <p:cNvCxnSpPr/>
          <p:nvPr/>
        </p:nvCxnSpPr>
        <p:spPr>
          <a:xfrm>
            <a:off x="5132836" y="774859"/>
            <a:ext cx="4011164" cy="15840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วงรี 13"/>
          <p:cNvSpPr/>
          <p:nvPr/>
        </p:nvSpPr>
        <p:spPr>
          <a:xfrm>
            <a:off x="4230072" y="551388"/>
            <a:ext cx="146344" cy="14634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7" name="กลุ่ม 16"/>
          <p:cNvGrpSpPr/>
          <p:nvPr/>
        </p:nvGrpSpPr>
        <p:grpSpPr>
          <a:xfrm>
            <a:off x="4438102" y="269228"/>
            <a:ext cx="219725" cy="219725"/>
            <a:chOff x="3158579" y="1938528"/>
            <a:chExt cx="219725" cy="219725"/>
          </a:xfrm>
        </p:grpSpPr>
        <p:cxnSp>
          <p:nvCxnSpPr>
            <p:cNvPr id="18" name="ตัวเชื่อมต่อตรง 17"/>
            <p:cNvCxnSpPr/>
            <p:nvPr/>
          </p:nvCxnSpPr>
          <p:spPr>
            <a:xfrm>
              <a:off x="3268443" y="1938528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ตัวเชื่อมต่อตรง 18"/>
            <p:cNvCxnSpPr/>
            <p:nvPr/>
          </p:nvCxnSpPr>
          <p:spPr>
            <a:xfrm rot="5400000">
              <a:off x="3268442" y="1929564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07474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218" y="1000792"/>
            <a:ext cx="1930293" cy="1447720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257" y="1000791"/>
            <a:ext cx="1944394" cy="1456659"/>
          </a:xfrm>
          <a:prstGeom prst="rect">
            <a:avLst/>
          </a:prstGeom>
        </p:spPr>
      </p:pic>
      <p:pic>
        <p:nvPicPr>
          <p:cNvPr id="6" name="Picture 31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/>
          <a:stretch/>
        </p:blipFill>
        <p:spPr bwMode="auto">
          <a:xfrm>
            <a:off x="354331" y="1000792"/>
            <a:ext cx="2183141" cy="1447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397" y="1000791"/>
            <a:ext cx="1942211" cy="1456659"/>
          </a:xfrm>
          <a:prstGeom prst="rect">
            <a:avLst/>
          </a:prstGeom>
        </p:spPr>
      </p:pic>
      <p:pic>
        <p:nvPicPr>
          <p:cNvPr id="8" name="รูปภาพ 7" descr="C:\Users\Administrator\Desktop\Untitled-1-0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84" y="4601239"/>
            <a:ext cx="2812884" cy="1249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รูปภาพ 8" descr="C:\Users\Administrator\Desktop\ds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974" y="4445959"/>
            <a:ext cx="2005677" cy="1546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8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118" y="2591735"/>
            <a:ext cx="2405412" cy="1804059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31" y="2591735"/>
            <a:ext cx="2548991" cy="1800225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796" y="2591735"/>
            <a:ext cx="1391961" cy="1391961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796" y="3949741"/>
            <a:ext cx="1453812" cy="2086188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173" y="2591735"/>
            <a:ext cx="1652904" cy="1652904"/>
          </a:xfrm>
          <a:prstGeom prst="rect">
            <a:avLst/>
          </a:prstGeom>
        </p:spPr>
      </p:pic>
      <p:pic>
        <p:nvPicPr>
          <p:cNvPr id="15" name="รูปภาพ 14" descr="C:\Users\Administrator\Desktop\xx.jpg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3" r="13053"/>
          <a:stretch/>
        </p:blipFill>
        <p:spPr bwMode="auto">
          <a:xfrm>
            <a:off x="5058511" y="4530079"/>
            <a:ext cx="1898138" cy="13517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74210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สี่เหลี่ยมผืนผ้า 11"/>
          <p:cNvSpPr/>
          <p:nvPr/>
        </p:nvSpPr>
        <p:spPr>
          <a:xfrm>
            <a:off x="-48070" y="0"/>
            <a:ext cx="9192070" cy="6858000"/>
          </a:xfrm>
          <a:prstGeom prst="rect">
            <a:avLst/>
          </a:prstGeom>
          <a:solidFill>
            <a:srgbClr val="FFF9E7"/>
          </a:solidFill>
          <a:ln>
            <a:solidFill>
              <a:srgbClr val="FEE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580316" y="2403180"/>
            <a:ext cx="3758822" cy="53496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597408" y="2496765"/>
            <a:ext cx="3741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ผลงานที่ผ่านมาของนักศึกษารุ่นที่28 ตั้งแต่ 2559 - 2562</a:t>
            </a: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104" y="3329446"/>
            <a:ext cx="1859781" cy="2637508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58" y="3326231"/>
            <a:ext cx="1921884" cy="1280943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8" y="4744253"/>
            <a:ext cx="1923134" cy="128045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564" y="3329446"/>
            <a:ext cx="1864992" cy="2637508"/>
          </a:xfrm>
          <a:prstGeom prst="rect">
            <a:avLst/>
          </a:prstGeom>
        </p:spPr>
      </p:pic>
      <p:cxnSp>
        <p:nvCxnSpPr>
          <p:cNvPr id="13" name="ลูกศรเชื่อมต่อแบบตรง 12"/>
          <p:cNvCxnSpPr/>
          <p:nvPr/>
        </p:nvCxnSpPr>
        <p:spPr>
          <a:xfrm>
            <a:off x="4691104" y="2709889"/>
            <a:ext cx="4791520" cy="18922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กล่องข้อความ 18"/>
          <p:cNvSpPr txBox="1"/>
          <p:nvPr/>
        </p:nvSpPr>
        <p:spPr>
          <a:xfrm>
            <a:off x="1599456" y="6319570"/>
            <a:ext cx="1842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“กำเนิดผีใหม่ไฉไลกว่าเดิม”</a:t>
            </a:r>
          </a:p>
        </p:txBody>
      </p:sp>
      <p:pic>
        <p:nvPicPr>
          <p:cNvPr id="20" name="รูปภาพ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221" y="3326231"/>
            <a:ext cx="1907204" cy="2698476"/>
          </a:xfrm>
          <a:prstGeom prst="rect">
            <a:avLst/>
          </a:prstGeom>
        </p:spPr>
      </p:pic>
      <p:sp>
        <p:nvSpPr>
          <p:cNvPr id="15" name="สี่เหลี่ยมผืนผ้า 14"/>
          <p:cNvSpPr/>
          <p:nvPr/>
        </p:nvSpPr>
        <p:spPr>
          <a:xfrm>
            <a:off x="2211430" y="991700"/>
            <a:ext cx="12740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รุ่น 28</a:t>
            </a:r>
          </a:p>
        </p:txBody>
      </p:sp>
      <p:sp>
        <p:nvSpPr>
          <p:cNvPr id="16" name="วงรี 15"/>
          <p:cNvSpPr/>
          <p:nvPr/>
        </p:nvSpPr>
        <p:spPr>
          <a:xfrm>
            <a:off x="2241778" y="662230"/>
            <a:ext cx="1243716" cy="1243716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7" name="ลูกศรเชื่อมต่อแบบตรง 16"/>
          <p:cNvCxnSpPr/>
          <p:nvPr/>
        </p:nvCxnSpPr>
        <p:spPr>
          <a:xfrm rot="16200000">
            <a:off x="4305169" y="936096"/>
            <a:ext cx="0" cy="695985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กล่องข้อความ 17"/>
          <p:cNvSpPr txBox="1"/>
          <p:nvPr/>
        </p:nvSpPr>
        <p:spPr>
          <a:xfrm>
            <a:off x="4914876" y="801784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มีจำนวนน้อยกว่ารุ่นอื่นๆ</a:t>
            </a:r>
          </a:p>
        </p:txBody>
      </p:sp>
      <p:sp>
        <p:nvSpPr>
          <p:cNvPr id="21" name="กล่องข้อความ 20"/>
          <p:cNvSpPr txBox="1"/>
          <p:nvPr/>
        </p:nvSpPr>
        <p:spPr>
          <a:xfrm>
            <a:off x="4935501" y="1124130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ล้มแล้วลุก</a:t>
            </a:r>
          </a:p>
        </p:txBody>
      </p:sp>
      <p:sp>
        <p:nvSpPr>
          <p:cNvPr id="22" name="กล่องข้อความ 21"/>
          <p:cNvSpPr txBox="1"/>
          <p:nvPr/>
        </p:nvSpPr>
        <p:spPr>
          <a:xfrm>
            <a:off x="4914876" y="1449511"/>
            <a:ext cx="2906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สามารถปรับตัวให้เข้าสถานการณ์รอบข้างได้ดี</a:t>
            </a:r>
          </a:p>
        </p:txBody>
      </p:sp>
    </p:spTree>
    <p:extLst>
      <p:ext uri="{BB962C8B-B14F-4D97-AF65-F5344CB8AC3E}">
        <p14:creationId xmlns:p14="http://schemas.microsoft.com/office/powerpoint/2010/main" val="3045926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516" y="2396584"/>
            <a:ext cx="3781654" cy="2521103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2" r="15447"/>
          <a:stretch/>
        </p:blipFill>
        <p:spPr>
          <a:xfrm>
            <a:off x="823034" y="2396584"/>
            <a:ext cx="3609975" cy="2508841"/>
          </a:xfrm>
          <a:prstGeom prst="rect">
            <a:avLst/>
          </a:prstGeom>
        </p:spPr>
      </p:pic>
      <p:sp>
        <p:nvSpPr>
          <p:cNvPr id="7" name="กล่องข้อความ 6"/>
          <p:cNvSpPr txBox="1"/>
          <p:nvPr/>
        </p:nvSpPr>
        <p:spPr>
          <a:xfrm>
            <a:off x="342900" y="988735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ผลงานที่ผ่านมาของนักศึกษาปี 59 ตั้งแต่ 2559 - 2562</a:t>
            </a: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354330" y="890769"/>
            <a:ext cx="3621504" cy="534966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0" name="ลูกศรเชื่อมต่อแบบตรง 9"/>
          <p:cNvCxnSpPr/>
          <p:nvPr/>
        </p:nvCxnSpPr>
        <p:spPr>
          <a:xfrm>
            <a:off x="4444160" y="1158252"/>
            <a:ext cx="4791520" cy="18922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กล่องข้อความ 10"/>
          <p:cNvSpPr txBox="1"/>
          <p:nvPr/>
        </p:nvSpPr>
        <p:spPr>
          <a:xfrm>
            <a:off x="1536215" y="5100370"/>
            <a:ext cx="2183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โครงการสัมมนาเพื่อการออกแบบ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5509631" y="5100370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นิทรรศการ ความรักบทที่38</a:t>
            </a:r>
          </a:p>
        </p:txBody>
      </p:sp>
    </p:spTree>
    <p:extLst>
      <p:ext uri="{BB962C8B-B14F-4D97-AF65-F5344CB8AC3E}">
        <p14:creationId xmlns:p14="http://schemas.microsoft.com/office/powerpoint/2010/main" val="503738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005840" y="1174070"/>
            <a:ext cx="718718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ประเภทและปริมาณ (</a:t>
            </a:r>
            <a:r>
              <a:rPr lang="th-TH" sz="1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Scope</a:t>
            </a:r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  <a:p>
            <a:endParaRPr lang="th-TH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endParaRPr lang="th-TH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1. ออกแบบตราสัญลักษณ์      				      จำนวน 1 แบบ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2. ออกแบบพื้นที่จัดแสดงงาน   		ขนาด 48 เมตร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3. ออกแบบสื่อประชาสัมพันธ์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3.1 ออกแบบโปสเตอร์   		ขนาด 42 x 59.4 ซม.   	      จำนวน 1 แบบ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3.2 ออกแบบบัตรเชิญ   		ขนาด 4 x 6 นิ้ว   	      จำนวน 1 แบบ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3.3 ออกแบบสูจิบัตร   		ขนาด 14.8 x 21 ซม.  	      จำนวน 1 เล่ม 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3.4 ออกแบบโฆษณาทางเว็บไซต์  	ขนาด 1048 x 1048  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พิก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เซล        จำนวน 1 แบบ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			ขนาด 820 x 321     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พิก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เซล        จำนวน 1 แบบ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3.5 ออกแบบวีดีโอประชาสัมพันธ์        	ความยาว 1 นาที 30 วินาที	      จำนวน 1 คลิป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 3.6 ออกแบบ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แบล็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คด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รอป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Backdrop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			      จำนวน 1 แบบ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4. ออกแบบลายเสื้อ        				                	      จำนวน 1 แบบ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5. ออกแบบ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บัตรสตาฟ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       				                  	      จำนวน 1 แบบ</a:t>
            </a:r>
          </a:p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6. ออกแบบของที่ระลึก       				               	      จำนวน 1 แบบ</a:t>
            </a:r>
          </a:p>
          <a:p>
            <a:endParaRPr lang="th-TH" sz="18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5" name="ลูกศรเชื่อมต่อแบบตรง 4"/>
          <p:cNvCxnSpPr/>
          <p:nvPr/>
        </p:nvCxnSpPr>
        <p:spPr>
          <a:xfrm>
            <a:off x="3681984" y="1334283"/>
            <a:ext cx="5462016" cy="0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สี่เหลี่ยมผืนผ้ามุมมน 5"/>
          <p:cNvSpPr/>
          <p:nvPr/>
        </p:nvSpPr>
        <p:spPr>
          <a:xfrm>
            <a:off x="890016" y="1133856"/>
            <a:ext cx="2218944" cy="400854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8088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1806479" y="1887094"/>
            <a:ext cx="6908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“น้อยแต่มาก” เป็นคำที่ใช้จำกัดความของ 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Minimalist 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หมายถึงความเรียบง่าย คงเหลือไว้แต่สิ่งที่จำเป็นพื้นฐานขององค์ประกอบศิลปะ คือ เส้น ลาย จุด สีพื้นฐานอันเรียบง่าย โดยผ่านกระบวนการความคิดสร้างสรรค์ให้เกิดผลงาน เปรียบได้กับนักศึกษาสาขาวิชาการออกแบบนิเทศศิลป์ รุ่น28 ที่มีจำนวนนักศึกษาในรุ่นน้อย แต่ทุกคนล้วนมีพื้นฐานด้านการออกแบบและความคิดสร้างสรรค์ที่จะนำองค์ประกอบศิลปะพื้นฐานต่างๆมาสร้างสรรค์ผลงานการออกแบบให้สำเร็จ คำว่า </a:t>
            </a:r>
            <a:r>
              <a:rPr lang="en-US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Minimaltist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มาจากคำว่า 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Minimalist 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ซึ่งหมายถึงการออกแบบที่เรียบง่ายหรือที่นักออกแบบเรียกว่า “น้อยแต่มาก” ผสมผสานกับคำว่า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Artist 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หมายถึงศิลปินนักออกแบบ จึงได้มารวมกันเป็นคำว่า </a:t>
            </a:r>
            <a:r>
              <a:rPr lang="en-US" sz="16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Minimaltist</a:t>
            </a:r>
            <a:r>
              <a:rPr lang="en-US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ซึ่งให้ความหมายได้ว่า นักออกแบบที่ใช้องค์ประกอบศิลป์พื้นฐานมาออกแบบผลงานในแบบของตัวเอง</a:t>
            </a: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704150" y="1070368"/>
            <a:ext cx="1274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ความคิดรวบยอด</a:t>
            </a:r>
          </a:p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1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Concept</a:t>
            </a:r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7" name="วงรี 6"/>
          <p:cNvSpPr/>
          <p:nvPr/>
        </p:nvSpPr>
        <p:spPr>
          <a:xfrm>
            <a:off x="557846" y="555930"/>
            <a:ext cx="1549275" cy="154927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3245868" y="1068957"/>
            <a:ext cx="24913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Minimaltist</a:t>
            </a:r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(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มินิ</a:t>
            </a:r>
            <a:r>
              <a:rPr lang="th-TH" sz="24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มอลติสส์</a:t>
            </a:r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cxnSp>
        <p:nvCxnSpPr>
          <p:cNvPr id="9" name="ลูกศรเชื่อมต่อแบบตรง 8"/>
          <p:cNvCxnSpPr/>
          <p:nvPr/>
        </p:nvCxnSpPr>
        <p:spPr>
          <a:xfrm rot="16200000">
            <a:off x="2789190" y="982575"/>
            <a:ext cx="0" cy="695985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รูปภาพ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687" y="5368892"/>
            <a:ext cx="1728154" cy="972452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687" y="4000510"/>
            <a:ext cx="1728154" cy="1296117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713" y="4059448"/>
            <a:ext cx="2281896" cy="2281896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29" y="4059448"/>
            <a:ext cx="2281896" cy="2281896"/>
          </a:xfrm>
          <a:prstGeom prst="rect">
            <a:avLst/>
          </a:prstGeom>
        </p:spPr>
      </p:pic>
      <p:sp>
        <p:nvSpPr>
          <p:cNvPr id="14" name="สี่เหลี่ยมผืนผ้า 13"/>
          <p:cNvSpPr/>
          <p:nvPr/>
        </p:nvSpPr>
        <p:spPr>
          <a:xfrm>
            <a:off x="448098" y="5096570"/>
            <a:ext cx="10855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Minimaltist</a:t>
            </a:r>
            <a:endParaRPr lang="th-TH" sz="2000" dirty="0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80960" y="4448513"/>
            <a:ext cx="10198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Minimalist</a:t>
            </a:r>
            <a:endParaRPr lang="th-TH" sz="2000" dirty="0"/>
          </a:p>
        </p:txBody>
      </p:sp>
      <p:cxnSp>
        <p:nvCxnSpPr>
          <p:cNvPr id="16" name="ลูกศรเชื่อมต่อแบบตรง 15"/>
          <p:cNvCxnSpPr/>
          <p:nvPr/>
        </p:nvCxnSpPr>
        <p:spPr>
          <a:xfrm rot="16200000">
            <a:off x="958013" y="4624604"/>
            <a:ext cx="0" cy="695985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สี่เหลี่ยมผืนผ้า 16"/>
          <p:cNvSpPr/>
          <p:nvPr/>
        </p:nvSpPr>
        <p:spPr>
          <a:xfrm>
            <a:off x="487571" y="4104400"/>
            <a:ext cx="995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(มินิ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มอลลิสส์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1800" dirty="0"/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460120" y="5435987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(มินิ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มอลติสส์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1800" dirty="0"/>
          </a:p>
        </p:txBody>
      </p:sp>
    </p:spTree>
    <p:extLst>
      <p:ext uri="{BB962C8B-B14F-4D97-AF65-F5344CB8AC3E}">
        <p14:creationId xmlns:p14="http://schemas.microsoft.com/office/powerpoint/2010/main" val="2317414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BB948088-DEF6-4117-AA70-E925E1AEFA26}"/>
              </a:ext>
            </a:extLst>
          </p:cNvPr>
          <p:cNvSpPr/>
          <p:nvPr/>
        </p:nvSpPr>
        <p:spPr>
          <a:xfrm>
            <a:off x="1260765" y="1850464"/>
            <a:ext cx="64977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👉👉 </a:t>
            </a:r>
            <a:r>
              <a:rPr lang="en-US" b="1" dirty="0"/>
              <a:t>Concept.</a:t>
            </a:r>
            <a:r>
              <a:rPr lang="th-TH" b="1" dirty="0"/>
              <a:t>ที่ดี เป็นอย่างไร 👉</a:t>
            </a:r>
          </a:p>
          <a:p>
            <a:r>
              <a:rPr lang="th-TH" dirty="0"/>
              <a:t>     </a:t>
            </a:r>
          </a:p>
          <a:p>
            <a:r>
              <a:rPr lang="th-TH" dirty="0"/>
              <a:t>     1.สั้น กระชับ ได้ใจความ </a:t>
            </a:r>
          </a:p>
          <a:p>
            <a:r>
              <a:rPr lang="th-TH" dirty="0"/>
              <a:t>     2.โดดเด่น สะดุดหู น่าสนใจ มีไอเดีย ไม่ธรรมดา</a:t>
            </a:r>
          </a:p>
          <a:p>
            <a:r>
              <a:rPr lang="th-TH" dirty="0"/>
              <a:t>     3.สะท้อนถึงวัตถุประสงค์ในการออกแบบได้อย่างแยบยล</a:t>
            </a:r>
          </a:p>
          <a:p>
            <a:r>
              <a:rPr lang="th-TH" dirty="0"/>
              <a:t>     4.โดนใจกลุ่มเป้าหมาย สื่อถึงสิ่งที่กลุ่มเป้าหมายต้องการได้อย่างตรงใจ ใช้ภาษาที่ตรงกับ</a:t>
            </a:r>
            <a:r>
              <a:rPr lang="th-TH" dirty="0" err="1"/>
              <a:t>ไลฟ์</a:t>
            </a:r>
            <a:r>
              <a:rPr lang="th-TH" dirty="0"/>
              <a:t>สไตล์ของกลุ่มเป้าหมาย</a:t>
            </a:r>
          </a:p>
          <a:p>
            <a:r>
              <a:rPr lang="th-TH" dirty="0"/>
              <a:t>     5.ฉายแรงบันดาลใจในการออกแบบได้ ฟังแล้วนึกภาพออกว่าจะไอเดียนี้ถ้าออกมาเป็นงานแล้วหน้าตาเป็นอย่างไร</a:t>
            </a:r>
          </a:p>
        </p:txBody>
      </p:sp>
    </p:spTree>
    <p:extLst>
      <p:ext uri="{BB962C8B-B14F-4D97-AF65-F5344CB8AC3E}">
        <p14:creationId xmlns:p14="http://schemas.microsoft.com/office/powerpoint/2010/main" val="8628752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สี่เหลี่ยมผืนผ้า 12"/>
          <p:cNvSpPr/>
          <p:nvPr/>
        </p:nvSpPr>
        <p:spPr>
          <a:xfrm>
            <a:off x="-48070" y="0"/>
            <a:ext cx="9192070" cy="6858000"/>
          </a:xfrm>
          <a:prstGeom prst="rect">
            <a:avLst/>
          </a:prstGeom>
          <a:solidFill>
            <a:srgbClr val="FFF9E7"/>
          </a:solidFill>
          <a:ln>
            <a:solidFill>
              <a:srgbClr val="FEE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060" y="368661"/>
            <a:ext cx="5067452" cy="3373711"/>
          </a:xfrm>
          <a:prstGeom prst="rect">
            <a:avLst/>
          </a:prstGeom>
        </p:spPr>
      </p:pic>
      <p:sp>
        <p:nvSpPr>
          <p:cNvPr id="6" name="กล่องข้อความ 5"/>
          <p:cNvSpPr txBox="1"/>
          <p:nvPr/>
        </p:nvSpPr>
        <p:spPr>
          <a:xfrm>
            <a:off x="942541" y="3035808"/>
            <a:ext cx="18602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กลุ่มเป้าหมาย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(Target Group)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060" y="3913631"/>
            <a:ext cx="5067452" cy="2649855"/>
          </a:xfrm>
          <a:prstGeom prst="rect">
            <a:avLst/>
          </a:prstGeom>
        </p:spPr>
      </p:pic>
      <p:sp>
        <p:nvSpPr>
          <p:cNvPr id="8" name="วงรี 7"/>
          <p:cNvSpPr/>
          <p:nvPr/>
        </p:nvSpPr>
        <p:spPr>
          <a:xfrm>
            <a:off x="787579" y="2427773"/>
            <a:ext cx="2170176" cy="2170176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" name="ลูกศรเชื่อมต่อแบบตรง 8"/>
          <p:cNvCxnSpPr/>
          <p:nvPr/>
        </p:nvCxnSpPr>
        <p:spPr>
          <a:xfrm>
            <a:off x="1901913" y="1696093"/>
            <a:ext cx="0" cy="695985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ลูกศรเชื่อมต่อแบบตรง 9"/>
          <p:cNvCxnSpPr/>
          <p:nvPr/>
        </p:nvCxnSpPr>
        <p:spPr>
          <a:xfrm>
            <a:off x="1872667" y="4717252"/>
            <a:ext cx="0" cy="695985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กล่องข้อความ 10"/>
          <p:cNvSpPr txBox="1"/>
          <p:nvPr/>
        </p:nvSpPr>
        <p:spPr>
          <a:xfrm>
            <a:off x="1334114" y="1240001"/>
            <a:ext cx="1096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Demographic</a:t>
            </a:r>
          </a:p>
        </p:txBody>
      </p:sp>
      <p:sp>
        <p:nvSpPr>
          <p:cNvPr id="12" name="กล่องข้อความ 11"/>
          <p:cNvSpPr txBox="1"/>
          <p:nvPr/>
        </p:nvSpPr>
        <p:spPr>
          <a:xfrm>
            <a:off x="1334114" y="5416389"/>
            <a:ext cx="1168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Psychographic</a:t>
            </a:r>
          </a:p>
        </p:txBody>
      </p:sp>
      <p:grpSp>
        <p:nvGrpSpPr>
          <p:cNvPr id="14" name="กลุ่ม 13"/>
          <p:cNvGrpSpPr/>
          <p:nvPr/>
        </p:nvGrpSpPr>
        <p:grpSpPr>
          <a:xfrm>
            <a:off x="2716095" y="4616354"/>
            <a:ext cx="219725" cy="219725"/>
            <a:chOff x="3158579" y="1938528"/>
            <a:chExt cx="219725" cy="219725"/>
          </a:xfrm>
        </p:grpSpPr>
        <p:cxnSp>
          <p:nvCxnSpPr>
            <p:cNvPr id="15" name="ตัวเชื่อมต่อตรง 14"/>
            <p:cNvCxnSpPr/>
            <p:nvPr/>
          </p:nvCxnSpPr>
          <p:spPr>
            <a:xfrm>
              <a:off x="3268443" y="1938528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ตัวเชื่อมต่อตรง 15"/>
            <p:cNvCxnSpPr/>
            <p:nvPr/>
          </p:nvCxnSpPr>
          <p:spPr>
            <a:xfrm rot="5400000">
              <a:off x="3268442" y="1929564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วงรี 16"/>
          <p:cNvSpPr/>
          <p:nvPr/>
        </p:nvSpPr>
        <p:spPr>
          <a:xfrm>
            <a:off x="2503025" y="2217367"/>
            <a:ext cx="229047" cy="229047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วงรี 17"/>
          <p:cNvSpPr/>
          <p:nvPr/>
        </p:nvSpPr>
        <p:spPr>
          <a:xfrm>
            <a:off x="594865" y="4165128"/>
            <a:ext cx="192714" cy="19271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9" name="กลุ่ม 18"/>
          <p:cNvGrpSpPr/>
          <p:nvPr/>
        </p:nvGrpSpPr>
        <p:grpSpPr>
          <a:xfrm>
            <a:off x="2825794" y="1965851"/>
            <a:ext cx="219725" cy="219725"/>
            <a:chOff x="3158579" y="1938528"/>
            <a:chExt cx="219725" cy="219725"/>
          </a:xfrm>
        </p:grpSpPr>
        <p:cxnSp>
          <p:nvCxnSpPr>
            <p:cNvPr id="20" name="ตัวเชื่อมต่อตรง 19"/>
            <p:cNvCxnSpPr/>
            <p:nvPr/>
          </p:nvCxnSpPr>
          <p:spPr>
            <a:xfrm>
              <a:off x="3268443" y="1938528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ตัวเชื่อมต่อตรง 20"/>
            <p:cNvCxnSpPr/>
            <p:nvPr/>
          </p:nvCxnSpPr>
          <p:spPr>
            <a:xfrm rot="5400000">
              <a:off x="3268442" y="1929564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สี่เหลี่ยมผืนผ้า 1"/>
          <p:cNvSpPr/>
          <p:nvPr/>
        </p:nvSpPr>
        <p:spPr>
          <a:xfrm>
            <a:off x="942179" y="834204"/>
            <a:ext cx="18806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ผู้ประกอบการด้านงานออกแบบ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-367431" y="5795325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ชอบความคิดสร้างสรรค์  กล้าคิดกล้าตัดสินใจ</a:t>
            </a:r>
          </a:p>
          <a:p>
            <a:pPr algn="ctr"/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ชอบความแปลกใหม่ </a:t>
            </a:r>
          </a:p>
          <a:p>
            <a:pPr algn="ctr"/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ต้องการสร้างแรงจูงใจในการพัฒนาตนเอง</a:t>
            </a:r>
          </a:p>
        </p:txBody>
      </p:sp>
    </p:spTree>
    <p:extLst>
      <p:ext uri="{BB962C8B-B14F-4D97-AF65-F5344CB8AC3E}">
        <p14:creationId xmlns:p14="http://schemas.microsoft.com/office/powerpoint/2010/main" val="37191178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FFF9E7"/>
          </a:solidFill>
          <a:ln>
            <a:solidFill>
              <a:srgbClr val="FEEC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กล่องข้อความ 3"/>
          <p:cNvSpPr txBox="1"/>
          <p:nvPr/>
        </p:nvSpPr>
        <p:spPr>
          <a:xfrm>
            <a:off x="1538203" y="3086884"/>
            <a:ext cx="605165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โครงการพิเศษ</a:t>
            </a: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การออกแบบนิทรรศการโครงการพิเศษการออกแบบนิเทศศิลป์ </a:t>
            </a:r>
          </a:p>
          <a:p>
            <a:pPr algn="ctr"/>
            <a:r>
              <a:rPr lang="th-TH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ครั้งที่ 28 ประจำปีการศึกษา 2562</a:t>
            </a: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1383632" y="2657173"/>
            <a:ext cx="6316579" cy="2201779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279" y="1264031"/>
            <a:ext cx="825442" cy="1102887"/>
          </a:xfrm>
          <a:prstGeom prst="rect">
            <a:avLst/>
          </a:prstGeom>
        </p:spPr>
      </p:pic>
      <p:sp>
        <p:nvSpPr>
          <p:cNvPr id="7" name="วงรี 6"/>
          <p:cNvSpPr/>
          <p:nvPr/>
        </p:nvSpPr>
        <p:spPr>
          <a:xfrm>
            <a:off x="2174591" y="2520791"/>
            <a:ext cx="229047" cy="229047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9" name="กลุ่ม 8"/>
          <p:cNvGrpSpPr/>
          <p:nvPr/>
        </p:nvGrpSpPr>
        <p:grpSpPr>
          <a:xfrm>
            <a:off x="1857280" y="2236426"/>
            <a:ext cx="219725" cy="219725"/>
            <a:chOff x="3158579" y="1938528"/>
            <a:chExt cx="219725" cy="219725"/>
          </a:xfrm>
        </p:grpSpPr>
        <p:cxnSp>
          <p:nvCxnSpPr>
            <p:cNvPr id="10" name="ตัวเชื่อมต่อตรง 9"/>
            <p:cNvCxnSpPr/>
            <p:nvPr/>
          </p:nvCxnSpPr>
          <p:spPr>
            <a:xfrm>
              <a:off x="3268443" y="1938528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ตัวเชื่อมต่อตรง 10"/>
            <p:cNvCxnSpPr/>
            <p:nvPr/>
          </p:nvCxnSpPr>
          <p:spPr>
            <a:xfrm rot="5400000">
              <a:off x="3268442" y="1929564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กลุ่ม 11"/>
          <p:cNvGrpSpPr/>
          <p:nvPr/>
        </p:nvGrpSpPr>
        <p:grpSpPr>
          <a:xfrm>
            <a:off x="7203277" y="4340567"/>
            <a:ext cx="219725" cy="219725"/>
            <a:chOff x="3158579" y="1938528"/>
            <a:chExt cx="219725" cy="219725"/>
          </a:xfrm>
        </p:grpSpPr>
        <p:cxnSp>
          <p:nvCxnSpPr>
            <p:cNvPr id="13" name="ตัวเชื่อมต่อตรง 12"/>
            <p:cNvCxnSpPr/>
            <p:nvPr/>
          </p:nvCxnSpPr>
          <p:spPr>
            <a:xfrm>
              <a:off x="3268443" y="1938528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ตัวเชื่อมต่อตรง 13"/>
            <p:cNvCxnSpPr/>
            <p:nvPr/>
          </p:nvCxnSpPr>
          <p:spPr>
            <a:xfrm rot="5400000">
              <a:off x="3268442" y="1929564"/>
              <a:ext cx="0" cy="219725"/>
            </a:xfrm>
            <a:prstGeom prst="line">
              <a:avLst/>
            </a:prstGeom>
            <a:ln w="381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วงรี 14"/>
          <p:cNvSpPr/>
          <p:nvPr/>
        </p:nvSpPr>
        <p:spPr>
          <a:xfrm>
            <a:off x="7423002" y="4561439"/>
            <a:ext cx="387073" cy="387073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07339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รูปภาพ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2554" y="3948358"/>
            <a:ext cx="3418560" cy="1367424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7248" y="3948358"/>
            <a:ext cx="2303030" cy="1367424"/>
          </a:xfrm>
          <a:prstGeom prst="rect">
            <a:avLst/>
          </a:prstGeom>
        </p:spPr>
      </p:pic>
      <p:sp>
        <p:nvSpPr>
          <p:cNvPr id="4" name="สี่เหลี่ยมผืนผ้า 3"/>
          <p:cNvSpPr/>
          <p:nvPr/>
        </p:nvSpPr>
        <p:spPr>
          <a:xfrm>
            <a:off x="804358" y="882478"/>
            <a:ext cx="1274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ความคิดรวบยอด</a:t>
            </a:r>
          </a:p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1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Concept</a:t>
            </a:r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5" name="วงรี 4"/>
          <p:cNvSpPr/>
          <p:nvPr/>
        </p:nvSpPr>
        <p:spPr>
          <a:xfrm>
            <a:off x="658054" y="368040"/>
            <a:ext cx="1549275" cy="154927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3346076" y="881067"/>
            <a:ext cx="19479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รุกฆาตกระดาน28</a:t>
            </a:r>
          </a:p>
        </p:txBody>
      </p:sp>
      <p:cxnSp>
        <p:nvCxnSpPr>
          <p:cNvPr id="18" name="ลูกศรเชื่อมต่อแบบตรง 17"/>
          <p:cNvCxnSpPr/>
          <p:nvPr/>
        </p:nvCxnSpPr>
        <p:spPr>
          <a:xfrm rot="16200000">
            <a:off x="2889398" y="794685"/>
            <a:ext cx="0" cy="695985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กล่องข้อความ 1"/>
          <p:cNvSpPr txBox="1"/>
          <p:nvPr/>
        </p:nvSpPr>
        <p:spPr>
          <a:xfrm>
            <a:off x="2216761" y="1645271"/>
            <a:ext cx="613500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“รุกฆาต” ศัพท์ในเกมกระดานอย่างหมากรุกนี้ คือ คำที่ใช้ปิดเกม แสดงถึงตัวขุนที่ถูก “รุก” จนหมดทางหลบหนี </a:t>
            </a:r>
          </a:p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การเล่นหมากรุก ต้องอาศัยการคิด วางแผน จินตนาการ เปรียบได้เหมือนการเรียนสาขาวิชาการออกแบบนิเทศศิลป์ ที่จะต้องใช้ความคิดสร้างสรรค์และมีการวางแผนในการออกแบบในแต่ละขั้นตอน การเล่นหมากรุกนั้นมีองค์ประกอบที่สำคัญมากคือตัวหมาก แบ่งเป็น ขุน เม็ด โคน ม้า เรือ เบี้ย รวมกันมีทั้งหมด 16 ตัว โดยที่แต่ละตัวมีความสำคัญ มีคุณลักษณะเฉพาะ และความสามารถในการเดินที่แตกต่างกัน ต้องอาศัยหมากทุกตัวในการช่วยกันให้ “รุกฆาต” อีกฝ่ายหนึ่ง เปรียบเสมือนนักศึกษาสาขาวิชาการออกแบบนิเทศศิลป์ รุ่น28 ที่แต่ละคนมีเทคนิคและความคิดสร้างสรรค์ในการออกแบบผลงานที่ต่างกันออกไป แต่เมื่อได้อยู่รวมกัน สามารถสร้างสรรค์ผลงานที่</a:t>
            </a:r>
          </a:p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 “รุกฆาต” งานออกแบบได้อย่างสมบูรณ์</a:t>
            </a: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4"/>
          <a:stretch/>
        </p:blipFill>
        <p:spPr>
          <a:xfrm>
            <a:off x="1105071" y="5445150"/>
            <a:ext cx="3568654" cy="1143852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4"/>
          <a:stretch/>
        </p:blipFill>
        <p:spPr>
          <a:xfrm>
            <a:off x="4730688" y="5445150"/>
            <a:ext cx="3568654" cy="112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72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1" t="3699" r="21818" b="1143"/>
          <a:stretch/>
        </p:blipFill>
        <p:spPr>
          <a:xfrm>
            <a:off x="-12526" y="-12526"/>
            <a:ext cx="9156526" cy="6891308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74" y="1287529"/>
            <a:ext cx="4808563" cy="4291196"/>
          </a:xfrm>
          <a:prstGeom prst="rect">
            <a:avLst/>
          </a:prstGeom>
        </p:spPr>
      </p:pic>
      <p:sp>
        <p:nvSpPr>
          <p:cNvPr id="6" name="กล่องข้อความ 5"/>
          <p:cNvSpPr txBox="1"/>
          <p:nvPr/>
        </p:nvSpPr>
        <p:spPr>
          <a:xfrm>
            <a:off x="4318001" y="1990467"/>
            <a:ext cx="44196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dirty="0">
                <a:solidFill>
                  <a:schemeClr val="bg1"/>
                </a:solidFill>
              </a:rPr>
              <a:t>เป็นการนำคำว่า มหาเวทย์ มาเล่นคำให้เกิดความหมายได้หลายนัย คือ  มหาเวทย์ โดยที่แต่ละเวทย์มีความสำคัญ มีคุณลักษณะเฉพาะ และความสามารถในการใช้ที่แตกต่างกัน ต้องอาศัยฝึกฝนเวทย์ทุกศาสตร์ในการช่วยพิชิตอุปสรรคต่างๆได้</a:t>
            </a:r>
          </a:p>
          <a:p>
            <a:r>
              <a:rPr lang="th-TH" sz="1800" dirty="0">
                <a:solidFill>
                  <a:schemeClr val="bg1"/>
                </a:solidFill>
              </a:rPr>
              <a:t>เปรียบเสมือนนักศึกษาสาขาวิชาการออกแบบนิเทศศิลป์ รุ่น28</a:t>
            </a:r>
          </a:p>
          <a:p>
            <a:r>
              <a:rPr lang="th-TH" sz="1800" dirty="0">
                <a:solidFill>
                  <a:schemeClr val="bg1"/>
                </a:solidFill>
              </a:rPr>
              <a:t>ที่แต่ละคนมีเทคนิคและความคิดสร้างสรรค์ในการออกแบบผลงานที่ต่างกันออกไป แต่เมื่อได้อยู่รวมกัน สามารถสร้างสรรค์ผลงานที่สามารถขัดเกลาและสร้างงานออกแบบได้อย่างสมบูรณ์</a:t>
            </a:r>
          </a:p>
          <a:p>
            <a:r>
              <a:rPr lang="th-TH" sz="1800" dirty="0">
                <a:solidFill>
                  <a:schemeClr val="bg1"/>
                </a:solidFill>
              </a:rPr>
              <a:t>อีกนัยคือ </a:t>
            </a:r>
          </a:p>
          <a:p>
            <a:r>
              <a:rPr lang="th-TH" sz="1800" dirty="0">
                <a:solidFill>
                  <a:schemeClr val="bg1"/>
                </a:solidFill>
              </a:rPr>
              <a:t>มาหาเวทย์ ที่สื่อถึงผู้เข้าร่วมงานนิทรรศการแสดงผลงานที่ต้องการมาหาผู้มีฝีมือ ทักษะและความรู้ ผ่านทางการมองเห็นและจับต้องได้</a:t>
            </a:r>
          </a:p>
        </p:txBody>
      </p:sp>
    </p:spTree>
    <p:extLst>
      <p:ext uri="{BB962C8B-B14F-4D97-AF65-F5344CB8AC3E}">
        <p14:creationId xmlns:p14="http://schemas.microsoft.com/office/powerpoint/2010/main" val="3339081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1" t="3699" r="21818" b="1143"/>
          <a:stretch/>
        </p:blipFill>
        <p:spPr>
          <a:xfrm>
            <a:off x="-12526" y="-12526"/>
            <a:ext cx="9156526" cy="6891308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1" t="17963" r="23928" b="34815"/>
          <a:stretch/>
        </p:blipFill>
        <p:spPr>
          <a:xfrm>
            <a:off x="2092881" y="4136450"/>
            <a:ext cx="2919989" cy="2034418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881" y="912759"/>
            <a:ext cx="3098509" cy="3098509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8148" r="5799" b="22222"/>
          <a:stretch/>
        </p:blipFill>
        <p:spPr>
          <a:xfrm>
            <a:off x="5300893" y="912759"/>
            <a:ext cx="2396052" cy="3098509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7"/>
          <a:stretch/>
        </p:blipFill>
        <p:spPr>
          <a:xfrm>
            <a:off x="5081887" y="4136450"/>
            <a:ext cx="2615058" cy="2053335"/>
          </a:xfrm>
          <a:prstGeom prst="rect">
            <a:avLst/>
          </a:prstGeom>
        </p:spPr>
      </p:pic>
      <p:sp>
        <p:nvSpPr>
          <p:cNvPr id="10" name="สี่เหลี่ยมผืนผ้า 9"/>
          <p:cNvSpPr/>
          <p:nvPr/>
        </p:nvSpPr>
        <p:spPr>
          <a:xfrm>
            <a:off x="510574" y="1272811"/>
            <a:ext cx="12740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LOGO</a:t>
            </a:r>
            <a:endParaRPr lang="th-TH" sz="18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วงรี 10"/>
          <p:cNvSpPr/>
          <p:nvPr/>
        </p:nvSpPr>
        <p:spPr>
          <a:xfrm>
            <a:off x="645826" y="912759"/>
            <a:ext cx="1003560" cy="1003560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500014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1" t="3699" r="21818" b="1143"/>
          <a:stretch/>
        </p:blipFill>
        <p:spPr>
          <a:xfrm>
            <a:off x="-12526" y="-12526"/>
            <a:ext cx="9156526" cy="6891308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28" t="20154" r="29668" b="19948"/>
          <a:stretch/>
        </p:blipFill>
        <p:spPr>
          <a:xfrm>
            <a:off x="1667747" y="1886628"/>
            <a:ext cx="2816252" cy="2552489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79" b="23931"/>
          <a:stretch/>
        </p:blipFill>
        <p:spPr>
          <a:xfrm>
            <a:off x="4657148" y="1886627"/>
            <a:ext cx="2769263" cy="255248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5"/>
          <a:srcRect l="17190" t="43477" r="18567" b="28402"/>
          <a:stretch/>
        </p:blipFill>
        <p:spPr>
          <a:xfrm>
            <a:off x="1667747" y="4534562"/>
            <a:ext cx="5758664" cy="1681363"/>
          </a:xfrm>
          <a:prstGeom prst="rect">
            <a:avLst/>
          </a:prstGeom>
        </p:spPr>
      </p:pic>
      <p:sp>
        <p:nvSpPr>
          <p:cNvPr id="8" name="กล่องข้อความ 7"/>
          <p:cNvSpPr txBox="1"/>
          <p:nvPr/>
        </p:nvSpPr>
        <p:spPr>
          <a:xfrm>
            <a:off x="3491712" y="1409943"/>
            <a:ext cx="4049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Fantasy </a:t>
            </a:r>
            <a:r>
              <a:rPr lang="th-TH" sz="1800" dirty="0">
                <a:solidFill>
                  <a:schemeClr val="bg1"/>
                </a:solidFill>
              </a:rPr>
              <a:t>แฟนตาซี / </a:t>
            </a:r>
            <a:r>
              <a:rPr lang="en-US" sz="1800" dirty="0">
                <a:solidFill>
                  <a:schemeClr val="bg1"/>
                </a:solidFill>
              </a:rPr>
              <a:t>Active </a:t>
            </a:r>
            <a:r>
              <a:rPr lang="th-TH" sz="1800" dirty="0">
                <a:solidFill>
                  <a:schemeClr val="bg1"/>
                </a:solidFill>
              </a:rPr>
              <a:t>ตื่นตัว / </a:t>
            </a:r>
            <a:r>
              <a:rPr lang="en-US" sz="1800" dirty="0">
                <a:solidFill>
                  <a:schemeClr val="bg1"/>
                </a:solidFill>
              </a:rPr>
              <a:t>Modern </a:t>
            </a:r>
            <a:r>
              <a:rPr lang="th-TH" sz="1800" dirty="0">
                <a:solidFill>
                  <a:schemeClr val="bg1"/>
                </a:solidFill>
              </a:rPr>
              <a:t>ทันสมัย</a:t>
            </a: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560969" y="654195"/>
            <a:ext cx="11067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Mood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 Tone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Personality</a:t>
            </a:r>
          </a:p>
        </p:txBody>
      </p:sp>
      <p:sp>
        <p:nvSpPr>
          <p:cNvPr id="11" name="วงรี 10"/>
          <p:cNvSpPr/>
          <p:nvPr/>
        </p:nvSpPr>
        <p:spPr>
          <a:xfrm>
            <a:off x="339720" y="289630"/>
            <a:ext cx="1549275" cy="154927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71" b="34414"/>
          <a:stretch/>
        </p:blipFill>
        <p:spPr>
          <a:xfrm>
            <a:off x="4657148" y="3486091"/>
            <a:ext cx="2769263" cy="95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26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สี่เหลี่ยมผืนผ้า 1">
            <a:extLst>
              <a:ext uri="{FF2B5EF4-FFF2-40B4-BE49-F238E27FC236}">
                <a16:creationId xmlns:a16="http://schemas.microsoft.com/office/drawing/2014/main" id="{DE57D3CB-7A6E-4BF2-BE55-58569322DEF0}"/>
              </a:ext>
            </a:extLst>
          </p:cNvPr>
          <p:cNvSpPr/>
          <p:nvPr/>
        </p:nvSpPr>
        <p:spPr>
          <a:xfrm>
            <a:off x="706582" y="746916"/>
            <a:ext cx="7772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/>
              <a:t>👉👉 </a:t>
            </a:r>
            <a:r>
              <a:rPr lang="th-TH" b="1" dirty="0" err="1"/>
              <a:t>มูด</a:t>
            </a:r>
            <a:r>
              <a:rPr lang="th-TH" b="1" dirty="0"/>
              <a:t>แอนด์โทน 👉ที่ดีควรเป็นอย่างไร</a:t>
            </a:r>
          </a:p>
          <a:p>
            <a:pPr algn="ctr"/>
            <a:r>
              <a:rPr lang="th-TH" dirty="0"/>
              <a:t>     </a:t>
            </a:r>
          </a:p>
          <a:p>
            <a:pPr algn="ctr"/>
            <a:r>
              <a:rPr lang="th-TH" dirty="0"/>
              <a:t>ทั้งสามตัวไม่ควรมีความหมายซ้ำซ้อนกัน เช่น อ่อนหวาน นุ่มนวล น่ารัก หรือขัดแย้งกันเองมากจนเกินไป เช่น ดูทางการ ดูป่าเถื่อน ดูตลก เลือกใช้ให้เหมาะสม ไปด้วยกันได้และส่งเสริมคอน</a:t>
            </a:r>
            <a:r>
              <a:rPr lang="th-TH" dirty="0" err="1"/>
              <a:t>เซปต์</a:t>
            </a:r>
            <a:r>
              <a:rPr lang="th-TH" dirty="0"/>
              <a:t>เช่น คอน</a:t>
            </a:r>
            <a:r>
              <a:rPr lang="th-TH" dirty="0" err="1"/>
              <a:t>เซปต์</a:t>
            </a:r>
            <a:r>
              <a:rPr lang="th-TH" dirty="0"/>
              <a:t>ว่า “พลังดนตรีขับเคลื่อนชีวิต”ใช้</a:t>
            </a:r>
            <a:r>
              <a:rPr lang="th-TH" dirty="0" err="1"/>
              <a:t>มูด</a:t>
            </a:r>
            <a:r>
              <a:rPr lang="th-TH" dirty="0"/>
              <a:t>แอนด์โทนว่า  ดูมีสีสัน ดูท้าทาย ทันสมัย</a:t>
            </a:r>
          </a:p>
          <a:p>
            <a:pPr algn="ctr"/>
            <a:r>
              <a:rPr lang="th-TH" dirty="0"/>
              <a:t>     </a:t>
            </a:r>
          </a:p>
          <a:p>
            <a:pPr algn="ctr"/>
            <a:r>
              <a:rPr lang="th-TH" dirty="0"/>
              <a:t>1.</a:t>
            </a:r>
            <a:r>
              <a:rPr lang="th-TH" dirty="0" err="1"/>
              <a:t>มูด</a:t>
            </a:r>
            <a:r>
              <a:rPr lang="th-TH" dirty="0"/>
              <a:t>แอนด์โทนตัวแรก ควรสะท้อนน้ำเสียงของคอน</a:t>
            </a:r>
            <a:r>
              <a:rPr lang="th-TH" dirty="0" err="1"/>
              <a:t>เซปต์</a:t>
            </a:r>
            <a:endParaRPr lang="th-TH" dirty="0"/>
          </a:p>
          <a:p>
            <a:pPr algn="ctr"/>
            <a:r>
              <a:rPr lang="th-TH" dirty="0"/>
              <a:t>     </a:t>
            </a:r>
          </a:p>
          <a:p>
            <a:pPr algn="ctr"/>
            <a:r>
              <a:rPr lang="th-TH" dirty="0"/>
              <a:t>2.</a:t>
            </a:r>
            <a:r>
              <a:rPr lang="th-TH" dirty="0" err="1"/>
              <a:t>มูด</a:t>
            </a:r>
            <a:r>
              <a:rPr lang="th-TH" dirty="0"/>
              <a:t>แอนด์โทนตัวที่สอง ควรสะท้อนบุคลิกของกลุ่มเป้าหมาย</a:t>
            </a:r>
          </a:p>
          <a:p>
            <a:pPr algn="ctr"/>
            <a:r>
              <a:rPr lang="th-TH" dirty="0"/>
              <a:t>     </a:t>
            </a:r>
          </a:p>
          <a:p>
            <a:pPr algn="ctr"/>
            <a:r>
              <a:rPr lang="th-TH" dirty="0"/>
              <a:t>3.</a:t>
            </a:r>
            <a:r>
              <a:rPr lang="th-TH" dirty="0" err="1"/>
              <a:t>มูด</a:t>
            </a:r>
            <a:r>
              <a:rPr lang="th-TH" dirty="0"/>
              <a:t>แอนด์โทนตัวสุดท้ายควรสะท้อนบุคลิกของแบรนด์หรือองค์กร/บริษัท</a:t>
            </a:r>
          </a:p>
        </p:txBody>
      </p:sp>
    </p:spTree>
    <p:extLst>
      <p:ext uri="{BB962C8B-B14F-4D97-AF65-F5344CB8AC3E}">
        <p14:creationId xmlns:p14="http://schemas.microsoft.com/office/powerpoint/2010/main" val="13788189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43367" y="1194973"/>
            <a:ext cx="12740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ความคิดรวบยอด</a:t>
            </a:r>
          </a:p>
          <a:p>
            <a:pPr algn="ctr"/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(</a:t>
            </a:r>
            <a:r>
              <a:rPr lang="th-TH" sz="18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Concept</a:t>
            </a:r>
            <a:r>
              <a:rPr lang="th-TH" sz="18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</a:p>
        </p:txBody>
      </p:sp>
      <p:sp>
        <p:nvSpPr>
          <p:cNvPr id="5" name="วงรี 4"/>
          <p:cNvSpPr/>
          <p:nvPr/>
        </p:nvSpPr>
        <p:spPr>
          <a:xfrm>
            <a:off x="1297063" y="680535"/>
            <a:ext cx="1549275" cy="1549275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6" name="ลูกศรเชื่อมต่อแบบตรง 5"/>
          <p:cNvCxnSpPr/>
          <p:nvPr/>
        </p:nvCxnSpPr>
        <p:spPr>
          <a:xfrm>
            <a:off x="3187726" y="1436250"/>
            <a:ext cx="1267360" cy="18922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สี่เหลี่ยมผืนผ้า 6"/>
          <p:cNvSpPr/>
          <p:nvPr/>
        </p:nvSpPr>
        <p:spPr>
          <a:xfrm>
            <a:off x="4796475" y="1194973"/>
            <a:ext cx="23391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Marathon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ครั้งที่ 28 </a:t>
            </a: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378" y="4129265"/>
            <a:ext cx="5883416" cy="1841509"/>
          </a:xfrm>
          <a:prstGeom prst="rect">
            <a:avLst/>
          </a:prstGeom>
        </p:spPr>
      </p:pic>
      <p:cxnSp>
        <p:nvCxnSpPr>
          <p:cNvPr id="9" name="ลูกศรเชื่อมต่อแบบตรง 8"/>
          <p:cNvCxnSpPr/>
          <p:nvPr/>
        </p:nvCxnSpPr>
        <p:spPr>
          <a:xfrm>
            <a:off x="6608301" y="1692416"/>
            <a:ext cx="14015" cy="368695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ลูกศรเชื่อมต่อแบบตรง 11"/>
          <p:cNvCxnSpPr/>
          <p:nvPr/>
        </p:nvCxnSpPr>
        <p:spPr>
          <a:xfrm>
            <a:off x="6652775" y="2051650"/>
            <a:ext cx="310917" cy="5138"/>
          </a:xfrm>
          <a:prstGeom prst="straightConnector1">
            <a:avLst/>
          </a:prstGeom>
          <a:ln w="38100" cap="rnd">
            <a:solidFill>
              <a:schemeClr val="accent2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สี่เหลี่ยมผืนผ้า 14"/>
          <p:cNvSpPr/>
          <p:nvPr/>
        </p:nvSpPr>
        <p:spPr>
          <a:xfrm>
            <a:off x="7077294" y="1866984"/>
            <a:ext cx="6692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รุ่นที่ 28</a:t>
            </a: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4796475" y="906965"/>
            <a:ext cx="875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(มาราธอน)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1107222" y="2517818"/>
            <a:ext cx="73785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	มาราธอน คือ การแข่งขันวิ่งระยะไกล (42.195 กิโลเมตร) เป็นระยะทางที่ไม่ใช่ทุกคนจะสามารถวิ่งได้จนจบ </a:t>
            </a:r>
          </a:p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ต้องอาศัยการฝึกฝนและวางแผนในการวิ่งเป็นอย่างดี การวิ่งมาราธอนนักวิ่งจะแบ่งออกเป็น 8 ช่วงตามสภาพร่างกายและจิตใจ </a:t>
            </a:r>
          </a:p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มีทั้งช่วงตื่นเต้น ยอมแพ้ และช่วงที่สำคัญที่สุดคือช่วงเข้าเส้นชัย เปรียบเสมือนนักศึกษาสาขาวิชาการออกแบบนิเทศศิลป์ ที่ต้อง</a:t>
            </a:r>
          </a:p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ผ่านการฝึกฝน พัฒนาตนเอง ทั้งในเรื่องการออกแบบและความคิดสร้างสรรค์ ต้องผ่านช่วงต่างๆเหมือนกับการแข่งขันมาราธอนที่</a:t>
            </a:r>
          </a:p>
          <a:p>
            <a:r>
              <a:rPr lang="th-TH" sz="16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ต้องเข้าเส้นชัย ซึ่งนักศึกษาทุกคนมีเส้นชัยเดียวกัน คือ เส้นชัยสู่ความสำเร็จของนักออกแบบ</a:t>
            </a:r>
          </a:p>
        </p:txBody>
      </p:sp>
    </p:spTree>
    <p:extLst>
      <p:ext uri="{BB962C8B-B14F-4D97-AF65-F5344CB8AC3E}">
        <p14:creationId xmlns:p14="http://schemas.microsoft.com/office/powerpoint/2010/main" val="3550736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023" y="85221"/>
            <a:ext cx="1262314" cy="1262314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25" y="1720515"/>
            <a:ext cx="2201778" cy="2201778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1720515"/>
            <a:ext cx="2201778" cy="2201778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127" y="1720515"/>
            <a:ext cx="2201778" cy="2201778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253" y="1720515"/>
            <a:ext cx="2189747" cy="2189747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125" y="4126832"/>
            <a:ext cx="2201778" cy="2201778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1" y="4126832"/>
            <a:ext cx="2225842" cy="2225842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191" y="4126832"/>
            <a:ext cx="2213810" cy="2213810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254" y="4126832"/>
            <a:ext cx="2213810" cy="2213810"/>
          </a:xfrm>
          <a:prstGeom prst="rect">
            <a:avLst/>
          </a:prstGeom>
        </p:spPr>
      </p:pic>
      <p:sp>
        <p:nvSpPr>
          <p:cNvPr id="13" name="สี่เหลี่ยมผืนผ้า 12"/>
          <p:cNvSpPr/>
          <p:nvPr/>
        </p:nvSpPr>
        <p:spPr>
          <a:xfrm>
            <a:off x="5317959" y="1080934"/>
            <a:ext cx="3669630" cy="374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ที่มาจาก </a:t>
            </a:r>
            <a:r>
              <a:rPr lang="en-US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Page Facebook : </a:t>
            </a:r>
            <a:r>
              <a:rPr lang="en-US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ThaiRun</a:t>
            </a:r>
            <a:r>
              <a:rPr lang="en-US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8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ฮับ</a:t>
            </a:r>
            <a:r>
              <a:rPr lang="th-TH" sz="18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ความสุขนักวิ่ง</a:t>
            </a: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442589" y="419214"/>
            <a:ext cx="13757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8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8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STAGE</a:t>
            </a:r>
            <a:endParaRPr lang="th-TH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4876466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707</TotalTime>
  <Words>1196</Words>
  <Application>Microsoft Office PowerPoint</Application>
  <PresentationFormat>นำเสนอทางหน้าจอ (4:3)</PresentationFormat>
  <Paragraphs>106</Paragraphs>
  <Slides>17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TH SarabunPSK</vt:lpstr>
      <vt:lpstr>Times New Roman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hpnb</cp:lastModifiedBy>
  <cp:revision>53</cp:revision>
  <dcterms:created xsi:type="dcterms:W3CDTF">2019-04-16T15:04:04Z</dcterms:created>
  <dcterms:modified xsi:type="dcterms:W3CDTF">2020-08-31T09:05:15Z</dcterms:modified>
</cp:coreProperties>
</file>