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341" r:id="rId3"/>
    <p:sldId id="342" r:id="rId4"/>
    <p:sldId id="291" r:id="rId5"/>
    <p:sldId id="343" r:id="rId6"/>
    <p:sldId id="344" r:id="rId7"/>
    <p:sldId id="382" r:id="rId8"/>
    <p:sldId id="346" r:id="rId9"/>
    <p:sldId id="383" r:id="rId10"/>
    <p:sldId id="345" r:id="rId11"/>
    <p:sldId id="384" r:id="rId12"/>
    <p:sldId id="385" r:id="rId13"/>
    <p:sldId id="347" r:id="rId14"/>
    <p:sldId id="348" r:id="rId15"/>
    <p:sldId id="387" r:id="rId16"/>
    <p:sldId id="386" r:id="rId17"/>
    <p:sldId id="349" r:id="rId18"/>
    <p:sldId id="324" r:id="rId19"/>
    <p:sldId id="350" r:id="rId20"/>
    <p:sldId id="351" r:id="rId21"/>
    <p:sldId id="352" r:id="rId22"/>
    <p:sldId id="388" r:id="rId23"/>
    <p:sldId id="353" r:id="rId24"/>
    <p:sldId id="354" r:id="rId25"/>
    <p:sldId id="355" r:id="rId26"/>
    <p:sldId id="356" r:id="rId27"/>
    <p:sldId id="357" r:id="rId28"/>
    <p:sldId id="358" r:id="rId29"/>
    <p:sldId id="389" r:id="rId30"/>
    <p:sldId id="359" r:id="rId31"/>
    <p:sldId id="390" r:id="rId32"/>
    <p:sldId id="360" r:id="rId33"/>
    <p:sldId id="361" r:id="rId34"/>
    <p:sldId id="391" r:id="rId35"/>
    <p:sldId id="392" r:id="rId36"/>
    <p:sldId id="362" r:id="rId37"/>
    <p:sldId id="393" r:id="rId38"/>
    <p:sldId id="363" r:id="rId39"/>
    <p:sldId id="394" r:id="rId40"/>
    <p:sldId id="364" r:id="rId41"/>
    <p:sldId id="365" r:id="rId42"/>
    <p:sldId id="366" r:id="rId43"/>
    <p:sldId id="367" r:id="rId44"/>
    <p:sldId id="368" r:id="rId45"/>
    <p:sldId id="396" r:id="rId46"/>
    <p:sldId id="369" r:id="rId47"/>
    <p:sldId id="370" r:id="rId48"/>
    <p:sldId id="371" r:id="rId49"/>
    <p:sldId id="372" r:id="rId50"/>
    <p:sldId id="373" r:id="rId51"/>
    <p:sldId id="374" r:id="rId52"/>
    <p:sldId id="375" r:id="rId53"/>
    <p:sldId id="376" r:id="rId54"/>
    <p:sldId id="395" r:id="rId55"/>
    <p:sldId id="377" r:id="rId56"/>
    <p:sldId id="378" r:id="rId57"/>
    <p:sldId id="379" r:id="rId58"/>
    <p:sldId id="380" r:id="rId59"/>
    <p:sldId id="381" r:id="rId60"/>
    <p:sldId id="34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EE"/>
    <a:srgbClr val="42C4D4"/>
    <a:srgbClr val="FF5B9D"/>
    <a:srgbClr val="FFF386"/>
    <a:srgbClr val="1F6F7D"/>
    <a:srgbClr val="FF9530"/>
    <a:srgbClr val="484644"/>
    <a:srgbClr val="FFEAF3"/>
    <a:srgbClr val="0066FF"/>
    <a:srgbClr val="D5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4660"/>
  </p:normalViewPr>
  <p:slideViewPr>
    <p:cSldViewPr snapToGrid="0">
      <p:cViewPr varScale="1">
        <p:scale>
          <a:sx n="66" d="100"/>
          <a:sy n="6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A666-033E-4A04-A211-A5382DB4F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47B62-22D9-433E-A73B-F0638964D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ACE063-4DF6-40EB-AF91-6F63D869198A}"/>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5" name="Footer Placeholder 4">
            <a:extLst>
              <a:ext uri="{FF2B5EF4-FFF2-40B4-BE49-F238E27FC236}">
                <a16:creationId xmlns:a16="http://schemas.microsoft.com/office/drawing/2014/main" id="{CFD7E36D-AED0-4FE2-948A-CE787E1A2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85798-C31B-4427-B015-689E8C2B6F6A}"/>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58920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458-E7B7-4B1A-91E1-89D5A57280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A9F032-3270-4107-BEB8-4BCE3F7F5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10A88-2B2E-459C-B477-05F278C0D249}"/>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5" name="Footer Placeholder 4">
            <a:extLst>
              <a:ext uri="{FF2B5EF4-FFF2-40B4-BE49-F238E27FC236}">
                <a16:creationId xmlns:a16="http://schemas.microsoft.com/office/drawing/2014/main" id="{FBEB0D97-5DC6-4CA3-AAE9-EDB3A7C05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B3951-4E0F-4C7B-8652-590254185766}"/>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66509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A25BF-7DE1-4873-9699-FE17D7B7D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1C13C-8141-4A1E-B957-9675E6BCA9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7B514-78A3-47CB-9A97-3FBA24646600}"/>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5" name="Footer Placeholder 4">
            <a:extLst>
              <a:ext uri="{FF2B5EF4-FFF2-40B4-BE49-F238E27FC236}">
                <a16:creationId xmlns:a16="http://schemas.microsoft.com/office/drawing/2014/main" id="{C7CE4981-D490-4F4B-8F83-A236CF622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EDD45-CBD3-4AE2-999C-1D123D41B099}"/>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348842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726E-7C94-434B-9BFD-03B7D1C98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EB6F9-D62D-41C5-931F-0D40E0DBC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CCB3F-22C9-431F-9AA1-EFCAAD086FE8}"/>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5" name="Footer Placeholder 4">
            <a:extLst>
              <a:ext uri="{FF2B5EF4-FFF2-40B4-BE49-F238E27FC236}">
                <a16:creationId xmlns:a16="http://schemas.microsoft.com/office/drawing/2014/main" id="{C5FBB61D-C695-415E-9F24-F1E71CE8D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47D56-5EC8-4EEF-B173-C07B3F36EFF1}"/>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342140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4DC6-14DE-468F-8772-23757E19C2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986B2-B2BC-43AA-ADB7-6AA90401B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F3A6A-19CC-4754-A7F7-E715AAB0B22D}"/>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5" name="Footer Placeholder 4">
            <a:extLst>
              <a:ext uri="{FF2B5EF4-FFF2-40B4-BE49-F238E27FC236}">
                <a16:creationId xmlns:a16="http://schemas.microsoft.com/office/drawing/2014/main" id="{64B146AE-39BD-4D33-BA90-2740CA0ED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F171F-F1E5-44B6-ABFD-B4BCFF0417ED}"/>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90245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44EC-8FFD-4CF5-A35B-BE9814CE2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3CA13-4219-4998-AFA3-426578787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7FFC-21E3-4AC2-AF65-0E2568241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570B5-FF0B-40AA-B4CA-487982204D7F}"/>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6" name="Footer Placeholder 5">
            <a:extLst>
              <a:ext uri="{FF2B5EF4-FFF2-40B4-BE49-F238E27FC236}">
                <a16:creationId xmlns:a16="http://schemas.microsoft.com/office/drawing/2014/main" id="{3CDAF257-37C4-4811-B644-48CB8D14E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FBCC2-7C01-42DE-B74A-690BC5286AE6}"/>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8988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120-3DDA-470D-B6E7-CBB90A3306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A72B4-F79E-43CC-98C0-4BA500E49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22C9F-3CBA-4D82-BFD1-FD3CFB35A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8EEDA-5388-4897-8AB6-59DB45830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3B4BFE-61C2-469A-A18A-4E4FE59E5C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26DEE7-4A53-40DE-ADE8-14150937516C}"/>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8" name="Footer Placeholder 7">
            <a:extLst>
              <a:ext uri="{FF2B5EF4-FFF2-40B4-BE49-F238E27FC236}">
                <a16:creationId xmlns:a16="http://schemas.microsoft.com/office/drawing/2014/main" id="{33CE5230-1B9F-4F4A-9F68-C583731F7A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19BC35-3CB5-4035-B8E6-75D0DA3650F3}"/>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82375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3D8-6340-4C93-9A62-164124BB2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B88D7F-B377-4C34-AD67-A15F10ADEE79}"/>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4" name="Footer Placeholder 3">
            <a:extLst>
              <a:ext uri="{FF2B5EF4-FFF2-40B4-BE49-F238E27FC236}">
                <a16:creationId xmlns:a16="http://schemas.microsoft.com/office/drawing/2014/main" id="{DE607CCD-B1AE-4646-8C29-570641E02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7BEBA-EDD5-49CF-B181-8900686CA85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5402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CD88B-5615-4CC9-A71C-353513B0D1EF}"/>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3" name="Footer Placeholder 2">
            <a:extLst>
              <a:ext uri="{FF2B5EF4-FFF2-40B4-BE49-F238E27FC236}">
                <a16:creationId xmlns:a16="http://schemas.microsoft.com/office/drawing/2014/main" id="{851E0A1C-1FB5-4554-8602-D1F2130CBB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E4AA65-CD4A-4A63-B8A7-A75D7859F2B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73033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E54-EB34-4EBB-9E0A-00ACE48A6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708DC-EB97-4A4A-97F0-0329683F1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FAEFE-AE22-4D40-B61A-8A05A9F5D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47BF2-1A9A-40C4-8F32-733F0D82E103}"/>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6" name="Footer Placeholder 5">
            <a:extLst>
              <a:ext uri="{FF2B5EF4-FFF2-40B4-BE49-F238E27FC236}">
                <a16:creationId xmlns:a16="http://schemas.microsoft.com/office/drawing/2014/main" id="{329A9BA3-CBDC-47E7-9EA9-F3295966E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6E58F-791A-4CC7-AF72-D0A1CCAC344F}"/>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48091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8584-4760-4F4B-BE73-A3F079685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26DCC-4CD7-4D49-B8A5-76160F4E7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25352-5B08-4508-86AB-ECCA00CB4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23ED5-5A47-46E0-B7BC-5E107981F8A5}"/>
              </a:ext>
            </a:extLst>
          </p:cNvPr>
          <p:cNvSpPr>
            <a:spLocks noGrp="1"/>
          </p:cNvSpPr>
          <p:nvPr>
            <p:ph type="dt" sz="half" idx="10"/>
          </p:nvPr>
        </p:nvSpPr>
        <p:spPr/>
        <p:txBody>
          <a:bodyPr/>
          <a:lstStyle/>
          <a:p>
            <a:fld id="{DE582256-55FA-451F-93FB-88E988DEC9C7}" type="datetimeFigureOut">
              <a:rPr lang="en-US" smtClean="0"/>
              <a:t>8/1/2023</a:t>
            </a:fld>
            <a:endParaRPr lang="en-US"/>
          </a:p>
        </p:txBody>
      </p:sp>
      <p:sp>
        <p:nvSpPr>
          <p:cNvPr id="6" name="Footer Placeholder 5">
            <a:extLst>
              <a:ext uri="{FF2B5EF4-FFF2-40B4-BE49-F238E27FC236}">
                <a16:creationId xmlns:a16="http://schemas.microsoft.com/office/drawing/2014/main" id="{07098DBD-7F0F-4107-963D-50D4BEE8F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CC2FC-8F0C-4253-810A-FE82CDA8B29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96602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189E3-CD51-464F-BAEB-13676AF79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B0FEFE-38A7-4DF0-A3F6-FF7BB4CB6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392EB-4971-490C-98CD-D5A605B99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82256-55FA-451F-93FB-88E988DEC9C7}" type="datetimeFigureOut">
              <a:rPr lang="en-US" smtClean="0"/>
              <a:t>8/1/2023</a:t>
            </a:fld>
            <a:endParaRPr lang="en-US"/>
          </a:p>
        </p:txBody>
      </p:sp>
      <p:sp>
        <p:nvSpPr>
          <p:cNvPr id="5" name="Footer Placeholder 4">
            <a:extLst>
              <a:ext uri="{FF2B5EF4-FFF2-40B4-BE49-F238E27FC236}">
                <a16:creationId xmlns:a16="http://schemas.microsoft.com/office/drawing/2014/main" id="{7E97F268-97DD-45FF-93B9-6B87DB81F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92768-CF0B-4C20-996E-5D9AB6D9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38757-C810-4CB4-A1D3-0CA82181B853}" type="slidenum">
              <a:rPr lang="en-US" smtClean="0"/>
              <a:t>‹#›</a:t>
            </a:fld>
            <a:endParaRPr lang="en-US"/>
          </a:p>
        </p:txBody>
      </p:sp>
    </p:spTree>
    <p:extLst>
      <p:ext uri="{BB962C8B-B14F-4D97-AF65-F5344CB8AC3E}">
        <p14:creationId xmlns:p14="http://schemas.microsoft.com/office/powerpoint/2010/main" val="284560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9D5796-9D98-46D9-927A-5AA9B04EA7D1}"/>
              </a:ext>
            </a:extLst>
          </p:cNvPr>
          <p:cNvGrpSpPr/>
          <p:nvPr/>
        </p:nvGrpSpPr>
        <p:grpSpPr>
          <a:xfrm>
            <a:off x="4893518" y="-9525"/>
            <a:ext cx="7378045" cy="6858000"/>
            <a:chOff x="4893518" y="-9525"/>
            <a:chExt cx="7378045" cy="6858000"/>
          </a:xfrm>
        </p:grpSpPr>
        <p:sp>
          <p:nvSpPr>
            <p:cNvPr id="3" name="Right Triangle 2">
              <a:extLst>
                <a:ext uri="{FF2B5EF4-FFF2-40B4-BE49-F238E27FC236}">
                  <a16:creationId xmlns:a16="http://schemas.microsoft.com/office/drawing/2014/main" id="{CB41578B-F75C-4E1A-869E-7278055ED2B7}"/>
                </a:ext>
              </a:extLst>
            </p:cNvPr>
            <p:cNvSpPr/>
            <p:nvPr/>
          </p:nvSpPr>
          <p:spPr>
            <a:xfrm flipH="1">
              <a:off x="4893518" y="-9525"/>
              <a:ext cx="672580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384437-42D2-4DD2-BF19-9342EDBFA0E3}"/>
                </a:ext>
              </a:extLst>
            </p:cNvPr>
            <p:cNvSpPr/>
            <p:nvPr/>
          </p:nvSpPr>
          <p:spPr>
            <a:xfrm flipH="1" flipV="1">
              <a:off x="11619320" y="-9525"/>
              <a:ext cx="652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Triangle 9">
            <a:extLst>
              <a:ext uri="{FF2B5EF4-FFF2-40B4-BE49-F238E27FC236}">
                <a16:creationId xmlns:a16="http://schemas.microsoft.com/office/drawing/2014/main" id="{2616B0CD-C6BA-4584-B3F9-9F244D4B44A6}"/>
              </a:ext>
            </a:extLst>
          </p:cNvPr>
          <p:cNvSpPr/>
          <p:nvPr/>
        </p:nvSpPr>
        <p:spPr>
          <a:xfrm>
            <a:off x="9843797" y="1089602"/>
            <a:ext cx="1647321" cy="646324"/>
          </a:xfrm>
          <a:prstGeom prst="rtTriangle">
            <a:avLst/>
          </a:prstGeom>
          <a:solidFill>
            <a:srgbClr val="C0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A546E76-6ED4-46B6-A71C-B5BD84DE9183}"/>
              </a:ext>
            </a:extLst>
          </p:cNvPr>
          <p:cNvGrpSpPr/>
          <p:nvPr/>
        </p:nvGrpSpPr>
        <p:grpSpPr>
          <a:xfrm>
            <a:off x="1" y="0"/>
            <a:ext cx="11588619" cy="6858000"/>
            <a:chOff x="1" y="0"/>
            <a:chExt cx="11588619" cy="6858000"/>
          </a:xfrm>
        </p:grpSpPr>
        <p:sp>
          <p:nvSpPr>
            <p:cNvPr id="8" name="Right Triangle 7">
              <a:extLst>
                <a:ext uri="{FF2B5EF4-FFF2-40B4-BE49-F238E27FC236}">
                  <a16:creationId xmlns:a16="http://schemas.microsoft.com/office/drawing/2014/main" id="{AEA7760A-77AE-4BBA-8B47-D2712F584082}"/>
                </a:ext>
              </a:extLst>
            </p:cNvPr>
            <p:cNvSpPr/>
            <p:nvPr/>
          </p:nvSpPr>
          <p:spPr>
            <a:xfrm flipV="1">
              <a:off x="4917233" y="0"/>
              <a:ext cx="6671387" cy="6858000"/>
            </a:xfrm>
            <a:prstGeom prst="rtTriangle">
              <a:avLst/>
            </a:prstGeom>
            <a:solidFill>
              <a:srgbClr val="FFD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6F713A-30F3-4E1B-956A-2345228452AD}"/>
                </a:ext>
              </a:extLst>
            </p:cNvPr>
            <p:cNvSpPr/>
            <p:nvPr/>
          </p:nvSpPr>
          <p:spPr>
            <a:xfrm>
              <a:off x="1" y="0"/>
              <a:ext cx="4926564" cy="6858000"/>
            </a:xfrm>
            <a:prstGeom prst="rect">
              <a:avLst/>
            </a:prstGeom>
            <a:solidFill>
              <a:srgbClr val="FFD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ight Triangle 4">
            <a:extLst>
              <a:ext uri="{FF2B5EF4-FFF2-40B4-BE49-F238E27FC236}">
                <a16:creationId xmlns:a16="http://schemas.microsoft.com/office/drawing/2014/main" id="{D209B6A6-66A3-49E0-90FD-8A2CE72F3BFB}"/>
              </a:ext>
            </a:extLst>
          </p:cNvPr>
          <p:cNvSpPr/>
          <p:nvPr/>
        </p:nvSpPr>
        <p:spPr>
          <a:xfrm flipH="1" flipV="1">
            <a:off x="5242181" y="6163551"/>
            <a:ext cx="669142" cy="327056"/>
          </a:xfrm>
          <a:prstGeom prst="rtTriangle">
            <a:avLst/>
          </a:prstGeom>
          <a:solidFill>
            <a:srgbClr val="41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A1A5B901-2735-499D-A1D7-46497AC07D4F}"/>
              </a:ext>
            </a:extLst>
          </p:cNvPr>
          <p:cNvSpPr/>
          <p:nvPr/>
        </p:nvSpPr>
        <p:spPr>
          <a:xfrm flipV="1">
            <a:off x="8204286" y="1726907"/>
            <a:ext cx="3286832" cy="3402854"/>
          </a:xfrm>
          <a:prstGeom prst="rtTriangle">
            <a:avLst/>
          </a:prstGeom>
          <a:solidFill>
            <a:srgbClr val="FF4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616682-8597-4947-B6AA-7F0B745D9F63}"/>
              </a:ext>
            </a:extLst>
          </p:cNvPr>
          <p:cNvSpPr/>
          <p:nvPr/>
        </p:nvSpPr>
        <p:spPr>
          <a:xfrm>
            <a:off x="-48640" y="1726907"/>
            <a:ext cx="8252926" cy="3402854"/>
          </a:xfrm>
          <a:prstGeom prst="rect">
            <a:avLst/>
          </a:prstGeom>
          <a:solidFill>
            <a:srgbClr val="FF4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626DD9E-233E-438A-A6FC-E29E95EF0385}"/>
              </a:ext>
            </a:extLst>
          </p:cNvPr>
          <p:cNvSpPr/>
          <p:nvPr/>
        </p:nvSpPr>
        <p:spPr>
          <a:xfrm flipH="1">
            <a:off x="5221792" y="5627393"/>
            <a:ext cx="902733" cy="92144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11525B5E-4B11-401A-9203-564F7033E1E1}"/>
              </a:ext>
            </a:extLst>
          </p:cNvPr>
          <p:cNvSpPr/>
          <p:nvPr/>
        </p:nvSpPr>
        <p:spPr>
          <a:xfrm flipH="1">
            <a:off x="5249107" y="5483693"/>
            <a:ext cx="669143" cy="683013"/>
          </a:xfrm>
          <a:prstGeom prst="rtTriangle">
            <a:avLst/>
          </a:prstGeom>
          <a:solidFill>
            <a:srgbClr val="C1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3F52225-A93D-4F6D-A201-09FC6EF08390}"/>
              </a:ext>
            </a:extLst>
          </p:cNvPr>
          <p:cNvSpPr txBox="1"/>
          <p:nvPr/>
        </p:nvSpPr>
        <p:spPr>
          <a:xfrm>
            <a:off x="-96958" y="2653790"/>
            <a:ext cx="9876687" cy="1200329"/>
          </a:xfrm>
          <a:prstGeom prst="rect">
            <a:avLst/>
          </a:prstGeom>
          <a:noFill/>
        </p:spPr>
        <p:txBody>
          <a:bodyPr wrap="square">
            <a:spAutoFit/>
          </a:bodyPr>
          <a:lstStyle/>
          <a:p>
            <a:pPr algn="ctr"/>
            <a:r>
              <a:rPr lang="en-US" sz="7200" b="1" dirty="0">
                <a:solidFill>
                  <a:schemeClr val="bg1"/>
                </a:solidFill>
                <a:latin typeface="TH Niramit AS" panose="02000506000000020004" pitchFamily="2" charset="-34"/>
                <a:cs typeface="TH Niramit AS" panose="02000506000000020004" pitchFamily="2" charset="-34"/>
              </a:rPr>
              <a:t>Educational Research </a:t>
            </a:r>
            <a:endParaRPr lang="th-TH" sz="7200" b="1" dirty="0">
              <a:solidFill>
                <a:schemeClr val="bg1"/>
              </a:solidFill>
              <a:latin typeface="TH Niramit AS" panose="02000506000000020004" pitchFamily="2" charset="-34"/>
              <a:cs typeface="TH Niramit AS" panose="02000506000000020004" pitchFamily="2" charset="-34"/>
            </a:endParaRPr>
          </a:p>
        </p:txBody>
      </p:sp>
      <p:cxnSp>
        <p:nvCxnSpPr>
          <p:cNvPr id="11" name="Straight Connector 10">
            <a:extLst>
              <a:ext uri="{FF2B5EF4-FFF2-40B4-BE49-F238E27FC236}">
                <a16:creationId xmlns:a16="http://schemas.microsoft.com/office/drawing/2014/main" id="{AA71B743-574D-4F9C-A154-95CD3CB22019}"/>
              </a:ext>
            </a:extLst>
          </p:cNvPr>
          <p:cNvCxnSpPr/>
          <p:nvPr/>
        </p:nvCxnSpPr>
        <p:spPr>
          <a:xfrm>
            <a:off x="1658855" y="280985"/>
            <a:ext cx="0" cy="111967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78AFABE-29B8-4149-953A-9ACB237BC850}"/>
              </a:ext>
            </a:extLst>
          </p:cNvPr>
          <p:cNvSpPr txBox="1"/>
          <p:nvPr/>
        </p:nvSpPr>
        <p:spPr>
          <a:xfrm>
            <a:off x="1724696" y="446250"/>
            <a:ext cx="8819371" cy="830997"/>
          </a:xfrm>
          <a:prstGeom prst="rect">
            <a:avLst/>
          </a:prstGeom>
          <a:noFill/>
        </p:spPr>
        <p:txBody>
          <a:bodyPr wrap="square">
            <a:spAutoFit/>
          </a:bodyPr>
          <a:lstStyle/>
          <a:p>
            <a:r>
              <a:rPr lang="en-US" sz="4800" b="1" dirty="0">
                <a:solidFill>
                  <a:schemeClr val="bg1">
                    <a:lumMod val="65000"/>
                  </a:schemeClr>
                </a:solidFill>
                <a:latin typeface="Agency FB" panose="020B0503020202020204" pitchFamily="34" charset="0"/>
              </a:rPr>
              <a:t>SUAN SUNANDHA RAJABHAT UNIVERSITY</a:t>
            </a:r>
          </a:p>
        </p:txBody>
      </p:sp>
      <p:pic>
        <p:nvPicPr>
          <p:cNvPr id="27" name="Picture 2" descr="มหาวิทยาลัยราชภัฏสวนสุนันทา - วิกิพีเดีย">
            <a:extLst>
              <a:ext uri="{FF2B5EF4-FFF2-40B4-BE49-F238E27FC236}">
                <a16:creationId xmlns:a16="http://schemas.microsoft.com/office/drawing/2014/main" id="{2EF4E2E4-23B8-47B8-BBC6-831EDFD6A67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1053" y="147023"/>
            <a:ext cx="1078559" cy="1382882"/>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CE7522F-A775-4A47-A35D-2BEACE1D2F45}"/>
              </a:ext>
            </a:extLst>
          </p:cNvPr>
          <p:cNvSpPr/>
          <p:nvPr/>
        </p:nvSpPr>
        <p:spPr>
          <a:xfrm>
            <a:off x="5911323" y="5495709"/>
            <a:ext cx="6360240" cy="673286"/>
          </a:xfrm>
          <a:prstGeom prst="rect">
            <a:avLst/>
          </a:prstGeom>
          <a:solidFill>
            <a:srgbClr val="C1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ED3593BC-3A7C-4A51-BE6B-E689FF1E369A}"/>
              </a:ext>
            </a:extLst>
          </p:cNvPr>
          <p:cNvSpPr/>
          <p:nvPr/>
        </p:nvSpPr>
        <p:spPr>
          <a:xfrm>
            <a:off x="220944" y="2004541"/>
            <a:ext cx="3191238" cy="534058"/>
          </a:xfrm>
          <a:prstGeom prst="parallelogram">
            <a:avLst>
              <a:gd name="adj" fmla="val 40864"/>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A5D74011-FFE4-4C33-992D-BC11E41B81F7}"/>
              </a:ext>
            </a:extLst>
          </p:cNvPr>
          <p:cNvSpPr/>
          <p:nvPr/>
        </p:nvSpPr>
        <p:spPr>
          <a:xfrm>
            <a:off x="88189" y="1912035"/>
            <a:ext cx="3191238" cy="534058"/>
          </a:xfrm>
          <a:prstGeom prst="parallelogram">
            <a:avLst>
              <a:gd name="adj" fmla="val 408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7A3F8D2-72AC-4112-842B-7BE30B880C88}"/>
              </a:ext>
            </a:extLst>
          </p:cNvPr>
          <p:cNvSpPr txBox="1"/>
          <p:nvPr/>
        </p:nvSpPr>
        <p:spPr>
          <a:xfrm>
            <a:off x="755688" y="1829526"/>
            <a:ext cx="1847553" cy="769441"/>
          </a:xfrm>
          <a:prstGeom prst="rect">
            <a:avLst/>
          </a:prstGeom>
          <a:noFill/>
        </p:spPr>
        <p:txBody>
          <a:bodyPr wrap="square">
            <a:spAutoFit/>
          </a:bodyPr>
          <a:lstStyle/>
          <a:p>
            <a:pPr algn="ctr"/>
            <a:r>
              <a:rPr lang="en-US" sz="4400" b="1" dirty="0">
                <a:solidFill>
                  <a:schemeClr val="bg1"/>
                </a:solidFill>
                <a:latin typeface="TH Niramit AS" panose="02000506000000020004" pitchFamily="2" charset="-34"/>
                <a:cs typeface="TH Niramit AS" panose="02000506000000020004" pitchFamily="2" charset="-34"/>
              </a:rPr>
              <a:t>Week 3</a:t>
            </a:r>
          </a:p>
        </p:txBody>
      </p:sp>
      <p:sp>
        <p:nvSpPr>
          <p:cNvPr id="24" name="TextBox 23">
            <a:extLst>
              <a:ext uri="{FF2B5EF4-FFF2-40B4-BE49-F238E27FC236}">
                <a16:creationId xmlns:a16="http://schemas.microsoft.com/office/drawing/2014/main" id="{8EE5AD1B-4F1E-4B34-B2CC-8BBBD28559E5}"/>
              </a:ext>
            </a:extLst>
          </p:cNvPr>
          <p:cNvSpPr txBox="1"/>
          <p:nvPr/>
        </p:nvSpPr>
        <p:spPr>
          <a:xfrm>
            <a:off x="572680" y="3659624"/>
            <a:ext cx="8889344" cy="1107996"/>
          </a:xfrm>
          <a:prstGeom prst="rect">
            <a:avLst/>
          </a:prstGeom>
          <a:noFill/>
        </p:spPr>
        <p:txBody>
          <a:bodyPr wrap="square">
            <a:spAutoFit/>
          </a:bodyPr>
          <a:lstStyle/>
          <a:p>
            <a:pPr algn="ctr"/>
            <a:r>
              <a:rPr lang="th-TH" sz="6600" b="1" dirty="0">
                <a:solidFill>
                  <a:schemeClr val="bg1"/>
                </a:solidFill>
                <a:latin typeface="TH Niramit AS" panose="02000506000000020004" pitchFamily="2" charset="-34"/>
                <a:cs typeface="TH Niramit AS" panose="02000506000000020004" pitchFamily="2" charset="-34"/>
              </a:rPr>
              <a:t>(</a:t>
            </a:r>
            <a:r>
              <a:rPr lang="en-US" sz="6600" b="1" dirty="0">
                <a:solidFill>
                  <a:schemeClr val="bg1"/>
                </a:solidFill>
                <a:latin typeface="TH Niramit AS" panose="02000506000000020004" pitchFamily="2" charset="-34"/>
                <a:cs typeface="TH Niramit AS" panose="02000506000000020004" pitchFamily="2" charset="-34"/>
              </a:rPr>
              <a:t>Types, Scope &amp; Importance</a:t>
            </a:r>
            <a:r>
              <a:rPr lang="th-TH" sz="6600" b="1" dirty="0">
                <a:solidFill>
                  <a:schemeClr val="bg1"/>
                </a:solidFill>
                <a:latin typeface="TH Niramit AS" panose="02000506000000020004" pitchFamily="2" charset="-34"/>
                <a:cs typeface="TH Niramit AS" panose="02000506000000020004" pitchFamily="2" charset="-34"/>
              </a:rPr>
              <a:t>)</a:t>
            </a:r>
          </a:p>
        </p:txBody>
      </p:sp>
      <p:sp>
        <p:nvSpPr>
          <p:cNvPr id="35" name="TextBox 34">
            <a:extLst>
              <a:ext uri="{FF2B5EF4-FFF2-40B4-BE49-F238E27FC236}">
                <a16:creationId xmlns:a16="http://schemas.microsoft.com/office/drawing/2014/main" id="{01C5E6E4-B1AD-4F77-A497-9158EB59B791}"/>
              </a:ext>
            </a:extLst>
          </p:cNvPr>
          <p:cNvSpPr txBox="1"/>
          <p:nvPr/>
        </p:nvSpPr>
        <p:spPr>
          <a:xfrm>
            <a:off x="5346441" y="5339410"/>
            <a:ext cx="7354330" cy="830997"/>
          </a:xfrm>
          <a:prstGeom prst="rect">
            <a:avLst/>
          </a:prstGeom>
          <a:noFill/>
        </p:spPr>
        <p:txBody>
          <a:bodyPr wrap="square">
            <a:spAutoFit/>
          </a:bodyPr>
          <a:lstStyle/>
          <a:p>
            <a:pPr algn="ctr"/>
            <a:r>
              <a:rPr lang="en-US" sz="4800" b="1" dirty="0" err="1">
                <a:solidFill>
                  <a:srgbClr val="002060"/>
                </a:solidFill>
                <a:latin typeface="TH SarabunPSK" panose="020B0500040200020003" pitchFamily="34" charset="-34"/>
                <a:cs typeface="TH SarabunPSK" panose="020B0500040200020003" pitchFamily="34" charset="-34"/>
              </a:rPr>
              <a:t>Assoc.Prof.Dr.Nuntiya</a:t>
            </a:r>
            <a:r>
              <a:rPr lang="en-US" sz="4800" b="1" dirty="0">
                <a:solidFill>
                  <a:srgbClr val="002060"/>
                </a:solidFill>
                <a:latin typeface="TH SarabunPSK" panose="020B0500040200020003" pitchFamily="34" charset="-34"/>
                <a:cs typeface="TH SarabunPSK" panose="020B0500040200020003" pitchFamily="34" charset="-34"/>
              </a:rPr>
              <a:t> </a:t>
            </a:r>
            <a:r>
              <a:rPr lang="en-US" sz="4800" b="1" dirty="0" err="1">
                <a:solidFill>
                  <a:srgbClr val="002060"/>
                </a:solidFill>
                <a:latin typeface="TH SarabunPSK" panose="020B0500040200020003" pitchFamily="34" charset="-34"/>
                <a:cs typeface="TH SarabunPSK" panose="020B0500040200020003" pitchFamily="34" charset="-34"/>
              </a:rPr>
              <a:t>Noichun</a:t>
            </a:r>
            <a:endParaRPr lang="en-US" sz="4800" b="1"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32479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9AD335-4792-4595-9ABA-ACDF3097AA96}"/>
              </a:ext>
            </a:extLst>
          </p:cNvPr>
          <p:cNvSpPr/>
          <p:nvPr/>
        </p:nvSpPr>
        <p:spPr>
          <a:xfrm>
            <a:off x="5096081" y="1735039"/>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FF9832-F846-4123-8EA5-429ADD8F5667}"/>
              </a:ext>
            </a:extLst>
          </p:cNvPr>
          <p:cNvSpPr txBox="1"/>
          <p:nvPr/>
        </p:nvSpPr>
        <p:spPr>
          <a:xfrm>
            <a:off x="5130897" y="1660496"/>
            <a:ext cx="5972743" cy="1569660"/>
          </a:xfrm>
          <a:prstGeom prst="rect">
            <a:avLst/>
          </a:prstGeom>
          <a:noFill/>
        </p:spPr>
        <p:txBody>
          <a:bodyPr wrap="square" rtlCol="0">
            <a:spAutoFit/>
          </a:bodyPr>
          <a:lstStyle/>
          <a:p>
            <a:pPr algn="thaiDist"/>
            <a:r>
              <a:rPr lang="en-US" sz="3200" b="1" dirty="0">
                <a:latin typeface="TH Niramit AS" panose="02000506000000020004" pitchFamily="2" charset="-34"/>
                <a:cs typeface="TH Niramit AS" panose="02000506000000020004" pitchFamily="2" charset="-34"/>
              </a:rPr>
              <a:t>3.  </a:t>
            </a:r>
            <a:r>
              <a:rPr lang="en-US" sz="3200" b="1" i="0" dirty="0">
                <a:effectLst/>
                <a:latin typeface="TH Niramit AS" panose="02000506000000020004" pitchFamily="2" charset="-34"/>
                <a:cs typeface="TH Niramit AS" panose="02000506000000020004" pitchFamily="2" charset="-34"/>
              </a:rPr>
              <a:t>Educational research relies on </a:t>
            </a:r>
            <a:r>
              <a:rPr lang="en-US" sz="3200" b="1" i="0" u="none" strike="noStrike" dirty="0">
                <a:solidFill>
                  <a:srgbClr val="1155CC"/>
                </a:solidFill>
                <a:effectLst/>
                <a:latin typeface="TH Niramit AS" panose="02000506000000020004" pitchFamily="2" charset="-34"/>
                <a:cs typeface="TH Niramit AS" panose="02000506000000020004" pitchFamily="2" charset="-34"/>
              </a:rPr>
              <a:t>empirical evidence</a:t>
            </a:r>
            <a:r>
              <a:rPr lang="en-US" sz="3200" b="1" i="0" dirty="0">
                <a:effectLst/>
                <a:latin typeface="TH Niramit AS" panose="02000506000000020004" pitchFamily="2" charset="-34"/>
                <a:cs typeface="TH Niramit AS" panose="02000506000000020004" pitchFamily="2" charset="-34"/>
              </a:rPr>
              <a:t>. This results from its largely scientific approach.</a:t>
            </a:r>
          </a:p>
        </p:txBody>
      </p:sp>
      <p:sp>
        <p:nvSpPr>
          <p:cNvPr id="21" name="Rectangle: Rounded Corners 20">
            <a:extLst>
              <a:ext uri="{FF2B5EF4-FFF2-40B4-BE49-F238E27FC236}">
                <a16:creationId xmlns:a16="http://schemas.microsoft.com/office/drawing/2014/main" id="{46177082-56B4-4D34-9834-C9ED475608A1}"/>
              </a:ext>
            </a:extLst>
          </p:cNvPr>
          <p:cNvSpPr/>
          <p:nvPr/>
        </p:nvSpPr>
        <p:spPr>
          <a:xfrm>
            <a:off x="4953013" y="1624341"/>
            <a:ext cx="6410633" cy="1605587"/>
          </a:xfrm>
          <a:prstGeom prst="roundRect">
            <a:avLst>
              <a:gd name="adj" fmla="val 5832"/>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D53E69-F728-4ACB-9ECA-3F34CCC91D2D}"/>
              </a:ext>
            </a:extLst>
          </p:cNvPr>
          <p:cNvSpPr/>
          <p:nvPr/>
        </p:nvSpPr>
        <p:spPr>
          <a:xfrm>
            <a:off x="5096081" y="3738541"/>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EAA738B8-8A5E-4D6E-90C6-C20BB8D8C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2" y="1814036"/>
            <a:ext cx="4158766" cy="3229928"/>
          </a:xfrm>
          <a:prstGeom prst="rect">
            <a:avLst/>
          </a:prstGeom>
        </p:spPr>
      </p:pic>
    </p:spTree>
    <p:extLst>
      <p:ext uri="{BB962C8B-B14F-4D97-AF65-F5344CB8AC3E}">
        <p14:creationId xmlns:p14="http://schemas.microsoft.com/office/powerpoint/2010/main" val="93601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9AD335-4792-4595-9ABA-ACDF3097AA96}"/>
              </a:ext>
            </a:extLst>
          </p:cNvPr>
          <p:cNvSpPr/>
          <p:nvPr/>
        </p:nvSpPr>
        <p:spPr>
          <a:xfrm>
            <a:off x="4739945" y="1879416"/>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D53E69-F728-4ACB-9ECA-3F34CCC91D2D}"/>
              </a:ext>
            </a:extLst>
          </p:cNvPr>
          <p:cNvSpPr/>
          <p:nvPr/>
        </p:nvSpPr>
        <p:spPr>
          <a:xfrm>
            <a:off x="5096081" y="3738541"/>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FB0B2C-AEA0-448F-8C55-3116CCC600D3}"/>
              </a:ext>
            </a:extLst>
          </p:cNvPr>
          <p:cNvSpPr txBox="1"/>
          <p:nvPr/>
        </p:nvSpPr>
        <p:spPr>
          <a:xfrm>
            <a:off x="5252848" y="1844173"/>
            <a:ext cx="5829675" cy="1569660"/>
          </a:xfrm>
          <a:prstGeom prst="rect">
            <a:avLst/>
          </a:prstGeom>
          <a:noFill/>
        </p:spPr>
        <p:txBody>
          <a:bodyPr wrap="square" rtlCol="0">
            <a:spAutoFit/>
          </a:bodyPr>
          <a:lstStyle/>
          <a:p>
            <a:pPr algn="thaiDist"/>
            <a:r>
              <a:rPr lang="en-US" sz="3200" b="1" i="0" dirty="0">
                <a:effectLst/>
                <a:latin typeface="TH Niramit AS" panose="02000506000000020004" pitchFamily="2" charset="-34"/>
                <a:cs typeface="TH Niramit AS" panose="02000506000000020004" pitchFamily="2" charset="-34"/>
              </a:rPr>
              <a:t>4.  Educational research is objective and accurate because it measures verifiable information.</a:t>
            </a:r>
          </a:p>
        </p:txBody>
      </p:sp>
      <p:sp>
        <p:nvSpPr>
          <p:cNvPr id="25" name="Rectangle: Rounded Corners 24">
            <a:extLst>
              <a:ext uri="{FF2B5EF4-FFF2-40B4-BE49-F238E27FC236}">
                <a16:creationId xmlns:a16="http://schemas.microsoft.com/office/drawing/2014/main" id="{6E10DA3B-6346-4476-814C-EFB21F20329A}"/>
              </a:ext>
            </a:extLst>
          </p:cNvPr>
          <p:cNvSpPr/>
          <p:nvPr/>
        </p:nvSpPr>
        <p:spPr>
          <a:xfrm>
            <a:off x="4840416" y="1804819"/>
            <a:ext cx="6410633" cy="1605815"/>
          </a:xfrm>
          <a:prstGeom prst="roundRect">
            <a:avLst>
              <a:gd name="adj" fmla="val 886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EAA738B8-8A5E-4D6E-90C6-C20BB8D8C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2" y="1814036"/>
            <a:ext cx="4158766" cy="3229928"/>
          </a:xfrm>
          <a:prstGeom prst="rect">
            <a:avLst/>
          </a:prstGeom>
        </p:spPr>
      </p:pic>
    </p:spTree>
    <p:extLst>
      <p:ext uri="{BB962C8B-B14F-4D97-AF65-F5344CB8AC3E}">
        <p14:creationId xmlns:p14="http://schemas.microsoft.com/office/powerpoint/2010/main" val="197194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9AD335-4792-4595-9ABA-ACDF3097AA96}"/>
              </a:ext>
            </a:extLst>
          </p:cNvPr>
          <p:cNvSpPr/>
          <p:nvPr/>
        </p:nvSpPr>
        <p:spPr>
          <a:xfrm>
            <a:off x="572879" y="1264356"/>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FF9832-F846-4123-8EA5-429ADD8F5667}"/>
              </a:ext>
            </a:extLst>
          </p:cNvPr>
          <p:cNvSpPr txBox="1"/>
          <p:nvPr/>
        </p:nvSpPr>
        <p:spPr>
          <a:xfrm>
            <a:off x="607695" y="1189813"/>
            <a:ext cx="5962864" cy="2062103"/>
          </a:xfrm>
          <a:prstGeom prst="rect">
            <a:avLst/>
          </a:prstGeom>
          <a:noFill/>
        </p:spPr>
        <p:txBody>
          <a:bodyPr wrap="square" rtlCol="0">
            <a:spAutoFit/>
          </a:bodyPr>
          <a:lstStyle/>
          <a:p>
            <a:pPr algn="thaiDist"/>
            <a:r>
              <a:rPr lang="en-US" sz="3200" b="1" i="0" dirty="0">
                <a:effectLst/>
                <a:latin typeface="TH Niramit AS" panose="02000506000000020004" pitchFamily="2" charset="-34"/>
                <a:cs typeface="TH Niramit AS" panose="02000506000000020004" pitchFamily="2" charset="-34"/>
              </a:rPr>
              <a:t>5.  In educational research, the researcher adopts specific methodologies, detailed procedures, and analysis to arrive at the most objective responses</a:t>
            </a:r>
          </a:p>
        </p:txBody>
      </p:sp>
      <p:sp>
        <p:nvSpPr>
          <p:cNvPr id="21" name="Rectangle: Rounded Corners 20">
            <a:extLst>
              <a:ext uri="{FF2B5EF4-FFF2-40B4-BE49-F238E27FC236}">
                <a16:creationId xmlns:a16="http://schemas.microsoft.com/office/drawing/2014/main" id="{46177082-56B4-4D34-9834-C9ED475608A1}"/>
              </a:ext>
            </a:extLst>
          </p:cNvPr>
          <p:cNvSpPr/>
          <p:nvPr/>
        </p:nvSpPr>
        <p:spPr>
          <a:xfrm>
            <a:off x="429811" y="1153658"/>
            <a:ext cx="6278900" cy="2061810"/>
          </a:xfrm>
          <a:prstGeom prst="roundRect">
            <a:avLst>
              <a:gd name="adj" fmla="val 5832"/>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D53E69-F728-4ACB-9ECA-3F34CCC91D2D}"/>
              </a:ext>
            </a:extLst>
          </p:cNvPr>
          <p:cNvSpPr/>
          <p:nvPr/>
        </p:nvSpPr>
        <p:spPr>
          <a:xfrm>
            <a:off x="572879" y="3529468"/>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ams&#10;&#10;Description automatically generated">
            <a:extLst>
              <a:ext uri="{FF2B5EF4-FFF2-40B4-BE49-F238E27FC236}">
                <a16:creationId xmlns:a16="http://schemas.microsoft.com/office/drawing/2014/main" id="{5203B212-09BB-4977-80F5-EA5EAE615548}"/>
              </a:ext>
            </a:extLst>
          </p:cNvPr>
          <p:cNvPicPr>
            <a:picLocks noChangeAspect="1"/>
          </p:cNvPicPr>
          <p:nvPr/>
        </p:nvPicPr>
        <p:blipFill rotWithShape="1">
          <a:blip r:embed="rId4">
            <a:extLst>
              <a:ext uri="{28A0092B-C50C-407E-A947-70E740481C1C}">
                <a14:useLocalDpi xmlns:a14="http://schemas.microsoft.com/office/drawing/2010/main" val="0"/>
              </a:ext>
            </a:extLst>
          </a:blip>
          <a:srcRect l="10303" t="5977" r="5903" b="5931"/>
          <a:stretch/>
        </p:blipFill>
        <p:spPr>
          <a:xfrm>
            <a:off x="7241408" y="1547479"/>
            <a:ext cx="4520781" cy="3814892"/>
          </a:xfrm>
          <a:prstGeom prst="rect">
            <a:avLst/>
          </a:prstGeom>
        </p:spPr>
      </p:pic>
    </p:spTree>
    <p:extLst>
      <p:ext uri="{BB962C8B-B14F-4D97-AF65-F5344CB8AC3E}">
        <p14:creationId xmlns:p14="http://schemas.microsoft.com/office/powerpoint/2010/main" val="244450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9AD335-4792-4595-9ABA-ACDF3097AA96}"/>
              </a:ext>
            </a:extLst>
          </p:cNvPr>
          <p:cNvSpPr/>
          <p:nvPr/>
        </p:nvSpPr>
        <p:spPr>
          <a:xfrm>
            <a:off x="572879" y="1264356"/>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D53E69-F728-4ACB-9ECA-3F34CCC91D2D}"/>
              </a:ext>
            </a:extLst>
          </p:cNvPr>
          <p:cNvSpPr/>
          <p:nvPr/>
        </p:nvSpPr>
        <p:spPr>
          <a:xfrm>
            <a:off x="572879" y="3529468"/>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FB0B2C-AEA0-448F-8C55-3116CCC600D3}"/>
              </a:ext>
            </a:extLst>
          </p:cNvPr>
          <p:cNvSpPr txBox="1"/>
          <p:nvPr/>
        </p:nvSpPr>
        <p:spPr>
          <a:xfrm>
            <a:off x="925712" y="1132070"/>
            <a:ext cx="5997680" cy="2062103"/>
          </a:xfrm>
          <a:prstGeom prst="rect">
            <a:avLst/>
          </a:prstGeom>
          <a:noFill/>
        </p:spPr>
        <p:txBody>
          <a:bodyPr wrap="square" rtlCol="0">
            <a:spAutoFit/>
          </a:bodyPr>
          <a:lstStyle/>
          <a:p>
            <a:pPr algn="thaiDist"/>
            <a:r>
              <a:rPr lang="en-US" sz="3200" b="1" i="0" dirty="0">
                <a:effectLst/>
                <a:latin typeface="TH Niramit AS" panose="02000506000000020004" pitchFamily="2" charset="-34"/>
                <a:cs typeface="TH Niramit AS" panose="02000506000000020004" pitchFamily="2" charset="-34"/>
              </a:rPr>
              <a:t>6.  Educational research findings are useful in the development of principles and theories that provide better insights into pressing issues.</a:t>
            </a:r>
          </a:p>
        </p:txBody>
      </p:sp>
      <p:sp>
        <p:nvSpPr>
          <p:cNvPr id="25" name="Rectangle: Rounded Corners 24">
            <a:extLst>
              <a:ext uri="{FF2B5EF4-FFF2-40B4-BE49-F238E27FC236}">
                <a16:creationId xmlns:a16="http://schemas.microsoft.com/office/drawing/2014/main" id="{6E10DA3B-6346-4476-814C-EFB21F20329A}"/>
              </a:ext>
            </a:extLst>
          </p:cNvPr>
          <p:cNvSpPr/>
          <p:nvPr/>
        </p:nvSpPr>
        <p:spPr>
          <a:xfrm>
            <a:off x="578036" y="1103597"/>
            <a:ext cx="6278900" cy="2062103"/>
          </a:xfrm>
          <a:prstGeom prst="roundRect">
            <a:avLst>
              <a:gd name="adj" fmla="val 886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ams&#10;&#10;Description automatically generated">
            <a:extLst>
              <a:ext uri="{FF2B5EF4-FFF2-40B4-BE49-F238E27FC236}">
                <a16:creationId xmlns:a16="http://schemas.microsoft.com/office/drawing/2014/main" id="{5203B212-09BB-4977-80F5-EA5EAE615548}"/>
              </a:ext>
            </a:extLst>
          </p:cNvPr>
          <p:cNvPicPr>
            <a:picLocks noChangeAspect="1"/>
          </p:cNvPicPr>
          <p:nvPr/>
        </p:nvPicPr>
        <p:blipFill rotWithShape="1">
          <a:blip r:embed="rId4">
            <a:extLst>
              <a:ext uri="{28A0092B-C50C-407E-A947-70E740481C1C}">
                <a14:useLocalDpi xmlns:a14="http://schemas.microsoft.com/office/drawing/2010/main" val="0"/>
              </a:ext>
            </a:extLst>
          </a:blip>
          <a:srcRect l="10303" t="5977" r="5903" b="5931"/>
          <a:stretch/>
        </p:blipFill>
        <p:spPr>
          <a:xfrm>
            <a:off x="7241408" y="1547479"/>
            <a:ext cx="4520781" cy="3814892"/>
          </a:xfrm>
          <a:prstGeom prst="rect">
            <a:avLst/>
          </a:prstGeom>
        </p:spPr>
      </p:pic>
    </p:spTree>
    <p:extLst>
      <p:ext uri="{BB962C8B-B14F-4D97-AF65-F5344CB8AC3E}">
        <p14:creationId xmlns:p14="http://schemas.microsoft.com/office/powerpoint/2010/main" val="100127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9AD335-4792-4595-9ABA-ACDF3097AA96}"/>
              </a:ext>
            </a:extLst>
          </p:cNvPr>
          <p:cNvSpPr/>
          <p:nvPr/>
        </p:nvSpPr>
        <p:spPr>
          <a:xfrm>
            <a:off x="591540" y="654128"/>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FF9832-F846-4123-8EA5-429ADD8F5667}"/>
              </a:ext>
            </a:extLst>
          </p:cNvPr>
          <p:cNvSpPr txBox="1"/>
          <p:nvPr/>
        </p:nvSpPr>
        <p:spPr>
          <a:xfrm>
            <a:off x="1080640" y="1899394"/>
            <a:ext cx="6782141" cy="1569660"/>
          </a:xfrm>
          <a:prstGeom prst="rect">
            <a:avLst/>
          </a:prstGeom>
          <a:noFill/>
        </p:spPr>
        <p:txBody>
          <a:bodyPr wrap="square" rtlCol="0">
            <a:spAutoFit/>
          </a:bodyPr>
          <a:lstStyle/>
          <a:p>
            <a:pPr algn="thaiDist"/>
            <a:r>
              <a:rPr lang="en-US" sz="3200" b="1" i="0" dirty="0">
                <a:effectLst/>
                <a:latin typeface="TH Niramit AS" panose="02000506000000020004" pitchFamily="2" charset="-34"/>
                <a:cs typeface="TH Niramit AS" panose="02000506000000020004" pitchFamily="2" charset="-34"/>
              </a:rPr>
              <a:t>7.  This research approach combines </a:t>
            </a:r>
            <a:r>
              <a:rPr lang="en-US" sz="3200" b="1" i="0" u="none" strike="noStrike" dirty="0">
                <a:solidFill>
                  <a:srgbClr val="1155CC"/>
                </a:solidFill>
                <a:effectLst/>
                <a:latin typeface="TH Niramit AS" panose="02000506000000020004" pitchFamily="2" charset="-34"/>
                <a:cs typeface="TH Niramit AS" panose="02000506000000020004" pitchFamily="2" charset="-34"/>
              </a:rPr>
              <a:t>structured, semi-structured, and unstructured questions</a:t>
            </a:r>
            <a:r>
              <a:rPr lang="en-US" sz="3200" b="1" i="0" dirty="0">
                <a:effectLst/>
                <a:latin typeface="TH Niramit AS" panose="02000506000000020004" pitchFamily="2" charset="-34"/>
                <a:cs typeface="TH Niramit AS" panose="02000506000000020004" pitchFamily="2" charset="-34"/>
              </a:rPr>
              <a:t> to gather verifiable data from respondents.</a:t>
            </a:r>
          </a:p>
        </p:txBody>
      </p:sp>
      <p:sp>
        <p:nvSpPr>
          <p:cNvPr id="21" name="Rectangle: Rounded Corners 20">
            <a:extLst>
              <a:ext uri="{FF2B5EF4-FFF2-40B4-BE49-F238E27FC236}">
                <a16:creationId xmlns:a16="http://schemas.microsoft.com/office/drawing/2014/main" id="{46177082-56B4-4D34-9834-C9ED475608A1}"/>
              </a:ext>
            </a:extLst>
          </p:cNvPr>
          <p:cNvSpPr/>
          <p:nvPr/>
        </p:nvSpPr>
        <p:spPr>
          <a:xfrm>
            <a:off x="695657" y="2190649"/>
            <a:ext cx="7552105" cy="1130151"/>
          </a:xfrm>
          <a:prstGeom prst="roundRect">
            <a:avLst>
              <a:gd name="adj" fmla="val 5832"/>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D53E69-F728-4ACB-9ECA-3F34CCC91D2D}"/>
              </a:ext>
            </a:extLst>
          </p:cNvPr>
          <p:cNvSpPr/>
          <p:nvPr/>
        </p:nvSpPr>
        <p:spPr>
          <a:xfrm>
            <a:off x="591539" y="2115241"/>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6D9744-1C7B-4110-95FC-DB2578899CCB}"/>
              </a:ext>
            </a:extLst>
          </p:cNvPr>
          <p:cNvSpPr/>
          <p:nvPr/>
        </p:nvSpPr>
        <p:spPr>
          <a:xfrm>
            <a:off x="591539" y="4048432"/>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Diagram&#10;&#10;Description automatically generated">
            <a:extLst>
              <a:ext uri="{FF2B5EF4-FFF2-40B4-BE49-F238E27FC236}">
                <a16:creationId xmlns:a16="http://schemas.microsoft.com/office/drawing/2014/main" id="{FB0AE0CA-B605-49B4-B3B2-EB0DF66EF2E2}"/>
              </a:ext>
            </a:extLst>
          </p:cNvPr>
          <p:cNvPicPr>
            <a:picLocks noChangeAspect="1"/>
          </p:cNvPicPr>
          <p:nvPr/>
        </p:nvPicPr>
        <p:blipFill rotWithShape="1">
          <a:blip r:embed="rId4">
            <a:extLst>
              <a:ext uri="{28A0092B-C50C-407E-A947-70E740481C1C}">
                <a14:useLocalDpi xmlns:a14="http://schemas.microsoft.com/office/drawing/2010/main" val="0"/>
              </a:ext>
            </a:extLst>
          </a:blip>
          <a:srcRect l="38045" t="5987" r="8158" b="35036"/>
          <a:stretch/>
        </p:blipFill>
        <p:spPr>
          <a:xfrm>
            <a:off x="8351880" y="3023393"/>
            <a:ext cx="3208418" cy="2439089"/>
          </a:xfrm>
          <a:prstGeom prst="rect">
            <a:avLst/>
          </a:prstGeom>
        </p:spPr>
      </p:pic>
    </p:spTree>
    <p:extLst>
      <p:ext uri="{BB962C8B-B14F-4D97-AF65-F5344CB8AC3E}">
        <p14:creationId xmlns:p14="http://schemas.microsoft.com/office/powerpoint/2010/main" val="26726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9AD335-4792-4595-9ABA-ACDF3097AA96}"/>
              </a:ext>
            </a:extLst>
          </p:cNvPr>
          <p:cNvSpPr/>
          <p:nvPr/>
        </p:nvSpPr>
        <p:spPr>
          <a:xfrm>
            <a:off x="591540" y="654128"/>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D53E69-F728-4ACB-9ECA-3F34CCC91D2D}"/>
              </a:ext>
            </a:extLst>
          </p:cNvPr>
          <p:cNvSpPr/>
          <p:nvPr/>
        </p:nvSpPr>
        <p:spPr>
          <a:xfrm>
            <a:off x="591539" y="2115241"/>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FB0B2C-AEA0-448F-8C55-3116CCC600D3}"/>
              </a:ext>
            </a:extLst>
          </p:cNvPr>
          <p:cNvSpPr txBox="1"/>
          <p:nvPr/>
        </p:nvSpPr>
        <p:spPr>
          <a:xfrm>
            <a:off x="626355" y="2040698"/>
            <a:ext cx="5997680" cy="1569660"/>
          </a:xfrm>
          <a:prstGeom prst="rect">
            <a:avLst/>
          </a:prstGeom>
          <a:noFill/>
        </p:spPr>
        <p:txBody>
          <a:bodyPr wrap="square" rtlCol="0">
            <a:spAutoFit/>
          </a:bodyPr>
          <a:lstStyle/>
          <a:p>
            <a:pPr algn="thaiDist"/>
            <a:r>
              <a:rPr lang="en-US" sz="3200" b="1" dirty="0">
                <a:latin typeface="TH Niramit AS" panose="02000506000000020004" pitchFamily="2" charset="-34"/>
                <a:cs typeface="TH Niramit AS" panose="02000506000000020004" pitchFamily="2" charset="-34"/>
              </a:rPr>
              <a:t>8.  </a:t>
            </a:r>
            <a:r>
              <a:rPr lang="en-US" sz="3200" b="1" i="0" dirty="0">
                <a:effectLst/>
                <a:latin typeface="TH Niramit AS" panose="02000506000000020004" pitchFamily="2" charset="-34"/>
                <a:cs typeface="TH Niramit AS" panose="02000506000000020004" pitchFamily="2" charset="-34"/>
              </a:rPr>
              <a:t>Many educational research findings are documented for peer review before their presentation.</a:t>
            </a:r>
          </a:p>
        </p:txBody>
      </p:sp>
      <p:sp>
        <p:nvSpPr>
          <p:cNvPr id="25" name="Rectangle: Rounded Corners 24">
            <a:extLst>
              <a:ext uri="{FF2B5EF4-FFF2-40B4-BE49-F238E27FC236}">
                <a16:creationId xmlns:a16="http://schemas.microsoft.com/office/drawing/2014/main" id="{6E10DA3B-6346-4476-814C-EFB21F20329A}"/>
              </a:ext>
            </a:extLst>
          </p:cNvPr>
          <p:cNvSpPr/>
          <p:nvPr/>
        </p:nvSpPr>
        <p:spPr>
          <a:xfrm>
            <a:off x="448471" y="2004543"/>
            <a:ext cx="6278900" cy="1628457"/>
          </a:xfrm>
          <a:prstGeom prst="roundRect">
            <a:avLst>
              <a:gd name="adj" fmla="val 886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6D9744-1C7B-4110-95FC-DB2578899CCB}"/>
              </a:ext>
            </a:extLst>
          </p:cNvPr>
          <p:cNvSpPr/>
          <p:nvPr/>
        </p:nvSpPr>
        <p:spPr>
          <a:xfrm>
            <a:off x="591539" y="4048432"/>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Diagram&#10;&#10;Description automatically generated">
            <a:extLst>
              <a:ext uri="{FF2B5EF4-FFF2-40B4-BE49-F238E27FC236}">
                <a16:creationId xmlns:a16="http://schemas.microsoft.com/office/drawing/2014/main" id="{FB0AE0CA-B605-49B4-B3B2-EB0DF66EF2E2}"/>
              </a:ext>
            </a:extLst>
          </p:cNvPr>
          <p:cNvPicPr>
            <a:picLocks noChangeAspect="1"/>
          </p:cNvPicPr>
          <p:nvPr/>
        </p:nvPicPr>
        <p:blipFill rotWithShape="1">
          <a:blip r:embed="rId4">
            <a:extLst>
              <a:ext uri="{28A0092B-C50C-407E-A947-70E740481C1C}">
                <a14:useLocalDpi xmlns:a14="http://schemas.microsoft.com/office/drawing/2010/main" val="0"/>
              </a:ext>
            </a:extLst>
          </a:blip>
          <a:srcRect l="38045" t="5987" r="8158" b="35036"/>
          <a:stretch/>
        </p:blipFill>
        <p:spPr>
          <a:xfrm>
            <a:off x="7157281" y="2115241"/>
            <a:ext cx="4403017" cy="3347242"/>
          </a:xfrm>
          <a:prstGeom prst="rect">
            <a:avLst/>
          </a:prstGeom>
        </p:spPr>
      </p:pic>
    </p:spTree>
    <p:extLst>
      <p:ext uri="{BB962C8B-B14F-4D97-AF65-F5344CB8AC3E}">
        <p14:creationId xmlns:p14="http://schemas.microsoft.com/office/powerpoint/2010/main" val="91572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9AD335-4792-4595-9ABA-ACDF3097AA96}"/>
              </a:ext>
            </a:extLst>
          </p:cNvPr>
          <p:cNvSpPr/>
          <p:nvPr/>
        </p:nvSpPr>
        <p:spPr>
          <a:xfrm>
            <a:off x="591540" y="654128"/>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D53E69-F728-4ACB-9ECA-3F34CCC91D2D}"/>
              </a:ext>
            </a:extLst>
          </p:cNvPr>
          <p:cNvSpPr/>
          <p:nvPr/>
        </p:nvSpPr>
        <p:spPr>
          <a:xfrm>
            <a:off x="591539" y="1870314"/>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6D9744-1C7B-4110-95FC-DB2578899CCB}"/>
              </a:ext>
            </a:extLst>
          </p:cNvPr>
          <p:cNvSpPr/>
          <p:nvPr/>
        </p:nvSpPr>
        <p:spPr>
          <a:xfrm>
            <a:off x="591539" y="4048432"/>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F610B66-FCDC-44EA-8650-52B0FF90D116}"/>
              </a:ext>
            </a:extLst>
          </p:cNvPr>
          <p:cNvSpPr txBox="1"/>
          <p:nvPr/>
        </p:nvSpPr>
        <p:spPr>
          <a:xfrm>
            <a:off x="1007706" y="1782164"/>
            <a:ext cx="5997680" cy="1569660"/>
          </a:xfrm>
          <a:prstGeom prst="rect">
            <a:avLst/>
          </a:prstGeom>
          <a:noFill/>
        </p:spPr>
        <p:txBody>
          <a:bodyPr wrap="square" rtlCol="0">
            <a:spAutoFit/>
          </a:bodyPr>
          <a:lstStyle/>
          <a:p>
            <a:pPr algn="thaiDist"/>
            <a:r>
              <a:rPr lang="en-US" sz="3200" b="1" dirty="0">
                <a:latin typeface="TH Niramit AS" panose="02000506000000020004" pitchFamily="2" charset="-34"/>
                <a:cs typeface="TH Niramit AS" panose="02000506000000020004" pitchFamily="2" charset="-34"/>
              </a:rPr>
              <a:t>9.  </a:t>
            </a:r>
            <a:r>
              <a:rPr lang="en-US" sz="3200" b="1" i="0" dirty="0">
                <a:effectLst/>
                <a:latin typeface="TH Niramit AS" panose="02000506000000020004" pitchFamily="2" charset="-34"/>
                <a:cs typeface="TH Niramit AS" panose="02000506000000020004" pitchFamily="2" charset="-34"/>
              </a:rPr>
              <a:t>Educational research is interdisciplinary in nature because it draws from different fields and studies complex factual relations.</a:t>
            </a:r>
          </a:p>
        </p:txBody>
      </p:sp>
      <p:sp>
        <p:nvSpPr>
          <p:cNvPr id="27" name="Rectangle: Rounded Corners 26">
            <a:extLst>
              <a:ext uri="{FF2B5EF4-FFF2-40B4-BE49-F238E27FC236}">
                <a16:creationId xmlns:a16="http://schemas.microsoft.com/office/drawing/2014/main" id="{A52A3B11-4CF1-4BC0-A312-E951A37A620F}"/>
              </a:ext>
            </a:extLst>
          </p:cNvPr>
          <p:cNvSpPr/>
          <p:nvPr/>
        </p:nvSpPr>
        <p:spPr>
          <a:xfrm>
            <a:off x="737721" y="1628426"/>
            <a:ext cx="6278900" cy="1628457"/>
          </a:xfrm>
          <a:prstGeom prst="roundRect">
            <a:avLst>
              <a:gd name="adj" fmla="val 886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Diagram&#10;&#10;Description automatically generated">
            <a:extLst>
              <a:ext uri="{FF2B5EF4-FFF2-40B4-BE49-F238E27FC236}">
                <a16:creationId xmlns:a16="http://schemas.microsoft.com/office/drawing/2014/main" id="{FB0AE0CA-B605-49B4-B3B2-EB0DF66EF2E2}"/>
              </a:ext>
            </a:extLst>
          </p:cNvPr>
          <p:cNvPicPr>
            <a:picLocks noChangeAspect="1"/>
          </p:cNvPicPr>
          <p:nvPr/>
        </p:nvPicPr>
        <p:blipFill rotWithShape="1">
          <a:blip r:embed="rId4">
            <a:extLst>
              <a:ext uri="{28A0092B-C50C-407E-A947-70E740481C1C}">
                <a14:useLocalDpi xmlns:a14="http://schemas.microsoft.com/office/drawing/2010/main" val="0"/>
              </a:ext>
            </a:extLst>
          </a:blip>
          <a:srcRect l="38045" t="5987" r="8158" b="35036"/>
          <a:stretch/>
        </p:blipFill>
        <p:spPr>
          <a:xfrm>
            <a:off x="7157281" y="2115241"/>
            <a:ext cx="4403017" cy="3347242"/>
          </a:xfrm>
          <a:prstGeom prst="rect">
            <a:avLst/>
          </a:prstGeom>
        </p:spPr>
      </p:pic>
    </p:spTree>
    <p:extLst>
      <p:ext uri="{BB962C8B-B14F-4D97-AF65-F5344CB8AC3E}">
        <p14:creationId xmlns:p14="http://schemas.microsoft.com/office/powerpoint/2010/main" val="3325505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Types of Educational Research </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652883" y="1257862"/>
            <a:ext cx="9277136" cy="584775"/>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Educational research can be broadly categorized into 3 which are :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grpSp>
        <p:nvGrpSpPr>
          <p:cNvPr id="23" name="Group 22">
            <a:extLst>
              <a:ext uri="{FF2B5EF4-FFF2-40B4-BE49-F238E27FC236}">
                <a16:creationId xmlns:a16="http://schemas.microsoft.com/office/drawing/2014/main" id="{7F1D5EED-0B67-45CE-B0FF-B1A2780CC840}"/>
              </a:ext>
            </a:extLst>
          </p:cNvPr>
          <p:cNvGrpSpPr/>
          <p:nvPr/>
        </p:nvGrpSpPr>
        <p:grpSpPr>
          <a:xfrm>
            <a:off x="3531343" y="2158049"/>
            <a:ext cx="5010760" cy="576007"/>
            <a:chOff x="3958429" y="3761889"/>
            <a:chExt cx="6871345" cy="663544"/>
          </a:xfrm>
        </p:grpSpPr>
        <p:grpSp>
          <p:nvGrpSpPr>
            <p:cNvPr id="25" name="Group 24">
              <a:extLst>
                <a:ext uri="{FF2B5EF4-FFF2-40B4-BE49-F238E27FC236}">
                  <a16:creationId xmlns:a16="http://schemas.microsoft.com/office/drawing/2014/main" id="{9114C236-6661-428B-BD56-FB4502E1A982}"/>
                </a:ext>
              </a:extLst>
            </p:cNvPr>
            <p:cNvGrpSpPr/>
            <p:nvPr/>
          </p:nvGrpSpPr>
          <p:grpSpPr>
            <a:xfrm>
              <a:off x="3958429" y="3761889"/>
              <a:ext cx="6475605" cy="663544"/>
              <a:chOff x="3047441" y="1283152"/>
              <a:chExt cx="6475605" cy="663544"/>
            </a:xfrm>
          </p:grpSpPr>
          <p:sp>
            <p:nvSpPr>
              <p:cNvPr id="29" name="Rectangle 28">
                <a:extLst>
                  <a:ext uri="{FF2B5EF4-FFF2-40B4-BE49-F238E27FC236}">
                    <a16:creationId xmlns:a16="http://schemas.microsoft.com/office/drawing/2014/main" id="{74AFB467-4D2C-47A8-AD3E-EE3F80EC7493}"/>
                  </a:ext>
                </a:extLst>
              </p:cNvPr>
              <p:cNvSpPr/>
              <p:nvPr/>
            </p:nvSpPr>
            <p:spPr>
              <a:xfrm>
                <a:off x="3550355" y="1283152"/>
                <a:ext cx="5462783"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a:extLst>
                  <a:ext uri="{FF2B5EF4-FFF2-40B4-BE49-F238E27FC236}">
                    <a16:creationId xmlns:a16="http://schemas.microsoft.com/office/drawing/2014/main" id="{EAD749AE-A744-4268-B6CD-5E4E26949F56}"/>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F1DC7A5F-16D0-4BD8-8B46-4C25D6D61710}"/>
                  </a:ext>
                </a:extLst>
              </p:cNvPr>
              <p:cNvSpPr/>
              <p:nvPr/>
            </p:nvSpPr>
            <p:spPr>
              <a:xfrm flipH="1">
                <a:off x="3047441"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Parallelogram 26">
              <a:extLst>
                <a:ext uri="{FF2B5EF4-FFF2-40B4-BE49-F238E27FC236}">
                  <a16:creationId xmlns:a16="http://schemas.microsoft.com/office/drawing/2014/main" id="{31CA04D5-14FF-4284-B475-330010F29865}"/>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8EC0DDAA-4762-4FA9-AD6F-9A5863915737}"/>
              </a:ext>
            </a:extLst>
          </p:cNvPr>
          <p:cNvSpPr txBox="1"/>
          <p:nvPr/>
        </p:nvSpPr>
        <p:spPr>
          <a:xfrm>
            <a:off x="4028706" y="2193713"/>
            <a:ext cx="3983599" cy="604781"/>
          </a:xfrm>
          <a:prstGeom prst="rect">
            <a:avLst/>
          </a:prstGeom>
          <a:noFill/>
        </p:spPr>
        <p:txBody>
          <a:bodyPr wrap="square" rtlCol="0">
            <a:spAutoFit/>
          </a:bodyPr>
          <a:lstStyle/>
          <a:p>
            <a:pPr>
              <a:lnSpc>
                <a:spcPct val="90000"/>
              </a:lnSpc>
            </a:pPr>
            <a:r>
              <a:rPr lang="en-US" sz="3600" b="1" dirty="0">
                <a:solidFill>
                  <a:srgbClr val="002060"/>
                </a:solidFill>
                <a:latin typeface="TH Niramit AS" panose="02000506000000020004" pitchFamily="2" charset="-34"/>
                <a:cs typeface="TH Niramit AS" panose="02000506000000020004" pitchFamily="2" charset="-34"/>
              </a:rPr>
              <a:t>Descriptive research</a:t>
            </a:r>
          </a:p>
        </p:txBody>
      </p:sp>
      <p:grpSp>
        <p:nvGrpSpPr>
          <p:cNvPr id="36" name="Group 35">
            <a:extLst>
              <a:ext uri="{FF2B5EF4-FFF2-40B4-BE49-F238E27FC236}">
                <a16:creationId xmlns:a16="http://schemas.microsoft.com/office/drawing/2014/main" id="{DD2DA0A0-96D7-497A-936C-3E989B1ECD7C}"/>
              </a:ext>
            </a:extLst>
          </p:cNvPr>
          <p:cNvGrpSpPr/>
          <p:nvPr/>
        </p:nvGrpSpPr>
        <p:grpSpPr>
          <a:xfrm>
            <a:off x="3531343" y="3196923"/>
            <a:ext cx="5010760" cy="576007"/>
            <a:chOff x="3958429" y="3761889"/>
            <a:chExt cx="6871345" cy="663544"/>
          </a:xfrm>
        </p:grpSpPr>
        <p:grpSp>
          <p:nvGrpSpPr>
            <p:cNvPr id="37" name="Group 36">
              <a:extLst>
                <a:ext uri="{FF2B5EF4-FFF2-40B4-BE49-F238E27FC236}">
                  <a16:creationId xmlns:a16="http://schemas.microsoft.com/office/drawing/2014/main" id="{68C6E302-0C81-402F-A0D0-4F62B0B831FD}"/>
                </a:ext>
              </a:extLst>
            </p:cNvPr>
            <p:cNvGrpSpPr/>
            <p:nvPr/>
          </p:nvGrpSpPr>
          <p:grpSpPr>
            <a:xfrm>
              <a:off x="3958429" y="3761889"/>
              <a:ext cx="6475605" cy="663544"/>
              <a:chOff x="3047441" y="1283152"/>
              <a:chExt cx="6475605" cy="663544"/>
            </a:xfrm>
          </p:grpSpPr>
          <p:sp>
            <p:nvSpPr>
              <p:cNvPr id="39" name="Rectangle 38">
                <a:extLst>
                  <a:ext uri="{FF2B5EF4-FFF2-40B4-BE49-F238E27FC236}">
                    <a16:creationId xmlns:a16="http://schemas.microsoft.com/office/drawing/2014/main" id="{3B91A9C2-B997-40A5-9F3E-FB09F7D55D3A}"/>
                  </a:ext>
                </a:extLst>
              </p:cNvPr>
              <p:cNvSpPr/>
              <p:nvPr/>
            </p:nvSpPr>
            <p:spPr>
              <a:xfrm>
                <a:off x="3550355" y="1283152"/>
                <a:ext cx="5462783"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ight Triangle 39">
                <a:extLst>
                  <a:ext uri="{FF2B5EF4-FFF2-40B4-BE49-F238E27FC236}">
                    <a16:creationId xmlns:a16="http://schemas.microsoft.com/office/drawing/2014/main" id="{04F7D060-F625-4E7A-9F50-70E544BACE97}"/>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Triangle 40">
                <a:extLst>
                  <a:ext uri="{FF2B5EF4-FFF2-40B4-BE49-F238E27FC236}">
                    <a16:creationId xmlns:a16="http://schemas.microsoft.com/office/drawing/2014/main" id="{DCE7C277-1A95-4E2C-9FCD-87E32169DC23}"/>
                  </a:ext>
                </a:extLst>
              </p:cNvPr>
              <p:cNvSpPr/>
              <p:nvPr/>
            </p:nvSpPr>
            <p:spPr>
              <a:xfrm flipH="1">
                <a:off x="3047441"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Parallelogram 37">
              <a:extLst>
                <a:ext uri="{FF2B5EF4-FFF2-40B4-BE49-F238E27FC236}">
                  <a16:creationId xmlns:a16="http://schemas.microsoft.com/office/drawing/2014/main" id="{DC52A74F-D67E-4330-938F-35C161294BD1}"/>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C1AB2AF-75D1-4041-97F8-6412A88C3832}"/>
              </a:ext>
            </a:extLst>
          </p:cNvPr>
          <p:cNvSpPr txBox="1"/>
          <p:nvPr/>
        </p:nvSpPr>
        <p:spPr>
          <a:xfrm>
            <a:off x="4028706" y="3232587"/>
            <a:ext cx="3983599" cy="604781"/>
          </a:xfrm>
          <a:prstGeom prst="rect">
            <a:avLst/>
          </a:prstGeom>
          <a:noFill/>
        </p:spPr>
        <p:txBody>
          <a:bodyPr wrap="square" rtlCol="0">
            <a:spAutoFit/>
          </a:bodyPr>
          <a:lstStyle/>
          <a:p>
            <a:pPr>
              <a:lnSpc>
                <a:spcPct val="90000"/>
              </a:lnSpc>
            </a:pPr>
            <a:r>
              <a:rPr lang="en-US" sz="3600" b="1" dirty="0">
                <a:solidFill>
                  <a:srgbClr val="002060"/>
                </a:solidFill>
                <a:latin typeface="TH Niramit AS" panose="02000506000000020004" pitchFamily="2" charset="-34"/>
                <a:cs typeface="TH Niramit AS" panose="02000506000000020004" pitchFamily="2" charset="-34"/>
              </a:rPr>
              <a:t>Correlational research</a:t>
            </a:r>
          </a:p>
        </p:txBody>
      </p:sp>
      <p:grpSp>
        <p:nvGrpSpPr>
          <p:cNvPr id="43" name="Group 42">
            <a:extLst>
              <a:ext uri="{FF2B5EF4-FFF2-40B4-BE49-F238E27FC236}">
                <a16:creationId xmlns:a16="http://schemas.microsoft.com/office/drawing/2014/main" id="{8E53EC61-8186-43DC-B9F1-7D261960076B}"/>
              </a:ext>
            </a:extLst>
          </p:cNvPr>
          <p:cNvGrpSpPr/>
          <p:nvPr/>
        </p:nvGrpSpPr>
        <p:grpSpPr>
          <a:xfrm>
            <a:off x="3531343" y="4235694"/>
            <a:ext cx="5010760" cy="576007"/>
            <a:chOff x="3958429" y="3761889"/>
            <a:chExt cx="6871345" cy="663544"/>
          </a:xfrm>
        </p:grpSpPr>
        <p:grpSp>
          <p:nvGrpSpPr>
            <p:cNvPr id="44" name="Group 43">
              <a:extLst>
                <a:ext uri="{FF2B5EF4-FFF2-40B4-BE49-F238E27FC236}">
                  <a16:creationId xmlns:a16="http://schemas.microsoft.com/office/drawing/2014/main" id="{2A308E82-3AF5-4BDF-ABF4-383B563CE857}"/>
                </a:ext>
              </a:extLst>
            </p:cNvPr>
            <p:cNvGrpSpPr/>
            <p:nvPr/>
          </p:nvGrpSpPr>
          <p:grpSpPr>
            <a:xfrm>
              <a:off x="3958429" y="3761889"/>
              <a:ext cx="6475605" cy="663544"/>
              <a:chOff x="3047441" y="1283152"/>
              <a:chExt cx="6475605" cy="663544"/>
            </a:xfrm>
          </p:grpSpPr>
          <p:sp>
            <p:nvSpPr>
              <p:cNvPr id="47" name="Rectangle 46">
                <a:extLst>
                  <a:ext uri="{FF2B5EF4-FFF2-40B4-BE49-F238E27FC236}">
                    <a16:creationId xmlns:a16="http://schemas.microsoft.com/office/drawing/2014/main" id="{24D4D147-E483-4E5D-AC9F-8354680FE5C0}"/>
                  </a:ext>
                </a:extLst>
              </p:cNvPr>
              <p:cNvSpPr/>
              <p:nvPr/>
            </p:nvSpPr>
            <p:spPr>
              <a:xfrm>
                <a:off x="3550355" y="1283152"/>
                <a:ext cx="5462783"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a:extLst>
                  <a:ext uri="{FF2B5EF4-FFF2-40B4-BE49-F238E27FC236}">
                    <a16:creationId xmlns:a16="http://schemas.microsoft.com/office/drawing/2014/main" id="{DACBFB2B-D4AD-4298-B0A4-FB19F3929827}"/>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ight Triangle 48">
                <a:extLst>
                  <a:ext uri="{FF2B5EF4-FFF2-40B4-BE49-F238E27FC236}">
                    <a16:creationId xmlns:a16="http://schemas.microsoft.com/office/drawing/2014/main" id="{7BB6E9F4-A265-4B7E-86F1-720B08B3A768}"/>
                  </a:ext>
                </a:extLst>
              </p:cNvPr>
              <p:cNvSpPr/>
              <p:nvPr/>
            </p:nvSpPr>
            <p:spPr>
              <a:xfrm flipH="1">
                <a:off x="3047441"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Parallelogram 45">
              <a:extLst>
                <a:ext uri="{FF2B5EF4-FFF2-40B4-BE49-F238E27FC236}">
                  <a16:creationId xmlns:a16="http://schemas.microsoft.com/office/drawing/2014/main" id="{5751CE05-FEFE-412F-ADBA-FBFF1A1A91FE}"/>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354AA6A0-A031-4188-99CD-BAA6B505D07D}"/>
              </a:ext>
            </a:extLst>
          </p:cNvPr>
          <p:cNvSpPr txBox="1"/>
          <p:nvPr/>
        </p:nvSpPr>
        <p:spPr>
          <a:xfrm>
            <a:off x="4028706" y="4271358"/>
            <a:ext cx="3983599" cy="604781"/>
          </a:xfrm>
          <a:prstGeom prst="rect">
            <a:avLst/>
          </a:prstGeom>
          <a:noFill/>
        </p:spPr>
        <p:txBody>
          <a:bodyPr wrap="square" rtlCol="0">
            <a:spAutoFit/>
          </a:bodyPr>
          <a:lstStyle/>
          <a:p>
            <a:pPr>
              <a:lnSpc>
                <a:spcPct val="90000"/>
              </a:lnSpc>
            </a:pPr>
            <a:r>
              <a:rPr lang="en-US" sz="3600" b="1" dirty="0">
                <a:solidFill>
                  <a:srgbClr val="002060"/>
                </a:solidFill>
                <a:latin typeface="TH Niramit AS" panose="02000506000000020004" pitchFamily="2" charset="-34"/>
                <a:cs typeface="TH Niramit AS" panose="02000506000000020004" pitchFamily="2" charset="-34"/>
              </a:rPr>
              <a:t>Experimental research </a:t>
            </a:r>
          </a:p>
        </p:txBody>
      </p:sp>
      <p:sp>
        <p:nvSpPr>
          <p:cNvPr id="51" name="TextBox 50">
            <a:extLst>
              <a:ext uri="{FF2B5EF4-FFF2-40B4-BE49-F238E27FC236}">
                <a16:creationId xmlns:a16="http://schemas.microsoft.com/office/drawing/2014/main" id="{21A168C7-C6BB-4274-9913-AB9A5FEF9A8C}"/>
              </a:ext>
            </a:extLst>
          </p:cNvPr>
          <p:cNvSpPr txBox="1"/>
          <p:nvPr/>
        </p:nvSpPr>
        <p:spPr>
          <a:xfrm>
            <a:off x="2302352" y="5274464"/>
            <a:ext cx="7175058" cy="584775"/>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Each of these has distinct and overlapping features.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1326510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Descriptive Educational Research</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959703" y="1791354"/>
            <a:ext cx="5468764" cy="3539430"/>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In this type of educational research, the researcher merely seeks to collect data with regards to the status quo or present situation of things. The core of descriptive research lies in defining the state and characteristics of the research subject being understudied.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A picture containing graphical user interface&#10;&#10;Description automatically generated">
            <a:extLst>
              <a:ext uri="{FF2B5EF4-FFF2-40B4-BE49-F238E27FC236}">
                <a16:creationId xmlns:a16="http://schemas.microsoft.com/office/drawing/2014/main" id="{33EF1C83-ABC5-4AAD-8CEB-BC6D173856F0}"/>
              </a:ext>
            </a:extLst>
          </p:cNvPr>
          <p:cNvPicPr>
            <a:picLocks noChangeAspect="1"/>
          </p:cNvPicPr>
          <p:nvPr/>
        </p:nvPicPr>
        <p:blipFill rotWithShape="1">
          <a:blip r:embed="rId4">
            <a:extLst>
              <a:ext uri="{28A0092B-C50C-407E-A947-70E740481C1C}">
                <a14:useLocalDpi xmlns:a14="http://schemas.microsoft.com/office/drawing/2010/main" val="0"/>
              </a:ext>
            </a:extLst>
          </a:blip>
          <a:srcRect l="9254" t="6574" r="11983" b="4794"/>
          <a:stretch/>
        </p:blipFill>
        <p:spPr>
          <a:xfrm>
            <a:off x="7573216" y="1387478"/>
            <a:ext cx="3492230" cy="4752752"/>
          </a:xfrm>
          <a:prstGeom prst="rect">
            <a:avLst/>
          </a:prstGeom>
        </p:spPr>
      </p:pic>
    </p:spTree>
    <p:extLst>
      <p:ext uri="{BB962C8B-B14F-4D97-AF65-F5344CB8AC3E}">
        <p14:creationId xmlns:p14="http://schemas.microsoft.com/office/powerpoint/2010/main" val="65237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206693" y="1366000"/>
            <a:ext cx="5896947" cy="353943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Because of its emphasis on the "what" of the situation, descriptive research can be termed an </a:t>
            </a:r>
            <a:r>
              <a:rPr lang="en-US" sz="3200" b="1" i="0" u="none" strike="noStrike" dirty="0">
                <a:solidFill>
                  <a:srgbClr val="1155CC"/>
                </a:solidFill>
                <a:effectLst/>
                <a:latin typeface="TH Niramit AS" panose="02000506000000020004" pitchFamily="2" charset="-34"/>
                <a:cs typeface="TH Niramit AS" panose="02000506000000020004" pitchFamily="2" charset="-34"/>
              </a:rPr>
              <a:t>observational research method</a:t>
            </a:r>
            <a:r>
              <a:rPr lang="en-US" sz="3200" b="1" i="0" dirty="0">
                <a:solidFill>
                  <a:srgbClr val="000000"/>
                </a:solidFill>
                <a:effectLst/>
                <a:latin typeface="TH Niramit AS" panose="02000506000000020004" pitchFamily="2" charset="-34"/>
                <a:cs typeface="TH Niramit AS" panose="02000506000000020004" pitchFamily="2" charset="-34"/>
              </a:rPr>
              <a:t>. In descriptive educational research, the researcher makes use of quantitative research methods including surveys and questionnaires to gather the required data.</a:t>
            </a:r>
            <a:endParaRPr lang="en-US" sz="3200" b="1" dirty="0">
              <a:latin typeface="TH Niramit AS" panose="02000506000000020004" pitchFamily="2" charset="-34"/>
              <a:cs typeface="TH Niramit AS" panose="02000506000000020004" pitchFamily="2" charset="-34"/>
            </a:endParaRPr>
          </a:p>
        </p:txBody>
      </p:sp>
      <p:pic>
        <p:nvPicPr>
          <p:cNvPr id="3" name="Picture 2" descr="Chart, bar chart&#10;&#10;Description automatically generated">
            <a:extLst>
              <a:ext uri="{FF2B5EF4-FFF2-40B4-BE49-F238E27FC236}">
                <a16:creationId xmlns:a16="http://schemas.microsoft.com/office/drawing/2014/main" id="{84B622BA-62A5-4775-9D89-20CF04FF0C59}"/>
              </a:ext>
            </a:extLst>
          </p:cNvPr>
          <p:cNvPicPr>
            <a:picLocks noChangeAspect="1"/>
          </p:cNvPicPr>
          <p:nvPr/>
        </p:nvPicPr>
        <p:blipFill rotWithShape="1">
          <a:blip r:embed="rId4">
            <a:extLst>
              <a:ext uri="{28A0092B-C50C-407E-A947-70E740481C1C}">
                <a14:useLocalDpi xmlns:a14="http://schemas.microsoft.com/office/drawing/2010/main" val="0"/>
              </a:ext>
            </a:extLst>
          </a:blip>
          <a:srcRect l="7280" t="6931" r="10010" b="9035"/>
          <a:stretch/>
        </p:blipFill>
        <p:spPr>
          <a:xfrm>
            <a:off x="83283" y="1581391"/>
            <a:ext cx="5031885" cy="3190673"/>
          </a:xfrm>
          <a:prstGeom prst="rect">
            <a:avLst/>
          </a:prstGeom>
        </p:spPr>
      </p:pic>
    </p:spTree>
    <p:extLst>
      <p:ext uri="{BB962C8B-B14F-4D97-AF65-F5344CB8AC3E}">
        <p14:creationId xmlns:p14="http://schemas.microsoft.com/office/powerpoint/2010/main" val="230076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1337852"/>
            <a:ext cx="6468448" cy="3046988"/>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Education is an integral aspect of every society and in a bid to expand the frontiers of knowledge, educational research must become a priority. Educational research plays a vital role in the overall development of pedagogy, learning programs, and policy formulation. </a:t>
            </a:r>
            <a:endParaRPr lang="en-US" sz="3200" b="1" dirty="0">
              <a:latin typeface="TH Niramit AS" panose="02000506000000020004" pitchFamily="2" charset="-34"/>
              <a:cs typeface="TH Niramit AS" panose="02000506000000020004" pitchFamily="2" charset="-34"/>
            </a:endParaRPr>
          </a:p>
        </p:txBody>
      </p:sp>
      <p:pic>
        <p:nvPicPr>
          <p:cNvPr id="6" name="Picture 5" descr="A picture containing application&#10;&#10;Description automatically generated">
            <a:extLst>
              <a:ext uri="{FF2B5EF4-FFF2-40B4-BE49-F238E27FC236}">
                <a16:creationId xmlns:a16="http://schemas.microsoft.com/office/drawing/2014/main" id="{6797207B-564C-416C-803B-A58381106876}"/>
              </a:ext>
            </a:extLst>
          </p:cNvPr>
          <p:cNvPicPr>
            <a:picLocks noChangeAspect="1"/>
          </p:cNvPicPr>
          <p:nvPr/>
        </p:nvPicPr>
        <p:blipFill rotWithShape="1">
          <a:blip r:embed="rId4">
            <a:extLst>
              <a:ext uri="{28A0092B-C50C-407E-A947-70E740481C1C}">
                <a14:useLocalDpi xmlns:a14="http://schemas.microsoft.com/office/drawing/2010/main" val="0"/>
              </a:ext>
            </a:extLst>
          </a:blip>
          <a:srcRect l="7502" t="10883" r="7710" b="7198"/>
          <a:stretch/>
        </p:blipFill>
        <p:spPr>
          <a:xfrm>
            <a:off x="7747655" y="1374663"/>
            <a:ext cx="4316826" cy="3046988"/>
          </a:xfrm>
          <a:prstGeom prst="rect">
            <a:avLst/>
          </a:prstGeom>
        </p:spPr>
      </p:pic>
    </p:spTree>
    <p:extLst>
      <p:ext uri="{BB962C8B-B14F-4D97-AF65-F5344CB8AC3E}">
        <p14:creationId xmlns:p14="http://schemas.microsoft.com/office/powerpoint/2010/main" val="178540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364105" y="752990"/>
            <a:ext cx="9880908" cy="1077218"/>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Typically, descriptive educational research is the first step in solving a specific problem. Here are a few examples of descriptive research: </a:t>
            </a:r>
            <a:endParaRPr lang="en-US" sz="3200" b="1" dirty="0">
              <a:latin typeface="TH Niramit AS" panose="02000506000000020004" pitchFamily="2" charset="-34"/>
              <a:cs typeface="TH Niramit AS" panose="02000506000000020004" pitchFamily="2" charset="-34"/>
            </a:endParaRPr>
          </a:p>
        </p:txBody>
      </p:sp>
      <p:grpSp>
        <p:nvGrpSpPr>
          <p:cNvPr id="12" name="Group 11">
            <a:extLst>
              <a:ext uri="{FF2B5EF4-FFF2-40B4-BE49-F238E27FC236}">
                <a16:creationId xmlns:a16="http://schemas.microsoft.com/office/drawing/2014/main" id="{B6641B95-864D-4636-8D22-9D4B23300717}"/>
              </a:ext>
            </a:extLst>
          </p:cNvPr>
          <p:cNvGrpSpPr/>
          <p:nvPr/>
        </p:nvGrpSpPr>
        <p:grpSpPr>
          <a:xfrm>
            <a:off x="1520888" y="2230171"/>
            <a:ext cx="9097578" cy="576007"/>
            <a:chOff x="-1645899" y="3761889"/>
            <a:chExt cx="12475673" cy="663544"/>
          </a:xfrm>
        </p:grpSpPr>
        <p:grpSp>
          <p:nvGrpSpPr>
            <p:cNvPr id="13" name="Group 12">
              <a:extLst>
                <a:ext uri="{FF2B5EF4-FFF2-40B4-BE49-F238E27FC236}">
                  <a16:creationId xmlns:a16="http://schemas.microsoft.com/office/drawing/2014/main" id="{CCA80A82-CBEC-4C0B-BC04-A35CA5573D0C}"/>
                </a:ext>
              </a:extLst>
            </p:cNvPr>
            <p:cNvGrpSpPr/>
            <p:nvPr/>
          </p:nvGrpSpPr>
          <p:grpSpPr>
            <a:xfrm>
              <a:off x="-1645899" y="3761889"/>
              <a:ext cx="12079933" cy="663544"/>
              <a:chOff x="-2556887" y="1283152"/>
              <a:chExt cx="12079933" cy="663544"/>
            </a:xfrm>
          </p:grpSpPr>
          <p:sp>
            <p:nvSpPr>
              <p:cNvPr id="17" name="Rectangle 16">
                <a:extLst>
                  <a:ext uri="{FF2B5EF4-FFF2-40B4-BE49-F238E27FC236}">
                    <a16:creationId xmlns:a16="http://schemas.microsoft.com/office/drawing/2014/main" id="{BC5DA278-5C24-4012-B64B-ECAF3BDEBE41}"/>
                  </a:ext>
                </a:extLst>
              </p:cNvPr>
              <p:cNvSpPr/>
              <p:nvPr/>
            </p:nvSpPr>
            <p:spPr>
              <a:xfrm>
                <a:off x="-2046979" y="1283153"/>
                <a:ext cx="1106011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22694053-4B12-48C2-807D-F142B694730D}"/>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A41FDB2D-70C0-485E-A817-ED184DC3EB4F}"/>
                  </a:ext>
                </a:extLst>
              </p:cNvPr>
              <p:cNvSpPr/>
              <p:nvPr/>
            </p:nvSpPr>
            <p:spPr>
              <a:xfrm flipH="1">
                <a:off x="-255688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Parallelogram 14">
              <a:extLst>
                <a:ext uri="{FF2B5EF4-FFF2-40B4-BE49-F238E27FC236}">
                  <a16:creationId xmlns:a16="http://schemas.microsoft.com/office/drawing/2014/main" id="{34657224-7C75-4184-B6B2-A1F336E5A617}"/>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AAC2F9A-9326-499F-A77B-935D90DB16BE}"/>
              </a:ext>
            </a:extLst>
          </p:cNvPr>
          <p:cNvSpPr txBox="1"/>
          <p:nvPr/>
        </p:nvSpPr>
        <p:spPr>
          <a:xfrm>
            <a:off x="1903441" y="2303159"/>
            <a:ext cx="8509519" cy="490904"/>
          </a:xfrm>
          <a:prstGeom prst="rect">
            <a:avLst/>
          </a:prstGeom>
          <a:noFill/>
        </p:spPr>
        <p:txBody>
          <a:bodyPr wrap="square" rtlCol="0">
            <a:spAutoFit/>
          </a:bodyPr>
          <a:lstStyle/>
          <a:p>
            <a:pPr marL="344488" indent="-344488">
              <a:lnSpc>
                <a:spcPct val="90000"/>
              </a:lnSpc>
              <a:buFont typeface="Arial" panose="020B0604020202020204" pitchFamily="34" charset="0"/>
              <a:buChar char="•"/>
            </a:pPr>
            <a:r>
              <a:rPr lang="en-US" sz="2800" b="1" dirty="0">
                <a:solidFill>
                  <a:srgbClr val="002060"/>
                </a:solidFill>
                <a:latin typeface="TH Niramit AS" panose="02000506000000020004" pitchFamily="2" charset="-34"/>
                <a:cs typeface="TH Niramit AS" panose="02000506000000020004" pitchFamily="2" charset="-34"/>
              </a:rPr>
              <a:t>A reading program to help you understand student literacy levels.</a:t>
            </a:r>
            <a:endParaRPr lang="th-TH" sz="2800" b="1" dirty="0">
              <a:solidFill>
                <a:srgbClr val="002060"/>
              </a:solidFill>
              <a:latin typeface="TH Niramit AS" panose="02000506000000020004" pitchFamily="2" charset="-34"/>
              <a:cs typeface="TH Niramit AS" panose="02000506000000020004" pitchFamily="2" charset="-34"/>
            </a:endParaRPr>
          </a:p>
        </p:txBody>
      </p:sp>
      <p:grpSp>
        <p:nvGrpSpPr>
          <p:cNvPr id="55" name="Group 54">
            <a:extLst>
              <a:ext uri="{FF2B5EF4-FFF2-40B4-BE49-F238E27FC236}">
                <a16:creationId xmlns:a16="http://schemas.microsoft.com/office/drawing/2014/main" id="{EA6788E2-55F1-4F1A-9A04-CB07DF05853A}"/>
              </a:ext>
            </a:extLst>
          </p:cNvPr>
          <p:cNvGrpSpPr/>
          <p:nvPr/>
        </p:nvGrpSpPr>
        <p:grpSpPr>
          <a:xfrm>
            <a:off x="1520888" y="3146446"/>
            <a:ext cx="9097578" cy="576007"/>
            <a:chOff x="-1645899" y="3761889"/>
            <a:chExt cx="12475673" cy="663544"/>
          </a:xfrm>
        </p:grpSpPr>
        <p:grpSp>
          <p:nvGrpSpPr>
            <p:cNvPr id="56" name="Group 55">
              <a:extLst>
                <a:ext uri="{FF2B5EF4-FFF2-40B4-BE49-F238E27FC236}">
                  <a16:creationId xmlns:a16="http://schemas.microsoft.com/office/drawing/2014/main" id="{135F117B-CA91-4DCB-9AEE-D97B95848398}"/>
                </a:ext>
              </a:extLst>
            </p:cNvPr>
            <p:cNvGrpSpPr/>
            <p:nvPr/>
          </p:nvGrpSpPr>
          <p:grpSpPr>
            <a:xfrm>
              <a:off x="-1645899" y="3761889"/>
              <a:ext cx="12079933" cy="663544"/>
              <a:chOff x="-2556887" y="1283152"/>
              <a:chExt cx="12079933" cy="663544"/>
            </a:xfrm>
          </p:grpSpPr>
          <p:sp>
            <p:nvSpPr>
              <p:cNvPr id="59" name="Rectangle 58">
                <a:extLst>
                  <a:ext uri="{FF2B5EF4-FFF2-40B4-BE49-F238E27FC236}">
                    <a16:creationId xmlns:a16="http://schemas.microsoft.com/office/drawing/2014/main" id="{2BF666B5-4DE1-4BE8-9B51-2B3C9BEA8828}"/>
                  </a:ext>
                </a:extLst>
              </p:cNvPr>
              <p:cNvSpPr/>
              <p:nvPr/>
            </p:nvSpPr>
            <p:spPr>
              <a:xfrm>
                <a:off x="-2046979" y="1283153"/>
                <a:ext cx="1106011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ight Triangle 59">
                <a:extLst>
                  <a:ext uri="{FF2B5EF4-FFF2-40B4-BE49-F238E27FC236}">
                    <a16:creationId xmlns:a16="http://schemas.microsoft.com/office/drawing/2014/main" id="{92F1387E-7BF5-404E-9C4B-696F3C2230C0}"/>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ED02789C-47E4-4F05-8F44-B38C3A094264}"/>
                  </a:ext>
                </a:extLst>
              </p:cNvPr>
              <p:cNvSpPr/>
              <p:nvPr/>
            </p:nvSpPr>
            <p:spPr>
              <a:xfrm flipH="1">
                <a:off x="-255688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Parallelogram 57">
              <a:extLst>
                <a:ext uri="{FF2B5EF4-FFF2-40B4-BE49-F238E27FC236}">
                  <a16:creationId xmlns:a16="http://schemas.microsoft.com/office/drawing/2014/main" id="{AAAAEFF7-40A4-4556-BBF1-8A286BE700BA}"/>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C6D37C84-EE39-4F38-9399-5167396141D9}"/>
              </a:ext>
            </a:extLst>
          </p:cNvPr>
          <p:cNvSpPr txBox="1"/>
          <p:nvPr/>
        </p:nvSpPr>
        <p:spPr>
          <a:xfrm>
            <a:off x="1903441" y="3219434"/>
            <a:ext cx="8509519" cy="547842"/>
          </a:xfrm>
          <a:prstGeom prst="rect">
            <a:avLst/>
          </a:prstGeom>
          <a:noFill/>
        </p:spPr>
        <p:txBody>
          <a:bodyPr wrap="square" rtlCol="0">
            <a:spAutoFit/>
          </a:bodyPr>
          <a:lstStyle/>
          <a:p>
            <a:pPr marL="344488" indent="-344488">
              <a:lnSpc>
                <a:spcPct val="90000"/>
              </a:lnSpc>
              <a:buFont typeface="Arial" panose="020B0604020202020204" pitchFamily="34" charset="0"/>
              <a:buChar char="•"/>
            </a:pPr>
            <a:r>
              <a:rPr lang="en-US" sz="3200" b="1" dirty="0">
                <a:solidFill>
                  <a:srgbClr val="002060"/>
                </a:solidFill>
                <a:latin typeface="TH Niramit AS" panose="02000506000000020004" pitchFamily="2" charset="-34"/>
                <a:cs typeface="TH Niramit AS" panose="02000506000000020004" pitchFamily="2" charset="-34"/>
              </a:rPr>
              <a:t>A study of students' classroom performance.</a:t>
            </a:r>
            <a:endParaRPr lang="th-TH" sz="3200" b="1" dirty="0">
              <a:solidFill>
                <a:srgbClr val="002060"/>
              </a:solidFill>
              <a:latin typeface="TH Niramit AS" panose="02000506000000020004" pitchFamily="2" charset="-34"/>
              <a:cs typeface="TH Niramit AS" panose="02000506000000020004" pitchFamily="2" charset="-34"/>
            </a:endParaRPr>
          </a:p>
        </p:txBody>
      </p:sp>
      <p:grpSp>
        <p:nvGrpSpPr>
          <p:cNvPr id="63" name="Group 62">
            <a:extLst>
              <a:ext uri="{FF2B5EF4-FFF2-40B4-BE49-F238E27FC236}">
                <a16:creationId xmlns:a16="http://schemas.microsoft.com/office/drawing/2014/main" id="{E686A686-03B5-4A38-A2A7-922339F163CC}"/>
              </a:ext>
            </a:extLst>
          </p:cNvPr>
          <p:cNvGrpSpPr/>
          <p:nvPr/>
        </p:nvGrpSpPr>
        <p:grpSpPr>
          <a:xfrm>
            <a:off x="1520888" y="4091179"/>
            <a:ext cx="9097578" cy="576007"/>
            <a:chOff x="-1645899" y="3761889"/>
            <a:chExt cx="12475673" cy="663544"/>
          </a:xfrm>
        </p:grpSpPr>
        <p:grpSp>
          <p:nvGrpSpPr>
            <p:cNvPr id="64" name="Group 63">
              <a:extLst>
                <a:ext uri="{FF2B5EF4-FFF2-40B4-BE49-F238E27FC236}">
                  <a16:creationId xmlns:a16="http://schemas.microsoft.com/office/drawing/2014/main" id="{5D039D05-6538-4D56-B7B3-8874DF0E36E8}"/>
                </a:ext>
              </a:extLst>
            </p:cNvPr>
            <p:cNvGrpSpPr/>
            <p:nvPr/>
          </p:nvGrpSpPr>
          <p:grpSpPr>
            <a:xfrm>
              <a:off x="-1645899" y="3761889"/>
              <a:ext cx="12079933" cy="663544"/>
              <a:chOff x="-2556887" y="1283152"/>
              <a:chExt cx="12079933" cy="663544"/>
            </a:xfrm>
          </p:grpSpPr>
          <p:sp>
            <p:nvSpPr>
              <p:cNvPr id="66" name="Rectangle 65">
                <a:extLst>
                  <a:ext uri="{FF2B5EF4-FFF2-40B4-BE49-F238E27FC236}">
                    <a16:creationId xmlns:a16="http://schemas.microsoft.com/office/drawing/2014/main" id="{CBE5C825-F63A-4F16-8E3B-F3473E012268}"/>
                  </a:ext>
                </a:extLst>
              </p:cNvPr>
              <p:cNvSpPr/>
              <p:nvPr/>
            </p:nvSpPr>
            <p:spPr>
              <a:xfrm>
                <a:off x="-2046979" y="1283153"/>
                <a:ext cx="1106011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ight Triangle 66">
                <a:extLst>
                  <a:ext uri="{FF2B5EF4-FFF2-40B4-BE49-F238E27FC236}">
                    <a16:creationId xmlns:a16="http://schemas.microsoft.com/office/drawing/2014/main" id="{C35E955E-F060-47F6-A027-18F4D49F8374}"/>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ight Triangle 67">
                <a:extLst>
                  <a:ext uri="{FF2B5EF4-FFF2-40B4-BE49-F238E27FC236}">
                    <a16:creationId xmlns:a16="http://schemas.microsoft.com/office/drawing/2014/main" id="{ABD15BF5-D484-4656-9A46-C7B7473BBB3D}"/>
                  </a:ext>
                </a:extLst>
              </p:cNvPr>
              <p:cNvSpPr/>
              <p:nvPr/>
            </p:nvSpPr>
            <p:spPr>
              <a:xfrm flipH="1">
                <a:off x="-255688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Parallelogram 64">
              <a:extLst>
                <a:ext uri="{FF2B5EF4-FFF2-40B4-BE49-F238E27FC236}">
                  <a16:creationId xmlns:a16="http://schemas.microsoft.com/office/drawing/2014/main" id="{1C96FD59-4CBE-44CE-B97F-605A0528EF95}"/>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65880DCF-84B0-4C19-BF7D-3B1A584BD0A0}"/>
              </a:ext>
            </a:extLst>
          </p:cNvPr>
          <p:cNvSpPr txBox="1"/>
          <p:nvPr/>
        </p:nvSpPr>
        <p:spPr>
          <a:xfrm>
            <a:off x="1903441" y="4164167"/>
            <a:ext cx="8509519" cy="490904"/>
          </a:xfrm>
          <a:prstGeom prst="rect">
            <a:avLst/>
          </a:prstGeom>
          <a:noFill/>
        </p:spPr>
        <p:txBody>
          <a:bodyPr wrap="square" rtlCol="0">
            <a:spAutoFit/>
          </a:bodyPr>
          <a:lstStyle/>
          <a:p>
            <a:pPr marL="344488" indent="-344488">
              <a:lnSpc>
                <a:spcPct val="90000"/>
              </a:lnSpc>
              <a:buFont typeface="Arial" panose="020B0604020202020204" pitchFamily="34" charset="0"/>
              <a:buChar char="•"/>
            </a:pPr>
            <a:r>
              <a:rPr lang="en-US" sz="2800" b="1" dirty="0">
                <a:solidFill>
                  <a:srgbClr val="002060"/>
                </a:solidFill>
                <a:latin typeface="TH Niramit AS" panose="02000506000000020004" pitchFamily="2" charset="-34"/>
                <a:cs typeface="TH Niramit AS" panose="02000506000000020004" pitchFamily="2" charset="-34"/>
              </a:rPr>
              <a:t>Research to gather data on students' interests and preferences. </a:t>
            </a:r>
            <a:endParaRPr lang="th-TH" sz="2800" b="1" dirty="0">
              <a:solidFill>
                <a:srgbClr val="002060"/>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202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87830" y="1181724"/>
            <a:ext cx="6261052" cy="2554545"/>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From these examples, you would notice that the researcher does not need to create a simulation of the natural environment of the research subjects; rather, he or she observes them as they engage in their routines. </a:t>
            </a:r>
            <a:endParaRPr lang="en-US" sz="3200" b="1" dirty="0">
              <a:latin typeface="TH Niramit AS" panose="02000506000000020004" pitchFamily="2" charset="-34"/>
              <a:cs typeface="TH Niramit AS" panose="02000506000000020004" pitchFamily="2" charset="-34"/>
            </a:endParaRPr>
          </a:p>
        </p:txBody>
      </p:sp>
      <p:pic>
        <p:nvPicPr>
          <p:cNvPr id="3" name="Picture 2" descr="Chart, pie chart&#10;&#10;Description automatically generated">
            <a:extLst>
              <a:ext uri="{FF2B5EF4-FFF2-40B4-BE49-F238E27FC236}">
                <a16:creationId xmlns:a16="http://schemas.microsoft.com/office/drawing/2014/main" id="{6759BFD8-B1F8-4331-A5FB-3306307620CB}"/>
              </a:ext>
            </a:extLst>
          </p:cNvPr>
          <p:cNvPicPr>
            <a:picLocks noChangeAspect="1"/>
          </p:cNvPicPr>
          <p:nvPr/>
        </p:nvPicPr>
        <p:blipFill rotWithShape="1">
          <a:blip r:embed="rId4">
            <a:extLst>
              <a:ext uri="{28A0092B-C50C-407E-A947-70E740481C1C}">
                <a14:useLocalDpi xmlns:a14="http://schemas.microsoft.com/office/drawing/2010/main" val="0"/>
              </a:ext>
            </a:extLst>
          </a:blip>
          <a:srcRect l="7469" t="5987" r="8165" b="8321"/>
          <a:stretch/>
        </p:blipFill>
        <p:spPr>
          <a:xfrm>
            <a:off x="7071531" y="1582704"/>
            <a:ext cx="4700289" cy="3692591"/>
          </a:xfrm>
          <a:prstGeom prst="rect">
            <a:avLst/>
          </a:prstGeom>
        </p:spPr>
      </p:pic>
    </p:spTree>
    <p:extLst>
      <p:ext uri="{BB962C8B-B14F-4D97-AF65-F5344CB8AC3E}">
        <p14:creationId xmlns:p14="http://schemas.microsoft.com/office/powerpoint/2010/main" val="101688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87830" y="1181724"/>
            <a:ext cx="6261052" cy="156966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Also, the researcher is not concerned with creating a causal relationship between the research variables. </a:t>
            </a:r>
            <a:endParaRPr lang="en-US" sz="3200" b="1" dirty="0">
              <a:latin typeface="TH Niramit AS" panose="02000506000000020004" pitchFamily="2" charset="-34"/>
              <a:cs typeface="TH Niramit AS" panose="02000506000000020004" pitchFamily="2" charset="-34"/>
            </a:endParaRPr>
          </a:p>
        </p:txBody>
      </p:sp>
      <p:pic>
        <p:nvPicPr>
          <p:cNvPr id="3" name="Picture 2" descr="Chart, pie chart&#10;&#10;Description automatically generated">
            <a:extLst>
              <a:ext uri="{FF2B5EF4-FFF2-40B4-BE49-F238E27FC236}">
                <a16:creationId xmlns:a16="http://schemas.microsoft.com/office/drawing/2014/main" id="{6759BFD8-B1F8-4331-A5FB-3306307620CB}"/>
              </a:ext>
            </a:extLst>
          </p:cNvPr>
          <p:cNvPicPr>
            <a:picLocks noChangeAspect="1"/>
          </p:cNvPicPr>
          <p:nvPr/>
        </p:nvPicPr>
        <p:blipFill rotWithShape="1">
          <a:blip r:embed="rId4">
            <a:extLst>
              <a:ext uri="{28A0092B-C50C-407E-A947-70E740481C1C}">
                <a14:useLocalDpi xmlns:a14="http://schemas.microsoft.com/office/drawing/2010/main" val="0"/>
              </a:ext>
            </a:extLst>
          </a:blip>
          <a:srcRect l="7469" t="5987" r="8165" b="8321"/>
          <a:stretch/>
        </p:blipFill>
        <p:spPr>
          <a:xfrm>
            <a:off x="7071531" y="1582704"/>
            <a:ext cx="4700289" cy="3692591"/>
          </a:xfrm>
          <a:prstGeom prst="rect">
            <a:avLst/>
          </a:prstGeom>
        </p:spPr>
      </p:pic>
    </p:spTree>
    <p:extLst>
      <p:ext uri="{BB962C8B-B14F-4D97-AF65-F5344CB8AC3E}">
        <p14:creationId xmlns:p14="http://schemas.microsoft.com/office/powerpoint/2010/main" val="270742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Correlational Educational Research</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959703" y="1791354"/>
            <a:ext cx="5136297" cy="3539430"/>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This is a type of educational research that seeks insights into the statistical relationship between two research variables. In correlational research, the researcher studies two variables intending to establish a connection between them.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Two people looking at a computer screen&#10;&#10;Description automatically generated with low confidence">
            <a:extLst>
              <a:ext uri="{FF2B5EF4-FFF2-40B4-BE49-F238E27FC236}">
                <a16:creationId xmlns:a16="http://schemas.microsoft.com/office/drawing/2014/main" id="{A26A471D-D649-417F-9E56-F19BE68DF013}"/>
              </a:ext>
            </a:extLst>
          </p:cNvPr>
          <p:cNvPicPr>
            <a:picLocks noChangeAspect="1"/>
          </p:cNvPicPr>
          <p:nvPr/>
        </p:nvPicPr>
        <p:blipFill rotWithShape="1">
          <a:blip r:embed="rId4">
            <a:extLst>
              <a:ext uri="{28A0092B-C50C-407E-A947-70E740481C1C}">
                <a14:useLocalDpi xmlns:a14="http://schemas.microsoft.com/office/drawing/2010/main" val="0"/>
              </a:ext>
            </a:extLst>
          </a:blip>
          <a:srcRect l="9233" t="8140" r="8471" b="8140"/>
          <a:stretch/>
        </p:blipFill>
        <p:spPr>
          <a:xfrm>
            <a:off x="6455677" y="1718766"/>
            <a:ext cx="5426557" cy="4025298"/>
          </a:xfrm>
          <a:prstGeom prst="rect">
            <a:avLst/>
          </a:prstGeom>
        </p:spPr>
      </p:pic>
    </p:spTree>
    <p:extLst>
      <p:ext uri="{BB962C8B-B14F-4D97-AF65-F5344CB8AC3E}">
        <p14:creationId xmlns:p14="http://schemas.microsoft.com/office/powerpoint/2010/main" val="389246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6235226" y="1343356"/>
            <a:ext cx="4889239" cy="403187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Correlational research can be positive, negative, or non-existent. Positive correlation occurs when an increase in variable A leads to an increase in variable B, while negative correlation occurs when an increase in variable A results in a decrease in variable B. </a:t>
            </a:r>
            <a:endParaRPr lang="en-US" sz="3200" b="1" dirty="0">
              <a:latin typeface="TH Niramit AS" panose="02000506000000020004" pitchFamily="2" charset="-34"/>
              <a:cs typeface="TH Niramit AS" panose="02000506000000020004" pitchFamily="2" charset="-34"/>
            </a:endParaRPr>
          </a:p>
        </p:txBody>
      </p:sp>
      <p:pic>
        <p:nvPicPr>
          <p:cNvPr id="3" name="Picture 2" descr="A picture containing text, vector graphics&#10;&#10;Description automatically generated">
            <a:extLst>
              <a:ext uri="{FF2B5EF4-FFF2-40B4-BE49-F238E27FC236}">
                <a16:creationId xmlns:a16="http://schemas.microsoft.com/office/drawing/2014/main" id="{A22F961D-E8E8-482E-85D3-542AEC26E6C5}"/>
              </a:ext>
            </a:extLst>
          </p:cNvPr>
          <p:cNvPicPr>
            <a:picLocks noChangeAspect="1"/>
          </p:cNvPicPr>
          <p:nvPr/>
        </p:nvPicPr>
        <p:blipFill rotWithShape="1">
          <a:blip r:embed="rId4">
            <a:extLst>
              <a:ext uri="{28A0092B-C50C-407E-A947-70E740481C1C}">
                <a14:useLocalDpi xmlns:a14="http://schemas.microsoft.com/office/drawing/2010/main" val="0"/>
              </a:ext>
            </a:extLst>
          </a:blip>
          <a:srcRect l="10975" t="7924" r="11968" b="8321"/>
          <a:stretch/>
        </p:blipFill>
        <p:spPr>
          <a:xfrm>
            <a:off x="485492" y="705380"/>
            <a:ext cx="5251411" cy="5307824"/>
          </a:xfrm>
          <a:prstGeom prst="rect">
            <a:avLst/>
          </a:prstGeom>
        </p:spPr>
      </p:pic>
    </p:spTree>
    <p:extLst>
      <p:ext uri="{BB962C8B-B14F-4D97-AF65-F5344CB8AC3E}">
        <p14:creationId xmlns:p14="http://schemas.microsoft.com/office/powerpoint/2010/main" val="1452339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85492" y="1648255"/>
            <a:ext cx="6827632" cy="3046988"/>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When a change in any of the variables does not trigger a succeeding change in the other, then the correlation is non-existent. Also, in correlational educational research, the research does not need to alter the natural environment of the variables; that is, there is no need for external conditioning. </a:t>
            </a:r>
            <a:endParaRPr lang="en-US" sz="3200" b="1" dirty="0">
              <a:latin typeface="TH Niramit AS" panose="02000506000000020004" pitchFamily="2" charset="-34"/>
              <a:cs typeface="TH Niramit AS" panose="02000506000000020004" pitchFamily="2" charset="-34"/>
            </a:endParaRPr>
          </a:p>
        </p:txBody>
      </p:sp>
      <p:pic>
        <p:nvPicPr>
          <p:cNvPr id="3" name="Picture 2" descr="Chart, line chart&#10;&#10;Description automatically generated">
            <a:extLst>
              <a:ext uri="{FF2B5EF4-FFF2-40B4-BE49-F238E27FC236}">
                <a16:creationId xmlns:a16="http://schemas.microsoft.com/office/drawing/2014/main" id="{11036C5F-5109-46BC-AD82-D371FD73EC32}"/>
              </a:ext>
            </a:extLst>
          </p:cNvPr>
          <p:cNvPicPr>
            <a:picLocks noChangeAspect="1"/>
          </p:cNvPicPr>
          <p:nvPr/>
        </p:nvPicPr>
        <p:blipFill rotWithShape="1">
          <a:blip r:embed="rId4">
            <a:extLst>
              <a:ext uri="{28A0092B-C50C-407E-A947-70E740481C1C}">
                <a14:useLocalDpi xmlns:a14="http://schemas.microsoft.com/office/drawing/2010/main" val="0"/>
              </a:ext>
            </a:extLst>
          </a:blip>
          <a:srcRect l="8663" t="8216" r="9009" b="8291"/>
          <a:stretch/>
        </p:blipFill>
        <p:spPr>
          <a:xfrm>
            <a:off x="7610051" y="1777003"/>
            <a:ext cx="4394119" cy="3258709"/>
          </a:xfrm>
          <a:prstGeom prst="rect">
            <a:avLst/>
          </a:prstGeom>
        </p:spPr>
      </p:pic>
    </p:spTree>
    <p:extLst>
      <p:ext uri="{BB962C8B-B14F-4D97-AF65-F5344CB8AC3E}">
        <p14:creationId xmlns:p14="http://schemas.microsoft.com/office/powerpoint/2010/main" val="385238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FF9832-F846-4123-8EA5-429ADD8F5667}"/>
              </a:ext>
            </a:extLst>
          </p:cNvPr>
          <p:cNvSpPr txBox="1"/>
          <p:nvPr/>
        </p:nvSpPr>
        <p:spPr>
          <a:xfrm>
            <a:off x="653014" y="2052328"/>
            <a:ext cx="7259428" cy="1077218"/>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Research to discover the relationship between students' behaviors and classroom performance.</a:t>
            </a:r>
            <a:endParaRPr lang="en-US" sz="3200" b="1" i="0" dirty="0">
              <a:effectLst/>
              <a:latin typeface="TH Niramit AS" panose="02000506000000020004" pitchFamily="2" charset="-34"/>
              <a:cs typeface="TH Niramit AS" panose="02000506000000020004" pitchFamily="2" charset="-34"/>
            </a:endParaRPr>
          </a:p>
        </p:txBody>
      </p:sp>
      <p:sp>
        <p:nvSpPr>
          <p:cNvPr id="21" name="Rectangle: Rounded Corners 20">
            <a:extLst>
              <a:ext uri="{FF2B5EF4-FFF2-40B4-BE49-F238E27FC236}">
                <a16:creationId xmlns:a16="http://schemas.microsoft.com/office/drawing/2014/main" id="{46177082-56B4-4D34-9834-C9ED475608A1}"/>
              </a:ext>
            </a:extLst>
          </p:cNvPr>
          <p:cNvSpPr/>
          <p:nvPr/>
        </p:nvSpPr>
        <p:spPr>
          <a:xfrm>
            <a:off x="569038" y="1978849"/>
            <a:ext cx="7603409" cy="1212165"/>
          </a:xfrm>
          <a:prstGeom prst="roundRect">
            <a:avLst>
              <a:gd name="adj" fmla="val 11220"/>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BE6584B-4DF2-4DC3-8B3C-97AF37324DE6}"/>
              </a:ext>
            </a:extLst>
          </p:cNvPr>
          <p:cNvSpPr txBox="1"/>
          <p:nvPr/>
        </p:nvSpPr>
        <p:spPr>
          <a:xfrm>
            <a:off x="529552" y="1099339"/>
            <a:ext cx="9880908" cy="584775"/>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Examples of educational correlational research include: </a:t>
            </a:r>
            <a:endParaRPr lang="en-US" sz="3200" b="1" dirty="0">
              <a:latin typeface="TH Niramit AS" panose="02000506000000020004" pitchFamily="2" charset="-34"/>
              <a:cs typeface="TH Niramit AS" panose="02000506000000020004" pitchFamily="2" charset="-34"/>
            </a:endParaRPr>
          </a:p>
        </p:txBody>
      </p:sp>
      <p:sp>
        <p:nvSpPr>
          <p:cNvPr id="18" name="TextBox 17">
            <a:extLst>
              <a:ext uri="{FF2B5EF4-FFF2-40B4-BE49-F238E27FC236}">
                <a16:creationId xmlns:a16="http://schemas.microsoft.com/office/drawing/2014/main" id="{9DB53647-E74C-4C0B-93A2-DDBA6A585F16}"/>
              </a:ext>
            </a:extLst>
          </p:cNvPr>
          <p:cNvSpPr txBox="1"/>
          <p:nvPr/>
        </p:nvSpPr>
        <p:spPr>
          <a:xfrm>
            <a:off x="653014" y="3627977"/>
            <a:ext cx="7259428" cy="1077218"/>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A study into the relationship between students' social skills and their learning behaviors. </a:t>
            </a:r>
            <a:endParaRPr lang="en-US" sz="3200" b="1" i="0" dirty="0">
              <a:effectLst/>
              <a:latin typeface="TH Niramit AS" panose="02000506000000020004" pitchFamily="2" charset="-34"/>
              <a:cs typeface="TH Niramit AS" panose="02000506000000020004" pitchFamily="2" charset="-34"/>
            </a:endParaRPr>
          </a:p>
        </p:txBody>
      </p:sp>
      <p:sp>
        <p:nvSpPr>
          <p:cNvPr id="27" name="Rectangle: Rounded Corners 26">
            <a:extLst>
              <a:ext uri="{FF2B5EF4-FFF2-40B4-BE49-F238E27FC236}">
                <a16:creationId xmlns:a16="http://schemas.microsoft.com/office/drawing/2014/main" id="{6C66D82C-C4DC-4418-A2CE-98DB55B64791}"/>
              </a:ext>
            </a:extLst>
          </p:cNvPr>
          <p:cNvSpPr/>
          <p:nvPr/>
        </p:nvSpPr>
        <p:spPr>
          <a:xfrm>
            <a:off x="569038" y="3554498"/>
            <a:ext cx="7603409" cy="1212165"/>
          </a:xfrm>
          <a:prstGeom prst="roundRect">
            <a:avLst>
              <a:gd name="adj" fmla="val 11220"/>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hart&#10;&#10;Description automatically generated">
            <a:extLst>
              <a:ext uri="{FF2B5EF4-FFF2-40B4-BE49-F238E27FC236}">
                <a16:creationId xmlns:a16="http://schemas.microsoft.com/office/drawing/2014/main" id="{3C0BC42E-2345-4124-B2E2-704084B0D4CB}"/>
              </a:ext>
            </a:extLst>
          </p:cNvPr>
          <p:cNvPicPr>
            <a:picLocks noChangeAspect="1"/>
          </p:cNvPicPr>
          <p:nvPr/>
        </p:nvPicPr>
        <p:blipFill rotWithShape="1">
          <a:blip r:embed="rId4">
            <a:extLst>
              <a:ext uri="{28A0092B-C50C-407E-A947-70E740481C1C}">
                <a14:useLocalDpi xmlns:a14="http://schemas.microsoft.com/office/drawing/2010/main" val="0"/>
              </a:ext>
            </a:extLst>
          </a:blip>
          <a:srcRect l="23689" t="9241" r="12061" b="9524"/>
          <a:stretch/>
        </p:blipFill>
        <p:spPr>
          <a:xfrm>
            <a:off x="8398034" y="1489377"/>
            <a:ext cx="3666447" cy="3403273"/>
          </a:xfrm>
          <a:prstGeom prst="rect">
            <a:avLst/>
          </a:prstGeom>
        </p:spPr>
      </p:pic>
    </p:spTree>
    <p:extLst>
      <p:ext uri="{BB962C8B-B14F-4D97-AF65-F5344CB8AC3E}">
        <p14:creationId xmlns:p14="http://schemas.microsoft.com/office/powerpoint/2010/main" val="7003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Experimental Educational Research</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485492" y="1693742"/>
            <a:ext cx="6565510" cy="3539430"/>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Experimental educational research is a research approach that seeks to establish the causal relationship between two variables in the research environment. It adopts quantitative research methods in order to determine the cause and effect in terms of the research variables being studied.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Graphical user interface&#10;&#10;Description automatically generated">
            <a:extLst>
              <a:ext uri="{FF2B5EF4-FFF2-40B4-BE49-F238E27FC236}">
                <a16:creationId xmlns:a16="http://schemas.microsoft.com/office/drawing/2014/main" id="{F56B1E28-1843-425B-8084-36B6DCC587C5}"/>
              </a:ext>
            </a:extLst>
          </p:cNvPr>
          <p:cNvPicPr>
            <a:picLocks noChangeAspect="1"/>
          </p:cNvPicPr>
          <p:nvPr/>
        </p:nvPicPr>
        <p:blipFill rotWithShape="1">
          <a:blip r:embed="rId4">
            <a:extLst>
              <a:ext uri="{28A0092B-C50C-407E-A947-70E740481C1C}">
                <a14:useLocalDpi xmlns:a14="http://schemas.microsoft.com/office/drawing/2010/main" val="0"/>
              </a:ext>
            </a:extLst>
          </a:blip>
          <a:srcRect l="8867" t="10029" r="10767" b="9523"/>
          <a:stretch/>
        </p:blipFill>
        <p:spPr>
          <a:xfrm>
            <a:off x="7228182" y="1832543"/>
            <a:ext cx="4732703" cy="3400629"/>
          </a:xfrm>
          <a:prstGeom prst="rect">
            <a:avLst/>
          </a:prstGeom>
        </p:spPr>
      </p:pic>
    </p:spTree>
    <p:extLst>
      <p:ext uri="{BB962C8B-B14F-4D97-AF65-F5344CB8AC3E}">
        <p14:creationId xmlns:p14="http://schemas.microsoft.com/office/powerpoint/2010/main" val="3569112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072726" y="1563090"/>
            <a:ext cx="6207232" cy="156966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Experimental educational research typically involves two groups – the control group and the experimental group. </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 application, Teams&#10;&#10;Description automatically generated">
            <a:extLst>
              <a:ext uri="{FF2B5EF4-FFF2-40B4-BE49-F238E27FC236}">
                <a16:creationId xmlns:a16="http://schemas.microsoft.com/office/drawing/2014/main" id="{8AE88D01-BC5E-40AE-AD30-CA668006F54A}"/>
              </a:ext>
            </a:extLst>
          </p:cNvPr>
          <p:cNvPicPr>
            <a:picLocks noChangeAspect="1"/>
          </p:cNvPicPr>
          <p:nvPr/>
        </p:nvPicPr>
        <p:blipFill rotWithShape="1">
          <a:blip r:embed="rId4">
            <a:extLst>
              <a:ext uri="{28A0092B-C50C-407E-A947-70E740481C1C}">
                <a14:useLocalDpi xmlns:a14="http://schemas.microsoft.com/office/drawing/2010/main" val="0"/>
              </a:ext>
            </a:extLst>
          </a:blip>
          <a:srcRect l="8283" t="7924" r="8588" b="8321"/>
          <a:stretch/>
        </p:blipFill>
        <p:spPr>
          <a:xfrm>
            <a:off x="87994" y="1563090"/>
            <a:ext cx="4859431" cy="3360071"/>
          </a:xfrm>
          <a:prstGeom prst="rect">
            <a:avLst/>
          </a:prstGeom>
        </p:spPr>
      </p:pic>
    </p:spTree>
    <p:extLst>
      <p:ext uri="{BB962C8B-B14F-4D97-AF65-F5344CB8AC3E}">
        <p14:creationId xmlns:p14="http://schemas.microsoft.com/office/powerpoint/2010/main" val="168044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072726" y="1563090"/>
            <a:ext cx="6207232" cy="206210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The researcher introduces some changes to the experimental group such as a change in environment or a catalyst, while the control group is left in its natural state. </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 application, Teams&#10;&#10;Description automatically generated">
            <a:extLst>
              <a:ext uri="{FF2B5EF4-FFF2-40B4-BE49-F238E27FC236}">
                <a16:creationId xmlns:a16="http://schemas.microsoft.com/office/drawing/2014/main" id="{8AE88D01-BC5E-40AE-AD30-CA668006F54A}"/>
              </a:ext>
            </a:extLst>
          </p:cNvPr>
          <p:cNvPicPr>
            <a:picLocks noChangeAspect="1"/>
          </p:cNvPicPr>
          <p:nvPr/>
        </p:nvPicPr>
        <p:blipFill rotWithShape="1">
          <a:blip r:embed="rId4">
            <a:extLst>
              <a:ext uri="{28A0092B-C50C-407E-A947-70E740481C1C}">
                <a14:useLocalDpi xmlns:a14="http://schemas.microsoft.com/office/drawing/2010/main" val="0"/>
              </a:ext>
            </a:extLst>
          </a:blip>
          <a:srcRect l="8283" t="7924" r="8588" b="8321"/>
          <a:stretch/>
        </p:blipFill>
        <p:spPr>
          <a:xfrm>
            <a:off x="87994" y="1563090"/>
            <a:ext cx="4859431" cy="3360071"/>
          </a:xfrm>
          <a:prstGeom prst="rect">
            <a:avLst/>
          </a:prstGeom>
        </p:spPr>
      </p:pic>
    </p:spTree>
    <p:extLst>
      <p:ext uri="{BB962C8B-B14F-4D97-AF65-F5344CB8AC3E}">
        <p14:creationId xmlns:p14="http://schemas.microsoft.com/office/powerpoint/2010/main" val="306509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903930" y="1181724"/>
            <a:ext cx="5797631" cy="403187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Educational research is a spectrum that bothers on multiple fields of knowledge and this means that it draws from different disciplines. As a result of this, the findings of this research are multi-dimensional and can be restricted by the characteristics of the research participants and the research environment. </a:t>
            </a:r>
            <a:endParaRPr lang="en-US" sz="3200" b="1" dirty="0">
              <a:latin typeface="TH Niramit AS" panose="02000506000000020004" pitchFamily="2" charset="-34"/>
              <a:cs typeface="TH Niramit AS" panose="02000506000000020004" pitchFamily="2" charset="-34"/>
            </a:endParaRPr>
          </a:p>
        </p:txBody>
      </p:sp>
      <p:pic>
        <p:nvPicPr>
          <p:cNvPr id="3" name="Picture 2" descr="A picture containing square&#10;&#10;Description automatically generated">
            <a:extLst>
              <a:ext uri="{FF2B5EF4-FFF2-40B4-BE49-F238E27FC236}">
                <a16:creationId xmlns:a16="http://schemas.microsoft.com/office/drawing/2014/main" id="{08932D6E-DB90-4540-9863-172F14864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647" y="1730671"/>
            <a:ext cx="4824587" cy="2708601"/>
          </a:xfrm>
          <a:prstGeom prst="rect">
            <a:avLst/>
          </a:prstGeom>
        </p:spPr>
      </p:pic>
    </p:spTree>
    <p:extLst>
      <p:ext uri="{BB962C8B-B14F-4D97-AF65-F5344CB8AC3E}">
        <p14:creationId xmlns:p14="http://schemas.microsoft.com/office/powerpoint/2010/main" val="3758350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iing, hill, slope&#10;&#10;Description automatically generated">
            <a:extLst>
              <a:ext uri="{FF2B5EF4-FFF2-40B4-BE49-F238E27FC236}">
                <a16:creationId xmlns:a16="http://schemas.microsoft.com/office/drawing/2014/main" id="{AC48B65C-E5A3-413E-AA38-A5A0A4AD979D}"/>
              </a:ext>
            </a:extLst>
          </p:cNvPr>
          <p:cNvPicPr>
            <a:picLocks noChangeAspect="1"/>
          </p:cNvPicPr>
          <p:nvPr/>
        </p:nvPicPr>
        <p:blipFill rotWithShape="1">
          <a:blip r:embed="rId2">
            <a:extLst>
              <a:ext uri="{28A0092B-C50C-407E-A947-70E740481C1C}">
                <a14:useLocalDpi xmlns:a14="http://schemas.microsoft.com/office/drawing/2010/main" val="0"/>
              </a:ext>
            </a:extLst>
          </a:blip>
          <a:srcRect l="10480" t="10497" r="9681" b="11830"/>
          <a:stretch/>
        </p:blipFill>
        <p:spPr>
          <a:xfrm>
            <a:off x="6288833" y="1763958"/>
            <a:ext cx="5658660" cy="2874324"/>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830424" y="1193046"/>
            <a:ext cx="5458409" cy="156966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The introduction of these catalysts allows the researcher to determine the causative factor(s) in the experiment.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4137187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iing, hill, slope&#10;&#10;Description automatically generated">
            <a:extLst>
              <a:ext uri="{FF2B5EF4-FFF2-40B4-BE49-F238E27FC236}">
                <a16:creationId xmlns:a16="http://schemas.microsoft.com/office/drawing/2014/main" id="{AC48B65C-E5A3-413E-AA38-A5A0A4AD979D}"/>
              </a:ext>
            </a:extLst>
          </p:cNvPr>
          <p:cNvPicPr>
            <a:picLocks noChangeAspect="1"/>
          </p:cNvPicPr>
          <p:nvPr/>
        </p:nvPicPr>
        <p:blipFill rotWithShape="1">
          <a:blip r:embed="rId2">
            <a:extLst>
              <a:ext uri="{28A0092B-C50C-407E-A947-70E740481C1C}">
                <a14:useLocalDpi xmlns:a14="http://schemas.microsoft.com/office/drawing/2010/main" val="0"/>
              </a:ext>
            </a:extLst>
          </a:blip>
          <a:srcRect l="10480" t="10497" r="9681" b="11830"/>
          <a:stretch/>
        </p:blipFill>
        <p:spPr>
          <a:xfrm>
            <a:off x="6288833" y="1763958"/>
            <a:ext cx="5658660" cy="2874324"/>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830424" y="1193046"/>
            <a:ext cx="5458409" cy="2554545"/>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At the core of experimental educational research lies the formulation of a hypothesis and so, the overall research design relies on statistical analysis to approve or disprove this hypothesis.</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837201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FF9832-F846-4123-8EA5-429ADD8F5667}"/>
              </a:ext>
            </a:extLst>
          </p:cNvPr>
          <p:cNvSpPr txBox="1"/>
          <p:nvPr/>
        </p:nvSpPr>
        <p:spPr>
          <a:xfrm>
            <a:off x="653014" y="2052328"/>
            <a:ext cx="6279631" cy="1077218"/>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A study to determine the best teaching and learning methods in a school.</a:t>
            </a:r>
            <a:endParaRPr lang="en-US" sz="3200" b="1" i="0" dirty="0">
              <a:effectLst/>
              <a:latin typeface="TH Niramit AS" panose="02000506000000020004" pitchFamily="2" charset="-34"/>
              <a:cs typeface="TH Niramit AS" panose="02000506000000020004" pitchFamily="2" charset="-34"/>
            </a:endParaRPr>
          </a:p>
        </p:txBody>
      </p:sp>
      <p:sp>
        <p:nvSpPr>
          <p:cNvPr id="21" name="Rectangle: Rounded Corners 20">
            <a:extLst>
              <a:ext uri="{FF2B5EF4-FFF2-40B4-BE49-F238E27FC236}">
                <a16:creationId xmlns:a16="http://schemas.microsoft.com/office/drawing/2014/main" id="{46177082-56B4-4D34-9834-C9ED475608A1}"/>
              </a:ext>
            </a:extLst>
          </p:cNvPr>
          <p:cNvSpPr/>
          <p:nvPr/>
        </p:nvSpPr>
        <p:spPr>
          <a:xfrm>
            <a:off x="569039" y="1978849"/>
            <a:ext cx="6680848" cy="1212165"/>
          </a:xfrm>
          <a:prstGeom prst="roundRect">
            <a:avLst>
              <a:gd name="adj" fmla="val 11220"/>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BE6584B-4DF2-4DC3-8B3C-97AF37324DE6}"/>
              </a:ext>
            </a:extLst>
          </p:cNvPr>
          <p:cNvSpPr txBox="1"/>
          <p:nvPr/>
        </p:nvSpPr>
        <p:spPr>
          <a:xfrm>
            <a:off x="529552" y="1099339"/>
            <a:ext cx="9880908" cy="584775"/>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Examples of Experimental Educational Research</a:t>
            </a:r>
            <a:endParaRPr lang="en-US" sz="3200" b="1" dirty="0">
              <a:latin typeface="TH Niramit AS" panose="02000506000000020004" pitchFamily="2" charset="-34"/>
              <a:cs typeface="TH Niramit AS" panose="02000506000000020004" pitchFamily="2" charset="-34"/>
            </a:endParaRPr>
          </a:p>
        </p:txBody>
      </p:sp>
      <p:sp>
        <p:nvSpPr>
          <p:cNvPr id="18" name="TextBox 17">
            <a:extLst>
              <a:ext uri="{FF2B5EF4-FFF2-40B4-BE49-F238E27FC236}">
                <a16:creationId xmlns:a16="http://schemas.microsoft.com/office/drawing/2014/main" id="{9DB53647-E74C-4C0B-93A2-DDBA6A585F16}"/>
              </a:ext>
            </a:extLst>
          </p:cNvPr>
          <p:cNvSpPr txBox="1"/>
          <p:nvPr/>
        </p:nvSpPr>
        <p:spPr>
          <a:xfrm>
            <a:off x="653014" y="3627977"/>
            <a:ext cx="6279631" cy="1077218"/>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A study to understand how extracurricular activities affect the learning process. </a:t>
            </a:r>
            <a:endParaRPr lang="en-US" sz="3200" b="1" i="0" dirty="0">
              <a:effectLst/>
              <a:latin typeface="TH Niramit AS" panose="02000506000000020004" pitchFamily="2" charset="-34"/>
              <a:cs typeface="TH Niramit AS" panose="02000506000000020004" pitchFamily="2" charset="-34"/>
            </a:endParaRPr>
          </a:p>
        </p:txBody>
      </p:sp>
      <p:sp>
        <p:nvSpPr>
          <p:cNvPr id="27" name="Rectangle: Rounded Corners 26">
            <a:extLst>
              <a:ext uri="{FF2B5EF4-FFF2-40B4-BE49-F238E27FC236}">
                <a16:creationId xmlns:a16="http://schemas.microsoft.com/office/drawing/2014/main" id="{6C66D82C-C4DC-4418-A2CE-98DB55B64791}"/>
              </a:ext>
            </a:extLst>
          </p:cNvPr>
          <p:cNvSpPr/>
          <p:nvPr/>
        </p:nvSpPr>
        <p:spPr>
          <a:xfrm>
            <a:off x="569039" y="3554498"/>
            <a:ext cx="6680848" cy="1212165"/>
          </a:xfrm>
          <a:prstGeom prst="roundRect">
            <a:avLst>
              <a:gd name="adj" fmla="val 11220"/>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 Teams&#10;&#10;Description automatically generated">
            <a:extLst>
              <a:ext uri="{FF2B5EF4-FFF2-40B4-BE49-F238E27FC236}">
                <a16:creationId xmlns:a16="http://schemas.microsoft.com/office/drawing/2014/main" id="{E41591CA-C304-43FE-B156-29BF1A8D2ED5}"/>
              </a:ext>
            </a:extLst>
          </p:cNvPr>
          <p:cNvPicPr>
            <a:picLocks noChangeAspect="1"/>
          </p:cNvPicPr>
          <p:nvPr/>
        </p:nvPicPr>
        <p:blipFill rotWithShape="1">
          <a:blip r:embed="rId4">
            <a:extLst>
              <a:ext uri="{28A0092B-C50C-407E-A947-70E740481C1C}">
                <a14:useLocalDpi xmlns:a14="http://schemas.microsoft.com/office/drawing/2010/main" val="0"/>
              </a:ext>
            </a:extLst>
          </a:blip>
          <a:srcRect l="11086" t="7923" r="42302" b="47514"/>
          <a:stretch/>
        </p:blipFill>
        <p:spPr>
          <a:xfrm>
            <a:off x="7621519" y="1724810"/>
            <a:ext cx="4260715" cy="3056074"/>
          </a:xfrm>
          <a:prstGeom prst="rect">
            <a:avLst/>
          </a:prstGeom>
        </p:spPr>
      </p:pic>
    </p:spTree>
    <p:extLst>
      <p:ext uri="{BB962C8B-B14F-4D97-AF65-F5344CB8AC3E}">
        <p14:creationId xmlns:p14="http://schemas.microsoft.com/office/powerpoint/2010/main" val="124912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screenshot, vector graphics&#10;&#10;Description automatically generated">
            <a:extLst>
              <a:ext uri="{FF2B5EF4-FFF2-40B4-BE49-F238E27FC236}">
                <a16:creationId xmlns:a16="http://schemas.microsoft.com/office/drawing/2014/main" id="{5AD5358A-256F-4B0B-B752-F0B48CE98165}"/>
              </a:ext>
            </a:extLst>
          </p:cNvPr>
          <p:cNvPicPr>
            <a:picLocks noChangeAspect="1"/>
          </p:cNvPicPr>
          <p:nvPr/>
        </p:nvPicPr>
        <p:blipFill rotWithShape="1">
          <a:blip r:embed="rId2">
            <a:extLst>
              <a:ext uri="{28A0092B-C50C-407E-A947-70E740481C1C}">
                <a14:useLocalDpi xmlns:a14="http://schemas.microsoft.com/office/drawing/2010/main" val="0"/>
              </a:ext>
            </a:extLst>
          </a:blip>
          <a:srcRect l="10540" t="10259" r="10572" b="9524"/>
          <a:stretch/>
        </p:blipFill>
        <p:spPr>
          <a:xfrm>
            <a:off x="7148482" y="1576394"/>
            <a:ext cx="4962352" cy="3352906"/>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37721" y="1379658"/>
            <a:ext cx="6382139" cy="156966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Based on functionality, educational research can be classified into fundamental research, applied research, and action research.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753461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screenshot, vector graphics&#10;&#10;Description automatically generated">
            <a:extLst>
              <a:ext uri="{FF2B5EF4-FFF2-40B4-BE49-F238E27FC236}">
                <a16:creationId xmlns:a16="http://schemas.microsoft.com/office/drawing/2014/main" id="{5AD5358A-256F-4B0B-B752-F0B48CE98165}"/>
              </a:ext>
            </a:extLst>
          </p:cNvPr>
          <p:cNvPicPr>
            <a:picLocks noChangeAspect="1"/>
          </p:cNvPicPr>
          <p:nvPr/>
        </p:nvPicPr>
        <p:blipFill rotWithShape="1">
          <a:blip r:embed="rId2">
            <a:extLst>
              <a:ext uri="{28A0092B-C50C-407E-A947-70E740481C1C}">
                <a14:useLocalDpi xmlns:a14="http://schemas.microsoft.com/office/drawing/2010/main" val="0"/>
              </a:ext>
            </a:extLst>
          </a:blip>
          <a:srcRect l="10540" t="10259" r="10572" b="9524"/>
          <a:stretch/>
        </p:blipFill>
        <p:spPr>
          <a:xfrm>
            <a:off x="7148482" y="1576394"/>
            <a:ext cx="4962352" cy="3352906"/>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37721" y="1379658"/>
            <a:ext cx="6382139" cy="2554545"/>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The primary purpose of fundamental research is to provide insights into the research variables; that is, to gain more knowledge. Fundamental research does not solve any specific problems.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1318605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screenshot, vector graphics&#10;&#10;Description automatically generated">
            <a:extLst>
              <a:ext uri="{FF2B5EF4-FFF2-40B4-BE49-F238E27FC236}">
                <a16:creationId xmlns:a16="http://schemas.microsoft.com/office/drawing/2014/main" id="{5AD5358A-256F-4B0B-B752-F0B48CE98165}"/>
              </a:ext>
            </a:extLst>
          </p:cNvPr>
          <p:cNvPicPr>
            <a:picLocks noChangeAspect="1"/>
          </p:cNvPicPr>
          <p:nvPr/>
        </p:nvPicPr>
        <p:blipFill rotWithShape="1">
          <a:blip r:embed="rId2">
            <a:extLst>
              <a:ext uri="{28A0092B-C50C-407E-A947-70E740481C1C}">
                <a14:useLocalDpi xmlns:a14="http://schemas.microsoft.com/office/drawing/2010/main" val="0"/>
              </a:ext>
            </a:extLst>
          </a:blip>
          <a:srcRect l="10540" t="10259" r="10572" b="9524"/>
          <a:stretch/>
        </p:blipFill>
        <p:spPr>
          <a:xfrm>
            <a:off x="7148482" y="1576394"/>
            <a:ext cx="4962352" cy="3352906"/>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37721" y="1379658"/>
            <a:ext cx="6382139" cy="353943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Based on functionality, educational research can be classified into fundamental research, applied research, and action research. The primary purpose of fundamental research is to provide insights into the research variables; that is, to gain more knowledge. Fundamental research does not solve any specific problems.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751770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A799AB8-7E34-4BB7-86ED-74A15FD7DEAD}"/>
              </a:ext>
            </a:extLst>
          </p:cNvPr>
          <p:cNvPicPr>
            <a:picLocks noChangeAspect="1"/>
          </p:cNvPicPr>
          <p:nvPr/>
        </p:nvPicPr>
        <p:blipFill rotWithShape="1">
          <a:blip r:embed="rId2">
            <a:extLst>
              <a:ext uri="{28A0092B-C50C-407E-A947-70E740481C1C}">
                <a14:useLocalDpi xmlns:a14="http://schemas.microsoft.com/office/drawing/2010/main" val="0"/>
              </a:ext>
            </a:extLst>
          </a:blip>
          <a:srcRect l="8561" t="10259" r="9570" b="9524"/>
          <a:stretch/>
        </p:blipFill>
        <p:spPr>
          <a:xfrm>
            <a:off x="7082982" y="1633426"/>
            <a:ext cx="4981499" cy="3031893"/>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37721" y="1379658"/>
            <a:ext cx="6382139" cy="156966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Just as the name suggests, applied research is a research approach that seeks to solve specific problems.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727436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A799AB8-7E34-4BB7-86ED-74A15FD7DEAD}"/>
              </a:ext>
            </a:extLst>
          </p:cNvPr>
          <p:cNvPicPr>
            <a:picLocks noChangeAspect="1"/>
          </p:cNvPicPr>
          <p:nvPr/>
        </p:nvPicPr>
        <p:blipFill rotWithShape="1">
          <a:blip r:embed="rId2">
            <a:extLst>
              <a:ext uri="{28A0092B-C50C-407E-A947-70E740481C1C}">
                <a14:useLocalDpi xmlns:a14="http://schemas.microsoft.com/office/drawing/2010/main" val="0"/>
              </a:ext>
            </a:extLst>
          </a:blip>
          <a:srcRect l="8561" t="10259" r="9570" b="9524"/>
          <a:stretch/>
        </p:blipFill>
        <p:spPr>
          <a:xfrm>
            <a:off x="7082982" y="1633426"/>
            <a:ext cx="4981499" cy="3031893"/>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37721" y="1379658"/>
            <a:ext cx="6382139" cy="2554545"/>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Findings from applied research are useful in solving practical challenges in the educational sector such as improving teaching methods, modifying learning curricula, and simplifying pedagogy.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176869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thletic game, sport&#10;&#10;Description automatically generated">
            <a:extLst>
              <a:ext uri="{FF2B5EF4-FFF2-40B4-BE49-F238E27FC236}">
                <a16:creationId xmlns:a16="http://schemas.microsoft.com/office/drawing/2014/main" id="{EB971006-BECF-4E9E-B583-AB5B44A6618F}"/>
              </a:ext>
            </a:extLst>
          </p:cNvPr>
          <p:cNvPicPr>
            <a:picLocks noChangeAspect="1"/>
          </p:cNvPicPr>
          <p:nvPr/>
        </p:nvPicPr>
        <p:blipFill rotWithShape="1">
          <a:blip r:embed="rId2">
            <a:extLst>
              <a:ext uri="{28A0092B-C50C-407E-A947-70E740481C1C}">
                <a14:useLocalDpi xmlns:a14="http://schemas.microsoft.com/office/drawing/2010/main" val="0"/>
              </a:ext>
            </a:extLst>
          </a:blip>
          <a:srcRect l="12239" t="8164" r="9982" b="8431"/>
          <a:stretch/>
        </p:blipFill>
        <p:spPr>
          <a:xfrm>
            <a:off x="331303" y="1693892"/>
            <a:ext cx="4860677" cy="3394392"/>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358882" y="1548854"/>
            <a:ext cx="6120278" cy="206210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Action research is tailored to solve immediate problems that are specific to a context such as educational challenges in a local primary school.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688188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thletic game, sport&#10;&#10;Description automatically generated">
            <a:extLst>
              <a:ext uri="{FF2B5EF4-FFF2-40B4-BE49-F238E27FC236}">
                <a16:creationId xmlns:a16="http://schemas.microsoft.com/office/drawing/2014/main" id="{EB971006-BECF-4E9E-B583-AB5B44A6618F}"/>
              </a:ext>
            </a:extLst>
          </p:cNvPr>
          <p:cNvPicPr>
            <a:picLocks noChangeAspect="1"/>
          </p:cNvPicPr>
          <p:nvPr/>
        </p:nvPicPr>
        <p:blipFill rotWithShape="1">
          <a:blip r:embed="rId2">
            <a:extLst>
              <a:ext uri="{28A0092B-C50C-407E-A947-70E740481C1C}">
                <a14:useLocalDpi xmlns:a14="http://schemas.microsoft.com/office/drawing/2010/main" val="0"/>
              </a:ext>
            </a:extLst>
          </a:blip>
          <a:srcRect l="12239" t="8164" r="9982" b="8431"/>
          <a:stretch/>
        </p:blipFill>
        <p:spPr>
          <a:xfrm>
            <a:off x="331303" y="1693892"/>
            <a:ext cx="4860677" cy="3394392"/>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358882" y="1548854"/>
            <a:ext cx="6120278" cy="206210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The goal of action research is to proffer solutions that work in this context and to solve general or universal challenges in the educational sector.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81745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Educational Research</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431718" y="1883449"/>
            <a:ext cx="6500115" cy="3046988"/>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Educational research is a type of systematic investigation that applies empirical methods to solving challenges in education. It adopts rigorous and well-defined scientific processes in order to gather and analyze data for problem-solving and knowledge advancement.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Graphical user interface, application, Teams&#10;&#10;Description automatically generated">
            <a:extLst>
              <a:ext uri="{FF2B5EF4-FFF2-40B4-BE49-F238E27FC236}">
                <a16:creationId xmlns:a16="http://schemas.microsoft.com/office/drawing/2014/main" id="{DA496F6E-5E18-4C27-821C-128CC5EB35AA}"/>
              </a:ext>
            </a:extLst>
          </p:cNvPr>
          <p:cNvPicPr>
            <a:picLocks noChangeAspect="1"/>
          </p:cNvPicPr>
          <p:nvPr/>
        </p:nvPicPr>
        <p:blipFill rotWithShape="1">
          <a:blip r:embed="rId4">
            <a:extLst>
              <a:ext uri="{28A0092B-C50C-407E-A947-70E740481C1C}">
                <a14:useLocalDpi xmlns:a14="http://schemas.microsoft.com/office/drawing/2010/main" val="0"/>
              </a:ext>
            </a:extLst>
          </a:blip>
          <a:srcRect l="9702" t="6108" r="8680" b="6790"/>
          <a:stretch/>
        </p:blipFill>
        <p:spPr>
          <a:xfrm>
            <a:off x="7884366" y="1772693"/>
            <a:ext cx="3815665" cy="3268500"/>
          </a:xfrm>
          <a:prstGeom prst="rect">
            <a:avLst/>
          </a:prstGeom>
        </p:spPr>
      </p:pic>
    </p:spTree>
    <p:extLst>
      <p:ext uri="{BB962C8B-B14F-4D97-AF65-F5344CB8AC3E}">
        <p14:creationId xmlns:p14="http://schemas.microsoft.com/office/powerpoint/2010/main" val="381368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2DAE3F2-E6CE-409A-8B99-9D95AE2439BF}"/>
              </a:ext>
            </a:extLst>
          </p:cNvPr>
          <p:cNvSpPr/>
          <p:nvPr/>
        </p:nvSpPr>
        <p:spPr>
          <a:xfrm>
            <a:off x="702906" y="1425496"/>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Importance of Educational Research</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17" name="TextBox 16">
            <a:extLst>
              <a:ext uri="{FF2B5EF4-FFF2-40B4-BE49-F238E27FC236}">
                <a16:creationId xmlns:a16="http://schemas.microsoft.com/office/drawing/2014/main" id="{D0ECA1F0-C626-491D-973C-73F6CD69F6DC}"/>
              </a:ext>
            </a:extLst>
          </p:cNvPr>
          <p:cNvSpPr txBox="1"/>
          <p:nvPr/>
        </p:nvSpPr>
        <p:spPr>
          <a:xfrm>
            <a:off x="737721" y="1350953"/>
            <a:ext cx="6726769" cy="1569660"/>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1. Educational research plays a crucial role in knowledge advancement across different fields of study.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
        <p:nvSpPr>
          <p:cNvPr id="4" name="Rectangle: Rounded Corners 3">
            <a:extLst>
              <a:ext uri="{FF2B5EF4-FFF2-40B4-BE49-F238E27FC236}">
                <a16:creationId xmlns:a16="http://schemas.microsoft.com/office/drawing/2014/main" id="{3D4C9AC9-DC49-46AE-9857-9CA824CBC782}"/>
              </a:ext>
            </a:extLst>
          </p:cNvPr>
          <p:cNvSpPr/>
          <p:nvPr/>
        </p:nvSpPr>
        <p:spPr>
          <a:xfrm>
            <a:off x="559837" y="1314798"/>
            <a:ext cx="7013379" cy="1485684"/>
          </a:xfrm>
          <a:prstGeom prst="roundRect">
            <a:avLst>
              <a:gd name="adj" fmla="val 7113"/>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435F6C-0B3A-4905-9217-D221F2586164}"/>
              </a:ext>
            </a:extLst>
          </p:cNvPr>
          <p:cNvSpPr/>
          <p:nvPr/>
        </p:nvSpPr>
        <p:spPr>
          <a:xfrm>
            <a:off x="702906" y="3143574"/>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C4641B8-ADBB-4BEF-916C-C90F5A31E342}"/>
              </a:ext>
            </a:extLst>
          </p:cNvPr>
          <p:cNvSpPr txBox="1"/>
          <p:nvPr/>
        </p:nvSpPr>
        <p:spPr>
          <a:xfrm>
            <a:off x="737721" y="3069031"/>
            <a:ext cx="6565511" cy="1077218"/>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2. It provides answers to practical educational challenges using scientific methods.</a:t>
            </a:r>
          </a:p>
        </p:txBody>
      </p:sp>
      <p:sp>
        <p:nvSpPr>
          <p:cNvPr id="22" name="Rectangle: Rounded Corners 21">
            <a:extLst>
              <a:ext uri="{FF2B5EF4-FFF2-40B4-BE49-F238E27FC236}">
                <a16:creationId xmlns:a16="http://schemas.microsoft.com/office/drawing/2014/main" id="{A87B1F09-B6E9-4F06-A269-7A462875DDA4}"/>
              </a:ext>
            </a:extLst>
          </p:cNvPr>
          <p:cNvSpPr/>
          <p:nvPr/>
        </p:nvSpPr>
        <p:spPr>
          <a:xfrm>
            <a:off x="559837" y="3032876"/>
            <a:ext cx="7013379" cy="1145161"/>
          </a:xfrm>
          <a:prstGeom prst="roundRect">
            <a:avLst>
              <a:gd name="adj" fmla="val 886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7BB469D-2D20-4538-8FDB-322AB6353001}"/>
              </a:ext>
            </a:extLst>
          </p:cNvPr>
          <p:cNvSpPr/>
          <p:nvPr/>
        </p:nvSpPr>
        <p:spPr>
          <a:xfrm>
            <a:off x="702906" y="4489673"/>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1B17638-06AC-4D4C-B28E-3A79FF88E24E}"/>
              </a:ext>
            </a:extLst>
          </p:cNvPr>
          <p:cNvSpPr txBox="1"/>
          <p:nvPr/>
        </p:nvSpPr>
        <p:spPr>
          <a:xfrm>
            <a:off x="737721" y="4415130"/>
            <a:ext cx="6726769" cy="1569660"/>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3</a:t>
            </a:r>
            <a:r>
              <a:rPr lang="en-US" sz="3200" b="1" i="0" dirty="0">
                <a:solidFill>
                  <a:srgbClr val="000000"/>
                </a:solidFill>
                <a:effectLst/>
                <a:latin typeface="TH Niramit AS" panose="02000506000000020004" pitchFamily="2" charset="-34"/>
                <a:cs typeface="TH Niramit AS" panose="02000506000000020004" pitchFamily="2" charset="-34"/>
              </a:rPr>
              <a:t>. Findings from educational research; especially applied research, are instrumental in policy reformulation. </a:t>
            </a:r>
          </a:p>
        </p:txBody>
      </p:sp>
      <p:sp>
        <p:nvSpPr>
          <p:cNvPr id="27" name="Rectangle: Rounded Corners 26">
            <a:extLst>
              <a:ext uri="{FF2B5EF4-FFF2-40B4-BE49-F238E27FC236}">
                <a16:creationId xmlns:a16="http://schemas.microsoft.com/office/drawing/2014/main" id="{B0AF2794-EF9F-4A0E-9D4C-D94B44681E7E}"/>
              </a:ext>
            </a:extLst>
          </p:cNvPr>
          <p:cNvSpPr/>
          <p:nvPr/>
        </p:nvSpPr>
        <p:spPr>
          <a:xfrm>
            <a:off x="559837" y="4378975"/>
            <a:ext cx="7013379" cy="1605815"/>
          </a:xfrm>
          <a:prstGeom prst="roundRect">
            <a:avLst>
              <a:gd name="adj" fmla="val 886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application&#10;&#10;Description automatically generated">
            <a:extLst>
              <a:ext uri="{FF2B5EF4-FFF2-40B4-BE49-F238E27FC236}">
                <a16:creationId xmlns:a16="http://schemas.microsoft.com/office/drawing/2014/main" id="{761BE352-C42D-48E0-8A52-DF4F30425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7121" y="2057640"/>
            <a:ext cx="3999221" cy="3457944"/>
          </a:xfrm>
          <a:prstGeom prst="rect">
            <a:avLst/>
          </a:prstGeom>
        </p:spPr>
      </p:pic>
    </p:spTree>
    <p:extLst>
      <p:ext uri="{BB962C8B-B14F-4D97-AF65-F5344CB8AC3E}">
        <p14:creationId xmlns:p14="http://schemas.microsoft.com/office/powerpoint/2010/main" val="3667676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9AD335-4792-4595-9ABA-ACDF3097AA96}"/>
              </a:ext>
            </a:extLst>
          </p:cNvPr>
          <p:cNvSpPr/>
          <p:nvPr/>
        </p:nvSpPr>
        <p:spPr>
          <a:xfrm>
            <a:off x="750372" y="1066105"/>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FF9832-F846-4123-8EA5-429ADD8F5667}"/>
              </a:ext>
            </a:extLst>
          </p:cNvPr>
          <p:cNvSpPr txBox="1"/>
          <p:nvPr/>
        </p:nvSpPr>
        <p:spPr>
          <a:xfrm>
            <a:off x="785188" y="991562"/>
            <a:ext cx="9933393" cy="1569660"/>
          </a:xfrm>
          <a:prstGeom prst="rect">
            <a:avLst/>
          </a:prstGeom>
          <a:noFill/>
        </p:spPr>
        <p:txBody>
          <a:bodyPr wrap="square" rtlCol="0">
            <a:spAutoFit/>
          </a:bodyPr>
          <a:lstStyle/>
          <a:p>
            <a:pPr algn="thaiDist"/>
            <a:r>
              <a:rPr lang="en-US" sz="3200" b="1" dirty="0">
                <a:latin typeface="TH Niramit AS" panose="02000506000000020004" pitchFamily="2" charset="-34"/>
                <a:cs typeface="TH Niramit AS" panose="02000506000000020004" pitchFamily="2" charset="-34"/>
              </a:rPr>
              <a:t>4</a:t>
            </a:r>
            <a:r>
              <a:rPr lang="en-US" sz="3200" b="1" i="0" dirty="0">
                <a:effectLst/>
                <a:latin typeface="TH Niramit AS" panose="02000506000000020004" pitchFamily="2" charset="-34"/>
                <a:cs typeface="TH Niramit AS" panose="02000506000000020004" pitchFamily="2" charset="-34"/>
              </a:rPr>
              <a:t>. For the researcher and other parties involved in this research approach, educational research improves learning, knowledge, skills, and understanding.</a:t>
            </a:r>
          </a:p>
        </p:txBody>
      </p:sp>
      <p:sp>
        <p:nvSpPr>
          <p:cNvPr id="21" name="Rectangle: Rounded Corners 20">
            <a:extLst>
              <a:ext uri="{FF2B5EF4-FFF2-40B4-BE49-F238E27FC236}">
                <a16:creationId xmlns:a16="http://schemas.microsoft.com/office/drawing/2014/main" id="{46177082-56B4-4D34-9834-C9ED475608A1}"/>
              </a:ext>
            </a:extLst>
          </p:cNvPr>
          <p:cNvSpPr/>
          <p:nvPr/>
        </p:nvSpPr>
        <p:spPr>
          <a:xfrm>
            <a:off x="607303" y="955408"/>
            <a:ext cx="10496337" cy="1543338"/>
          </a:xfrm>
          <a:prstGeom prst="roundRect">
            <a:avLst>
              <a:gd name="adj" fmla="val 9459"/>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2929391-5DFF-473F-A190-B5E1C7EF8A0E}"/>
              </a:ext>
            </a:extLst>
          </p:cNvPr>
          <p:cNvSpPr/>
          <p:nvPr/>
        </p:nvSpPr>
        <p:spPr>
          <a:xfrm>
            <a:off x="750372" y="2817058"/>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27E1C21-A63E-465D-ACA3-BBF084435C7A}"/>
              </a:ext>
            </a:extLst>
          </p:cNvPr>
          <p:cNvSpPr txBox="1"/>
          <p:nvPr/>
        </p:nvSpPr>
        <p:spPr>
          <a:xfrm>
            <a:off x="785188" y="2742515"/>
            <a:ext cx="9933393" cy="1569660"/>
          </a:xfrm>
          <a:prstGeom prst="rect">
            <a:avLst/>
          </a:prstGeom>
          <a:noFill/>
        </p:spPr>
        <p:txBody>
          <a:bodyPr wrap="square" rtlCol="0">
            <a:spAutoFit/>
          </a:bodyPr>
          <a:lstStyle/>
          <a:p>
            <a:pPr algn="thaiDist"/>
            <a:r>
              <a:rPr lang="en-US" sz="3200" b="1" i="0" dirty="0">
                <a:effectLst/>
                <a:latin typeface="TH Niramit AS" panose="02000506000000020004" pitchFamily="2" charset="-34"/>
                <a:cs typeface="TH Niramit AS" panose="02000506000000020004" pitchFamily="2" charset="-34"/>
              </a:rPr>
              <a:t>5. Educational research improves teaching and learning methods by empowering you with data to help you teach and lead more strategically and effectively.</a:t>
            </a:r>
          </a:p>
        </p:txBody>
      </p:sp>
      <p:sp>
        <p:nvSpPr>
          <p:cNvPr id="33" name="Rectangle: Rounded Corners 32">
            <a:extLst>
              <a:ext uri="{FF2B5EF4-FFF2-40B4-BE49-F238E27FC236}">
                <a16:creationId xmlns:a16="http://schemas.microsoft.com/office/drawing/2014/main" id="{A1BCFEBD-BEC1-4AFD-8CB3-5523562E1C9C}"/>
              </a:ext>
            </a:extLst>
          </p:cNvPr>
          <p:cNvSpPr/>
          <p:nvPr/>
        </p:nvSpPr>
        <p:spPr>
          <a:xfrm>
            <a:off x="607303" y="2706361"/>
            <a:ext cx="10496337" cy="1543338"/>
          </a:xfrm>
          <a:prstGeom prst="roundRect">
            <a:avLst>
              <a:gd name="adj" fmla="val 9459"/>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71E654E-23B6-458A-9BF5-7DA13B5E70EA}"/>
              </a:ext>
            </a:extLst>
          </p:cNvPr>
          <p:cNvSpPr/>
          <p:nvPr/>
        </p:nvSpPr>
        <p:spPr>
          <a:xfrm>
            <a:off x="750372" y="4600448"/>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4034C74-692E-4DDA-8074-4EB8C189BED9}"/>
              </a:ext>
            </a:extLst>
          </p:cNvPr>
          <p:cNvSpPr txBox="1"/>
          <p:nvPr/>
        </p:nvSpPr>
        <p:spPr>
          <a:xfrm>
            <a:off x="785188" y="4525905"/>
            <a:ext cx="9933393" cy="1077218"/>
          </a:xfrm>
          <a:prstGeom prst="rect">
            <a:avLst/>
          </a:prstGeom>
          <a:noFill/>
        </p:spPr>
        <p:txBody>
          <a:bodyPr wrap="square" rtlCol="0">
            <a:spAutoFit/>
          </a:bodyPr>
          <a:lstStyle/>
          <a:p>
            <a:pPr algn="thaiDist"/>
            <a:r>
              <a:rPr lang="en-US" sz="3200" b="1" dirty="0">
                <a:latin typeface="TH Niramit AS" panose="02000506000000020004" pitchFamily="2" charset="-34"/>
                <a:cs typeface="TH Niramit AS" panose="02000506000000020004" pitchFamily="2" charset="-34"/>
              </a:rPr>
              <a:t>6</a:t>
            </a:r>
            <a:r>
              <a:rPr lang="en-US" sz="3200" b="1" i="0" dirty="0">
                <a:effectLst/>
                <a:latin typeface="TH Niramit AS" panose="02000506000000020004" pitchFamily="2" charset="-34"/>
                <a:cs typeface="TH Niramit AS" panose="02000506000000020004" pitchFamily="2" charset="-34"/>
              </a:rPr>
              <a:t>.  Educational research helps students apply their knowledge to practical situations.</a:t>
            </a:r>
          </a:p>
        </p:txBody>
      </p:sp>
      <p:sp>
        <p:nvSpPr>
          <p:cNvPr id="37" name="Rectangle: Rounded Corners 36">
            <a:extLst>
              <a:ext uri="{FF2B5EF4-FFF2-40B4-BE49-F238E27FC236}">
                <a16:creationId xmlns:a16="http://schemas.microsoft.com/office/drawing/2014/main" id="{04F4420E-F5B0-4A4A-A7FD-9A7544175FD4}"/>
              </a:ext>
            </a:extLst>
          </p:cNvPr>
          <p:cNvSpPr/>
          <p:nvPr/>
        </p:nvSpPr>
        <p:spPr>
          <a:xfrm>
            <a:off x="607303" y="4489751"/>
            <a:ext cx="10496337" cy="1113372"/>
          </a:xfrm>
          <a:prstGeom prst="roundRect">
            <a:avLst>
              <a:gd name="adj" fmla="val 9459"/>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155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Educational Research Methods </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857721" y="2261640"/>
            <a:ext cx="5645716" cy="3539430"/>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A survey is a research method that is used to collect data from a predetermined audience about a specific research context. It usually consists of a set of standardized questions that help you to gain insights into the experiences, thoughts, and behaviors of the audience.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grpSp>
        <p:nvGrpSpPr>
          <p:cNvPr id="17" name="Group 16">
            <a:extLst>
              <a:ext uri="{FF2B5EF4-FFF2-40B4-BE49-F238E27FC236}">
                <a16:creationId xmlns:a16="http://schemas.microsoft.com/office/drawing/2014/main" id="{9411E063-4745-4C04-86FC-325B1BBB2F97}"/>
              </a:ext>
            </a:extLst>
          </p:cNvPr>
          <p:cNvGrpSpPr/>
          <p:nvPr/>
        </p:nvGrpSpPr>
        <p:grpSpPr>
          <a:xfrm>
            <a:off x="671803" y="1327208"/>
            <a:ext cx="7502041" cy="576007"/>
            <a:chOff x="542089" y="3761889"/>
            <a:chExt cx="10287685" cy="663544"/>
          </a:xfrm>
        </p:grpSpPr>
        <p:grpSp>
          <p:nvGrpSpPr>
            <p:cNvPr id="18" name="Group 17">
              <a:extLst>
                <a:ext uri="{FF2B5EF4-FFF2-40B4-BE49-F238E27FC236}">
                  <a16:creationId xmlns:a16="http://schemas.microsoft.com/office/drawing/2014/main" id="{4547A5D6-F53E-4AF3-A44A-708F66B5CBFD}"/>
                </a:ext>
              </a:extLst>
            </p:cNvPr>
            <p:cNvGrpSpPr/>
            <p:nvPr/>
          </p:nvGrpSpPr>
          <p:grpSpPr>
            <a:xfrm>
              <a:off x="542089" y="3761889"/>
              <a:ext cx="9891945" cy="663544"/>
              <a:chOff x="-368899" y="1283152"/>
              <a:chExt cx="9891945" cy="663544"/>
            </a:xfrm>
          </p:grpSpPr>
          <p:sp>
            <p:nvSpPr>
              <p:cNvPr id="20" name="Rectangle 19">
                <a:extLst>
                  <a:ext uri="{FF2B5EF4-FFF2-40B4-BE49-F238E27FC236}">
                    <a16:creationId xmlns:a16="http://schemas.microsoft.com/office/drawing/2014/main" id="{E71155F6-99F1-473B-9B06-E34D7338ACB7}"/>
                  </a:ext>
                </a:extLst>
              </p:cNvPr>
              <p:cNvSpPr/>
              <p:nvPr/>
            </p:nvSpPr>
            <p:spPr>
              <a:xfrm>
                <a:off x="141006" y="1283153"/>
                <a:ext cx="8872131"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5113E42F-68ED-4457-BE0D-064DB150FF39}"/>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126F5D5F-7F0C-40D2-B303-C49DE69584E1}"/>
                  </a:ext>
                </a:extLst>
              </p:cNvPr>
              <p:cNvSpPr/>
              <p:nvPr/>
            </p:nvSpPr>
            <p:spPr>
              <a:xfrm flipH="1">
                <a:off x="-36889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Parallelogram 18">
              <a:extLst>
                <a:ext uri="{FF2B5EF4-FFF2-40B4-BE49-F238E27FC236}">
                  <a16:creationId xmlns:a16="http://schemas.microsoft.com/office/drawing/2014/main" id="{4C03F399-083F-4737-8CB7-541182F84822}"/>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B83B05D2-19C6-4A44-A73D-4811E55B940B}"/>
              </a:ext>
            </a:extLst>
          </p:cNvPr>
          <p:cNvSpPr txBox="1"/>
          <p:nvPr/>
        </p:nvSpPr>
        <p:spPr>
          <a:xfrm>
            <a:off x="1094746" y="1344210"/>
            <a:ext cx="6565510" cy="604781"/>
          </a:xfrm>
          <a:prstGeom prst="rect">
            <a:avLst/>
          </a:prstGeom>
          <a:noFill/>
        </p:spPr>
        <p:txBody>
          <a:bodyPr wrap="square" rtlCol="0">
            <a:spAutoFit/>
          </a:bodyPr>
          <a:lstStyle/>
          <a:p>
            <a:pPr marL="344488" indent="-344488">
              <a:lnSpc>
                <a:spcPct val="90000"/>
              </a:lnSpc>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Surveys/Questionnaires</a:t>
            </a:r>
            <a:endParaRPr lang="th-TH" sz="3600" b="1" dirty="0">
              <a:solidFill>
                <a:srgbClr val="002060"/>
              </a:solidFill>
              <a:latin typeface="TH Niramit AS" panose="02000506000000020004" pitchFamily="2" charset="-34"/>
              <a:cs typeface="TH Niramit AS" panose="02000506000000020004" pitchFamily="2" charset="-34"/>
            </a:endParaRPr>
          </a:p>
        </p:txBody>
      </p:sp>
      <p:pic>
        <p:nvPicPr>
          <p:cNvPr id="5" name="Picture 4" descr="A picture containing graphical user interface&#10;&#10;Description automatically generated">
            <a:extLst>
              <a:ext uri="{FF2B5EF4-FFF2-40B4-BE49-F238E27FC236}">
                <a16:creationId xmlns:a16="http://schemas.microsoft.com/office/drawing/2014/main" id="{D40FC581-006A-4931-9986-37BF068ED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387" y="2216363"/>
            <a:ext cx="4650077" cy="3584707"/>
          </a:xfrm>
          <a:prstGeom prst="rect">
            <a:avLst/>
          </a:prstGeom>
        </p:spPr>
      </p:pic>
    </p:spTree>
    <p:extLst>
      <p:ext uri="{BB962C8B-B14F-4D97-AF65-F5344CB8AC3E}">
        <p14:creationId xmlns:p14="http://schemas.microsoft.com/office/powerpoint/2010/main" val="463900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284618" y="1465683"/>
            <a:ext cx="9622763" cy="3046988"/>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Surveys can be administered physically using paper forms, face-to-face conversations, telephone conversations, or online forms. Online forms are easier to administer because they help you to collect accurate data and to also reach a larger sample size. </a:t>
            </a:r>
            <a:r>
              <a:rPr lang="en-US" sz="3200" b="1" i="0" u="none" strike="noStrike" dirty="0">
                <a:solidFill>
                  <a:srgbClr val="1155CC"/>
                </a:solidFill>
                <a:effectLst/>
                <a:latin typeface="TH Niramit AS" panose="02000506000000020004" pitchFamily="2" charset="-34"/>
                <a:cs typeface="TH Niramit AS" panose="02000506000000020004" pitchFamily="2" charset="-34"/>
              </a:rPr>
              <a:t>Creating your online survey on data-gathering platforms </a:t>
            </a:r>
            <a:r>
              <a:rPr lang="en-US" sz="3200" b="1" i="0" dirty="0">
                <a:solidFill>
                  <a:srgbClr val="000000"/>
                </a:solidFill>
                <a:effectLst/>
                <a:latin typeface="TH Niramit AS" panose="02000506000000020004" pitchFamily="2" charset="-34"/>
                <a:cs typeface="TH Niramit AS" panose="02000506000000020004" pitchFamily="2" charset="-34"/>
              </a:rPr>
              <a:t>allows you to. also analyze survey respondent's data easily.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055624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7010D46E-753B-42FE-A4C4-34EB3680668D}"/>
              </a:ext>
            </a:extLst>
          </p:cNvPr>
          <p:cNvPicPr>
            <a:picLocks noChangeAspect="1"/>
          </p:cNvPicPr>
          <p:nvPr/>
        </p:nvPicPr>
        <p:blipFill rotWithShape="1">
          <a:blip r:embed="rId2">
            <a:extLst>
              <a:ext uri="{28A0092B-C50C-407E-A947-70E740481C1C}">
                <a14:useLocalDpi xmlns:a14="http://schemas.microsoft.com/office/drawing/2010/main" val="0"/>
              </a:ext>
            </a:extLst>
          </a:blip>
          <a:srcRect l="8917" t="5987" r="9003" b="9524"/>
          <a:stretch/>
        </p:blipFill>
        <p:spPr>
          <a:xfrm>
            <a:off x="0" y="1494305"/>
            <a:ext cx="5583515" cy="3539430"/>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651542" y="1725725"/>
            <a:ext cx="6120278" cy="206210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In order to gather accurate data via your survey, you must first identify the research context and the research subjects that would make up your data sample size.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570909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7010D46E-753B-42FE-A4C4-34EB3680668D}"/>
              </a:ext>
            </a:extLst>
          </p:cNvPr>
          <p:cNvPicPr>
            <a:picLocks noChangeAspect="1"/>
          </p:cNvPicPr>
          <p:nvPr/>
        </p:nvPicPr>
        <p:blipFill rotWithShape="1">
          <a:blip r:embed="rId2">
            <a:extLst>
              <a:ext uri="{28A0092B-C50C-407E-A947-70E740481C1C}">
                <a14:useLocalDpi xmlns:a14="http://schemas.microsoft.com/office/drawing/2010/main" val="0"/>
              </a:ext>
            </a:extLst>
          </a:blip>
          <a:srcRect l="8917" t="5987" r="9003" b="9524"/>
          <a:stretch/>
        </p:blipFill>
        <p:spPr>
          <a:xfrm>
            <a:off x="0" y="1494305"/>
            <a:ext cx="5583515" cy="3539430"/>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651542" y="1725725"/>
            <a:ext cx="6120278" cy="156966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Next, you need to choose an online survey to help you create and administer your survey with little or no hassles.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004635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37721" y="1672422"/>
            <a:ext cx="5692262" cy="403187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An interview is a </a:t>
            </a:r>
            <a:r>
              <a:rPr lang="en-US" sz="3200" b="1" i="0" u="none" strike="noStrike" dirty="0">
                <a:solidFill>
                  <a:srgbClr val="1155CC"/>
                </a:solidFill>
                <a:effectLst/>
                <a:latin typeface="TH Niramit AS" panose="02000506000000020004" pitchFamily="2" charset="-34"/>
                <a:cs typeface="TH Niramit AS" panose="02000506000000020004" pitchFamily="2" charset="-34"/>
              </a:rPr>
              <a:t>qualitative data collection</a:t>
            </a:r>
            <a:r>
              <a:rPr lang="en-US" sz="3200" b="1" i="0" dirty="0">
                <a:solidFill>
                  <a:srgbClr val="000000"/>
                </a:solidFill>
                <a:effectLst/>
                <a:latin typeface="TH Niramit AS" panose="02000506000000020004" pitchFamily="2" charset="-34"/>
                <a:cs typeface="TH Niramit AS" panose="02000506000000020004" pitchFamily="2" charset="-34"/>
              </a:rPr>
              <a:t> method that helps you to gather information from respondents by asking questions in a conversation. It is typically a face-to-face conversation with the research subjects in order to gather insights that will prove useful to the specific research context. </a:t>
            </a:r>
            <a:endParaRPr lang="en-US" sz="3200" b="1" dirty="0">
              <a:latin typeface="TH Niramit AS" panose="02000506000000020004" pitchFamily="2" charset="-34"/>
              <a:cs typeface="TH Niramit AS" panose="02000506000000020004" pitchFamily="2" charset="-34"/>
            </a:endParaRPr>
          </a:p>
        </p:txBody>
      </p:sp>
      <p:grpSp>
        <p:nvGrpSpPr>
          <p:cNvPr id="12" name="Group 11">
            <a:extLst>
              <a:ext uri="{FF2B5EF4-FFF2-40B4-BE49-F238E27FC236}">
                <a16:creationId xmlns:a16="http://schemas.microsoft.com/office/drawing/2014/main" id="{1A47691D-2325-4512-B9E0-8D106079B58C}"/>
              </a:ext>
            </a:extLst>
          </p:cNvPr>
          <p:cNvGrpSpPr/>
          <p:nvPr/>
        </p:nvGrpSpPr>
        <p:grpSpPr>
          <a:xfrm>
            <a:off x="737721" y="615679"/>
            <a:ext cx="7502041" cy="576007"/>
            <a:chOff x="542089" y="3761889"/>
            <a:chExt cx="10287685" cy="663544"/>
          </a:xfrm>
        </p:grpSpPr>
        <p:grpSp>
          <p:nvGrpSpPr>
            <p:cNvPr id="13" name="Group 12">
              <a:extLst>
                <a:ext uri="{FF2B5EF4-FFF2-40B4-BE49-F238E27FC236}">
                  <a16:creationId xmlns:a16="http://schemas.microsoft.com/office/drawing/2014/main" id="{59D4A598-3678-4B2D-832B-3AB108B71F17}"/>
                </a:ext>
              </a:extLst>
            </p:cNvPr>
            <p:cNvGrpSpPr/>
            <p:nvPr/>
          </p:nvGrpSpPr>
          <p:grpSpPr>
            <a:xfrm>
              <a:off x="542089" y="3761889"/>
              <a:ext cx="9891945" cy="663544"/>
              <a:chOff x="-368899" y="1283152"/>
              <a:chExt cx="9891945" cy="663544"/>
            </a:xfrm>
          </p:grpSpPr>
          <p:sp>
            <p:nvSpPr>
              <p:cNvPr id="17" name="Rectangle 16">
                <a:extLst>
                  <a:ext uri="{FF2B5EF4-FFF2-40B4-BE49-F238E27FC236}">
                    <a16:creationId xmlns:a16="http://schemas.microsoft.com/office/drawing/2014/main" id="{F1604C34-B95A-43A0-AD6E-3FD1442EA874}"/>
                  </a:ext>
                </a:extLst>
              </p:cNvPr>
              <p:cNvSpPr/>
              <p:nvPr/>
            </p:nvSpPr>
            <p:spPr>
              <a:xfrm>
                <a:off x="141006" y="1283153"/>
                <a:ext cx="8872131"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686FBC86-CA49-4B03-AF6E-41E027350571}"/>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AB2C2A5F-6774-47E8-9F33-A9A251D83776}"/>
                  </a:ext>
                </a:extLst>
              </p:cNvPr>
              <p:cNvSpPr/>
              <p:nvPr/>
            </p:nvSpPr>
            <p:spPr>
              <a:xfrm flipH="1">
                <a:off x="-36889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Parallelogram 14">
              <a:extLst>
                <a:ext uri="{FF2B5EF4-FFF2-40B4-BE49-F238E27FC236}">
                  <a16:creationId xmlns:a16="http://schemas.microsoft.com/office/drawing/2014/main" id="{8CBFADDA-A6F4-49D4-808E-60098836D960}"/>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ECE6D8ED-BB81-4230-8A0F-1576D11C45E1}"/>
              </a:ext>
            </a:extLst>
          </p:cNvPr>
          <p:cNvSpPr txBox="1"/>
          <p:nvPr/>
        </p:nvSpPr>
        <p:spPr>
          <a:xfrm>
            <a:off x="1160664" y="632681"/>
            <a:ext cx="6565510" cy="604781"/>
          </a:xfrm>
          <a:prstGeom prst="rect">
            <a:avLst/>
          </a:prstGeom>
          <a:noFill/>
        </p:spPr>
        <p:txBody>
          <a:bodyPr wrap="square" rtlCol="0">
            <a:spAutoFit/>
          </a:bodyPr>
          <a:lstStyle/>
          <a:p>
            <a:pPr marL="344488" indent="-344488">
              <a:lnSpc>
                <a:spcPct val="90000"/>
              </a:lnSpc>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Interviews</a:t>
            </a:r>
            <a:endParaRPr lang="th-TH" sz="3600" b="1" dirty="0">
              <a:solidFill>
                <a:srgbClr val="002060"/>
              </a:solidFill>
              <a:latin typeface="TH Niramit AS" panose="02000506000000020004" pitchFamily="2" charset="-34"/>
              <a:cs typeface="TH Niramit AS" panose="02000506000000020004" pitchFamily="2" charset="-34"/>
            </a:endParaRPr>
          </a:p>
        </p:txBody>
      </p:sp>
      <p:pic>
        <p:nvPicPr>
          <p:cNvPr id="3" name="Picture 2" descr="Teams&#10;&#10;Description automatically generated">
            <a:extLst>
              <a:ext uri="{FF2B5EF4-FFF2-40B4-BE49-F238E27FC236}">
                <a16:creationId xmlns:a16="http://schemas.microsoft.com/office/drawing/2014/main" id="{F68BE727-A1EB-4B80-A433-5C2DF8E7BF89}"/>
              </a:ext>
            </a:extLst>
          </p:cNvPr>
          <p:cNvPicPr>
            <a:picLocks noChangeAspect="1"/>
          </p:cNvPicPr>
          <p:nvPr/>
        </p:nvPicPr>
        <p:blipFill rotWithShape="1">
          <a:blip r:embed="rId4">
            <a:extLst>
              <a:ext uri="{28A0092B-C50C-407E-A947-70E740481C1C}">
                <a14:useLocalDpi xmlns:a14="http://schemas.microsoft.com/office/drawing/2010/main" val="0"/>
              </a:ext>
            </a:extLst>
          </a:blip>
          <a:srcRect l="7807" t="7924" r="8117" b="7211"/>
          <a:stretch/>
        </p:blipFill>
        <p:spPr>
          <a:xfrm>
            <a:off x="6840308" y="2046295"/>
            <a:ext cx="5041926" cy="3532459"/>
          </a:xfrm>
          <a:prstGeom prst="rect">
            <a:avLst/>
          </a:prstGeom>
        </p:spPr>
      </p:pic>
    </p:spTree>
    <p:extLst>
      <p:ext uri="{BB962C8B-B14F-4D97-AF65-F5344CB8AC3E}">
        <p14:creationId xmlns:p14="http://schemas.microsoft.com/office/powerpoint/2010/main" val="3530338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880189" y="1590841"/>
            <a:ext cx="5492619" cy="353943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Interviews can be </a:t>
            </a:r>
            <a:r>
              <a:rPr lang="en-US" sz="3200" b="1" i="0" u="none" strike="noStrike" dirty="0">
                <a:solidFill>
                  <a:srgbClr val="1155CC"/>
                </a:solidFill>
                <a:effectLst/>
                <a:latin typeface="TH Niramit AS" panose="02000506000000020004" pitchFamily="2" charset="-34"/>
                <a:cs typeface="TH Niramit AS" panose="02000506000000020004" pitchFamily="2" charset="-34"/>
              </a:rPr>
              <a:t>structured, semi-structured</a:t>
            </a:r>
            <a:r>
              <a:rPr lang="en-US" sz="3200" b="1" i="0" dirty="0">
                <a:solidFill>
                  <a:srgbClr val="000000"/>
                </a:solidFill>
                <a:effectLst/>
                <a:latin typeface="TH Niramit AS" panose="02000506000000020004" pitchFamily="2" charset="-34"/>
                <a:cs typeface="TH Niramit AS" panose="02000506000000020004" pitchFamily="2" charset="-34"/>
              </a:rPr>
              <a:t>, or</a:t>
            </a:r>
            <a:r>
              <a:rPr lang="en-US" sz="3200" b="1" i="0" u="none" strike="noStrike" dirty="0">
                <a:solidFill>
                  <a:srgbClr val="1155CC"/>
                </a:solidFill>
                <a:effectLst/>
                <a:latin typeface="TH Niramit AS" panose="02000506000000020004" pitchFamily="2" charset="-34"/>
                <a:cs typeface="TH Niramit AS" panose="02000506000000020004" pitchFamily="2" charset="-34"/>
              </a:rPr>
              <a:t> unstructured</a:t>
            </a:r>
            <a:r>
              <a:rPr lang="en-US" sz="3200" b="1" i="0" dirty="0">
                <a:solidFill>
                  <a:srgbClr val="000000"/>
                </a:solidFill>
                <a:effectLst/>
                <a:latin typeface="TH Niramit AS" panose="02000506000000020004" pitchFamily="2" charset="-34"/>
                <a:cs typeface="TH Niramit AS" panose="02000506000000020004" pitchFamily="2" charset="-34"/>
              </a:rPr>
              <a:t>. A structured interview is a type of interview that follows a premeditated sequence; that is, it makes use of a set of standardized questions to gather information from the research subjects. </a:t>
            </a:r>
            <a:endParaRPr lang="en-US" sz="3200" b="1" dirty="0">
              <a:latin typeface="TH Niramit AS" panose="02000506000000020004" pitchFamily="2" charset="-34"/>
              <a:cs typeface="TH Niramit AS" panose="02000506000000020004" pitchFamily="2" charset="-34"/>
            </a:endParaRPr>
          </a:p>
        </p:txBody>
      </p:sp>
      <p:pic>
        <p:nvPicPr>
          <p:cNvPr id="3" name="Picture 2" descr="Chart&#10;&#10;Description automatically generated">
            <a:extLst>
              <a:ext uri="{FF2B5EF4-FFF2-40B4-BE49-F238E27FC236}">
                <a16:creationId xmlns:a16="http://schemas.microsoft.com/office/drawing/2014/main" id="{003F2B2A-988A-4189-910B-485E94DD7B99}"/>
              </a:ext>
            </a:extLst>
          </p:cNvPr>
          <p:cNvPicPr>
            <a:picLocks noChangeAspect="1"/>
          </p:cNvPicPr>
          <p:nvPr/>
        </p:nvPicPr>
        <p:blipFill rotWithShape="1">
          <a:blip r:embed="rId4">
            <a:extLst>
              <a:ext uri="{28A0092B-C50C-407E-A947-70E740481C1C}">
                <a14:useLocalDpi xmlns:a14="http://schemas.microsoft.com/office/drawing/2010/main" val="0"/>
              </a:ext>
            </a:extLst>
          </a:blip>
          <a:srcRect l="10355" t="6297" r="8829" b="5430"/>
          <a:stretch/>
        </p:blipFill>
        <p:spPr>
          <a:xfrm>
            <a:off x="7169284" y="1482897"/>
            <a:ext cx="4406631" cy="3846921"/>
          </a:xfrm>
          <a:prstGeom prst="rect">
            <a:avLst/>
          </a:prstGeom>
        </p:spPr>
      </p:pic>
    </p:spTree>
    <p:extLst>
      <p:ext uri="{BB962C8B-B14F-4D97-AF65-F5344CB8AC3E}">
        <p14:creationId xmlns:p14="http://schemas.microsoft.com/office/powerpoint/2010/main" val="1254008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246916" y="1548854"/>
            <a:ext cx="5949819" cy="353943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An unstructured interview is a type of interview that is fluid; that is, it is non-directive. During a structured interview, the researcher does not make use of a set of predetermined questions rather, he or she spontaneously asks questions to gather relevant data from the respondents. </a:t>
            </a:r>
            <a:endParaRPr lang="en-US" sz="3200" b="1" dirty="0">
              <a:latin typeface="TH Niramit AS" panose="02000506000000020004" pitchFamily="2" charset="-34"/>
              <a:cs typeface="TH Niramit AS" panose="02000506000000020004" pitchFamily="2" charset="-34"/>
            </a:endParaRPr>
          </a:p>
        </p:txBody>
      </p:sp>
      <p:pic>
        <p:nvPicPr>
          <p:cNvPr id="3" name="Picture 2">
            <a:extLst>
              <a:ext uri="{FF2B5EF4-FFF2-40B4-BE49-F238E27FC236}">
                <a16:creationId xmlns:a16="http://schemas.microsoft.com/office/drawing/2014/main" id="{8FA07DCD-2C31-4F41-BC81-13A0D24A4AE8}"/>
              </a:ext>
            </a:extLst>
          </p:cNvPr>
          <p:cNvPicPr>
            <a:picLocks noChangeAspect="1"/>
          </p:cNvPicPr>
          <p:nvPr/>
        </p:nvPicPr>
        <p:blipFill rotWithShape="1">
          <a:blip r:embed="rId4">
            <a:extLst>
              <a:ext uri="{28A0092B-C50C-407E-A947-70E740481C1C}">
                <a14:useLocalDpi xmlns:a14="http://schemas.microsoft.com/office/drawing/2010/main" val="0"/>
              </a:ext>
            </a:extLst>
          </a:blip>
          <a:srcRect l="9889" t="7969" r="10174" b="10953"/>
          <a:stretch/>
        </p:blipFill>
        <p:spPr>
          <a:xfrm>
            <a:off x="349996" y="1879594"/>
            <a:ext cx="4502809" cy="2624312"/>
          </a:xfrm>
          <a:prstGeom prst="rect">
            <a:avLst/>
          </a:prstGeom>
        </p:spPr>
      </p:pic>
    </p:spTree>
    <p:extLst>
      <p:ext uri="{BB962C8B-B14F-4D97-AF65-F5344CB8AC3E}">
        <p14:creationId xmlns:p14="http://schemas.microsoft.com/office/powerpoint/2010/main" val="3188534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905070" y="1100567"/>
            <a:ext cx="5299788" cy="4524315"/>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A semi-structured interview is the mid-point between structured and unstructured interviews. Here, the researcher makes use of a set of standardized questions yet, he or she still makes inquiries outside these premeditated questions as dedicated by the flow of the conversations in the research context. </a:t>
            </a:r>
            <a:endParaRPr lang="en-US" sz="3200" b="1" dirty="0">
              <a:latin typeface="TH Niramit AS" panose="02000506000000020004" pitchFamily="2" charset="-34"/>
              <a:cs typeface="TH Niramit AS" panose="02000506000000020004" pitchFamily="2" charset="-34"/>
            </a:endParaRPr>
          </a:p>
        </p:txBody>
      </p:sp>
      <p:pic>
        <p:nvPicPr>
          <p:cNvPr id="3" name="Picture 2" descr="Text, Teams&#10;&#10;Description automatically generated">
            <a:extLst>
              <a:ext uri="{FF2B5EF4-FFF2-40B4-BE49-F238E27FC236}">
                <a16:creationId xmlns:a16="http://schemas.microsoft.com/office/drawing/2014/main" id="{B6D7C505-F8D6-433D-A902-15625A51DAB5}"/>
              </a:ext>
            </a:extLst>
          </p:cNvPr>
          <p:cNvPicPr>
            <a:picLocks noChangeAspect="1"/>
          </p:cNvPicPr>
          <p:nvPr/>
        </p:nvPicPr>
        <p:blipFill rotWithShape="1">
          <a:blip r:embed="rId4">
            <a:extLst>
              <a:ext uri="{28A0092B-C50C-407E-A947-70E740481C1C}">
                <a14:useLocalDpi xmlns:a14="http://schemas.microsoft.com/office/drawing/2010/main" val="0"/>
              </a:ext>
            </a:extLst>
          </a:blip>
          <a:srcRect l="8814" t="7881" r="8921" b="8438"/>
          <a:stretch/>
        </p:blipFill>
        <p:spPr>
          <a:xfrm>
            <a:off x="6575235" y="1922889"/>
            <a:ext cx="5489246" cy="2966937"/>
          </a:xfrm>
          <a:prstGeom prst="rect">
            <a:avLst/>
          </a:prstGeom>
        </p:spPr>
      </p:pic>
    </p:spTree>
    <p:extLst>
      <p:ext uri="{BB962C8B-B14F-4D97-AF65-F5344CB8AC3E}">
        <p14:creationId xmlns:p14="http://schemas.microsoft.com/office/powerpoint/2010/main" val="363345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972078" y="1486417"/>
            <a:ext cx="6047376" cy="3539430"/>
          </a:xfrm>
          <a:prstGeom prst="rect">
            <a:avLst/>
          </a:prstGeom>
          <a:noFill/>
        </p:spPr>
        <p:txBody>
          <a:bodyPr wrap="square">
            <a:spAutoFit/>
          </a:bodyPr>
          <a:lstStyle/>
          <a:p>
            <a:pPr algn="thaiDist"/>
            <a:r>
              <a:rPr lang="en-US" sz="3200" b="1" i="0" u="none" strike="noStrike" dirty="0">
                <a:solidFill>
                  <a:srgbClr val="1155CC"/>
                </a:solidFill>
                <a:effectLst/>
                <a:latin typeface="TH Niramit AS" panose="02000506000000020004" pitchFamily="2" charset="-34"/>
                <a:cs typeface="TH Niramit AS" panose="02000506000000020004" pitchFamily="2" charset="-34"/>
              </a:rPr>
              <a:t>J. W. Best defines educational research</a:t>
            </a:r>
            <a:r>
              <a:rPr lang="en-US" sz="3200" b="1" i="0" dirty="0">
                <a:solidFill>
                  <a:srgbClr val="000000"/>
                </a:solidFill>
                <a:effectLst/>
                <a:latin typeface="TH Niramit AS" panose="02000506000000020004" pitchFamily="2" charset="-34"/>
                <a:cs typeface="TH Niramit AS" panose="02000506000000020004" pitchFamily="2" charset="-34"/>
              </a:rPr>
              <a:t> as that activity that is directed towards the development of a science of behavior in educational situations. The ultimate aim of such a science is to provide knowledge that will permit the educator to achieve his goals through the most effective methods.</a:t>
            </a:r>
            <a:endParaRPr lang="en-US" sz="3200" b="1" dirty="0">
              <a:latin typeface="TH Niramit AS" panose="02000506000000020004" pitchFamily="2" charset="-34"/>
              <a:cs typeface="TH Niramit AS" panose="02000506000000020004" pitchFamily="2" charset="-34"/>
            </a:endParaRPr>
          </a:p>
        </p:txBody>
      </p:sp>
      <p:pic>
        <p:nvPicPr>
          <p:cNvPr id="4" name="Picture 3" descr="Graphical user interface, application, Teams&#10;&#10;Description automatically generated">
            <a:extLst>
              <a:ext uri="{FF2B5EF4-FFF2-40B4-BE49-F238E27FC236}">
                <a16:creationId xmlns:a16="http://schemas.microsoft.com/office/drawing/2014/main" id="{178F2BF4-0B06-400E-9555-1E4490717A69}"/>
              </a:ext>
            </a:extLst>
          </p:cNvPr>
          <p:cNvPicPr>
            <a:picLocks noChangeAspect="1"/>
          </p:cNvPicPr>
          <p:nvPr/>
        </p:nvPicPr>
        <p:blipFill rotWithShape="1">
          <a:blip r:embed="rId4">
            <a:extLst>
              <a:ext uri="{28A0092B-C50C-407E-A947-70E740481C1C}">
                <a14:useLocalDpi xmlns:a14="http://schemas.microsoft.com/office/drawing/2010/main" val="0"/>
              </a:ext>
            </a:extLst>
          </a:blip>
          <a:srcRect l="9785" t="6024" r="9641" b="6046"/>
          <a:stretch/>
        </p:blipFill>
        <p:spPr>
          <a:xfrm>
            <a:off x="737721" y="1132070"/>
            <a:ext cx="3797560" cy="4084452"/>
          </a:xfrm>
          <a:prstGeom prst="rect">
            <a:avLst/>
          </a:prstGeom>
        </p:spPr>
      </p:pic>
    </p:spTree>
    <p:extLst>
      <p:ext uri="{BB962C8B-B14F-4D97-AF65-F5344CB8AC3E}">
        <p14:creationId xmlns:p14="http://schemas.microsoft.com/office/powerpoint/2010/main" val="4281017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651487" y="2131765"/>
            <a:ext cx="4562537" cy="206210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Data from Interviews can be collected using audio recorders, digital cameras, surveys, and questionnaires. </a:t>
            </a:r>
            <a:endParaRPr lang="en-US" sz="3200" b="1" dirty="0">
              <a:latin typeface="TH Niramit AS" panose="02000506000000020004" pitchFamily="2" charset="-34"/>
              <a:cs typeface="TH Niramit AS" panose="02000506000000020004" pitchFamily="2" charset="-34"/>
            </a:endParaRPr>
          </a:p>
        </p:txBody>
      </p:sp>
      <p:pic>
        <p:nvPicPr>
          <p:cNvPr id="3" name="Picture 2" descr="Diagram&#10;&#10;Description automatically generated">
            <a:extLst>
              <a:ext uri="{FF2B5EF4-FFF2-40B4-BE49-F238E27FC236}">
                <a16:creationId xmlns:a16="http://schemas.microsoft.com/office/drawing/2014/main" id="{0582CCA8-E053-4E8C-97E2-AE905CF987C6}"/>
              </a:ext>
            </a:extLst>
          </p:cNvPr>
          <p:cNvPicPr>
            <a:picLocks noChangeAspect="1"/>
          </p:cNvPicPr>
          <p:nvPr/>
        </p:nvPicPr>
        <p:blipFill rotWithShape="1">
          <a:blip r:embed="rId4">
            <a:extLst>
              <a:ext uri="{28A0092B-C50C-407E-A947-70E740481C1C}">
                <a14:useLocalDpi xmlns:a14="http://schemas.microsoft.com/office/drawing/2010/main" val="0"/>
              </a:ext>
            </a:extLst>
          </a:blip>
          <a:srcRect l="10106" t="4528" r="7154" b="10309"/>
          <a:stretch/>
        </p:blipFill>
        <p:spPr>
          <a:xfrm>
            <a:off x="5665006" y="1563634"/>
            <a:ext cx="5875507" cy="2840477"/>
          </a:xfrm>
          <a:prstGeom prst="rect">
            <a:avLst/>
          </a:prstGeom>
        </p:spPr>
      </p:pic>
    </p:spTree>
    <p:extLst>
      <p:ext uri="{BB962C8B-B14F-4D97-AF65-F5344CB8AC3E}">
        <p14:creationId xmlns:p14="http://schemas.microsoft.com/office/powerpoint/2010/main" val="4267007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14001" y="1685489"/>
            <a:ext cx="6469783" cy="353943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Observation is a method of data collection that entails systematically selecting, watching, listening, reading, touching, and recording behaviors and characteristics of living beings, objects, or phenomena. In the classroom, teachers can adopt this method to understand students' behaviors in different contexts. </a:t>
            </a:r>
            <a:endParaRPr lang="en-US" sz="3200" b="1" dirty="0">
              <a:latin typeface="TH Niramit AS" panose="02000506000000020004" pitchFamily="2" charset="-34"/>
              <a:cs typeface="TH Niramit AS" panose="02000506000000020004" pitchFamily="2" charset="-34"/>
            </a:endParaRPr>
          </a:p>
        </p:txBody>
      </p:sp>
      <p:grpSp>
        <p:nvGrpSpPr>
          <p:cNvPr id="12" name="Group 11">
            <a:extLst>
              <a:ext uri="{FF2B5EF4-FFF2-40B4-BE49-F238E27FC236}">
                <a16:creationId xmlns:a16="http://schemas.microsoft.com/office/drawing/2014/main" id="{1A47691D-2325-4512-B9E0-8D106079B58C}"/>
              </a:ext>
            </a:extLst>
          </p:cNvPr>
          <p:cNvGrpSpPr/>
          <p:nvPr/>
        </p:nvGrpSpPr>
        <p:grpSpPr>
          <a:xfrm>
            <a:off x="737721" y="615679"/>
            <a:ext cx="7502041" cy="576007"/>
            <a:chOff x="542089" y="3761889"/>
            <a:chExt cx="10287685" cy="663544"/>
          </a:xfrm>
        </p:grpSpPr>
        <p:grpSp>
          <p:nvGrpSpPr>
            <p:cNvPr id="13" name="Group 12">
              <a:extLst>
                <a:ext uri="{FF2B5EF4-FFF2-40B4-BE49-F238E27FC236}">
                  <a16:creationId xmlns:a16="http://schemas.microsoft.com/office/drawing/2014/main" id="{59D4A598-3678-4B2D-832B-3AB108B71F17}"/>
                </a:ext>
              </a:extLst>
            </p:cNvPr>
            <p:cNvGrpSpPr/>
            <p:nvPr/>
          </p:nvGrpSpPr>
          <p:grpSpPr>
            <a:xfrm>
              <a:off x="542089" y="3761889"/>
              <a:ext cx="9891945" cy="663544"/>
              <a:chOff x="-368899" y="1283152"/>
              <a:chExt cx="9891945" cy="663544"/>
            </a:xfrm>
          </p:grpSpPr>
          <p:sp>
            <p:nvSpPr>
              <p:cNvPr id="17" name="Rectangle 16">
                <a:extLst>
                  <a:ext uri="{FF2B5EF4-FFF2-40B4-BE49-F238E27FC236}">
                    <a16:creationId xmlns:a16="http://schemas.microsoft.com/office/drawing/2014/main" id="{F1604C34-B95A-43A0-AD6E-3FD1442EA874}"/>
                  </a:ext>
                </a:extLst>
              </p:cNvPr>
              <p:cNvSpPr/>
              <p:nvPr/>
            </p:nvSpPr>
            <p:spPr>
              <a:xfrm>
                <a:off x="141006" y="1283153"/>
                <a:ext cx="8872131"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686FBC86-CA49-4B03-AF6E-41E027350571}"/>
                  </a:ext>
                </a:extLst>
              </p:cNvPr>
              <p:cNvSpPr/>
              <p:nvPr/>
            </p:nvSpPr>
            <p:spPr>
              <a:xfrm flipV="1">
                <a:off x="901313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AB2C2A5F-6774-47E8-9F33-A9A251D83776}"/>
                  </a:ext>
                </a:extLst>
              </p:cNvPr>
              <p:cNvSpPr/>
              <p:nvPr/>
            </p:nvSpPr>
            <p:spPr>
              <a:xfrm flipH="1">
                <a:off x="-36889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Parallelogram 14">
              <a:extLst>
                <a:ext uri="{FF2B5EF4-FFF2-40B4-BE49-F238E27FC236}">
                  <a16:creationId xmlns:a16="http://schemas.microsoft.com/office/drawing/2014/main" id="{8CBFADDA-A6F4-49D4-808E-60098836D960}"/>
                </a:ext>
              </a:extLst>
            </p:cNvPr>
            <p:cNvSpPr/>
            <p:nvPr/>
          </p:nvSpPr>
          <p:spPr>
            <a:xfrm>
              <a:off x="9994211" y="3761890"/>
              <a:ext cx="835563"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ECE6D8ED-BB81-4230-8A0F-1576D11C45E1}"/>
              </a:ext>
            </a:extLst>
          </p:cNvPr>
          <p:cNvSpPr txBox="1"/>
          <p:nvPr/>
        </p:nvSpPr>
        <p:spPr>
          <a:xfrm>
            <a:off x="1160664" y="632681"/>
            <a:ext cx="6565510" cy="604781"/>
          </a:xfrm>
          <a:prstGeom prst="rect">
            <a:avLst/>
          </a:prstGeom>
          <a:noFill/>
        </p:spPr>
        <p:txBody>
          <a:bodyPr wrap="square" rtlCol="0">
            <a:spAutoFit/>
          </a:bodyPr>
          <a:lstStyle/>
          <a:p>
            <a:pPr marL="344488" indent="-344488">
              <a:lnSpc>
                <a:spcPct val="90000"/>
              </a:lnSpc>
              <a:buFont typeface="Arial" panose="020B0604020202020204" pitchFamily="34" charset="0"/>
              <a:buChar char="•"/>
            </a:pPr>
            <a:r>
              <a:rPr lang="en-US" sz="3600" b="1" dirty="0">
                <a:solidFill>
                  <a:srgbClr val="002060"/>
                </a:solidFill>
                <a:latin typeface="TH Niramit AS" panose="02000506000000020004" pitchFamily="2" charset="-34"/>
                <a:cs typeface="TH Niramit AS" panose="02000506000000020004" pitchFamily="2" charset="-34"/>
              </a:rPr>
              <a:t>Observation</a:t>
            </a:r>
            <a:endParaRPr lang="th-TH" sz="3600" b="1" dirty="0">
              <a:solidFill>
                <a:srgbClr val="002060"/>
              </a:solidFill>
              <a:latin typeface="TH Niramit AS" panose="02000506000000020004" pitchFamily="2" charset="-34"/>
              <a:cs typeface="TH Niramit AS" panose="02000506000000020004" pitchFamily="2" charset="-34"/>
            </a:endParaRPr>
          </a:p>
        </p:txBody>
      </p:sp>
      <p:pic>
        <p:nvPicPr>
          <p:cNvPr id="3" name="Picture 2" descr="Graphical user interface, application, icon&#10;&#10;Description automatically generated">
            <a:extLst>
              <a:ext uri="{FF2B5EF4-FFF2-40B4-BE49-F238E27FC236}">
                <a16:creationId xmlns:a16="http://schemas.microsoft.com/office/drawing/2014/main" id="{048747D6-0FC6-41B7-AC7E-0B3CBD7F6E92}"/>
              </a:ext>
            </a:extLst>
          </p:cNvPr>
          <p:cNvPicPr>
            <a:picLocks noChangeAspect="1"/>
          </p:cNvPicPr>
          <p:nvPr/>
        </p:nvPicPr>
        <p:blipFill rotWithShape="1">
          <a:blip r:embed="rId4">
            <a:extLst>
              <a:ext uri="{28A0092B-C50C-407E-A947-70E740481C1C}">
                <a14:useLocalDpi xmlns:a14="http://schemas.microsoft.com/office/drawing/2010/main" val="0"/>
              </a:ext>
            </a:extLst>
          </a:blip>
          <a:srcRect l="8351" t="8978" r="9975" b="9226"/>
          <a:stretch/>
        </p:blipFill>
        <p:spPr>
          <a:xfrm>
            <a:off x="7309704" y="1849666"/>
            <a:ext cx="4754777" cy="3158668"/>
          </a:xfrm>
          <a:prstGeom prst="rect">
            <a:avLst/>
          </a:prstGeom>
        </p:spPr>
      </p:pic>
    </p:spTree>
    <p:extLst>
      <p:ext uri="{BB962C8B-B14F-4D97-AF65-F5344CB8AC3E}">
        <p14:creationId xmlns:p14="http://schemas.microsoft.com/office/powerpoint/2010/main" val="3519903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933061" y="1259188"/>
            <a:ext cx="4397696" cy="4524315"/>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Observation can be qualitative or quantitative in approach. In quantitative observation, the researcher aims at collecting statistical information from respondents and in qualitative information, the researcher aims at collecting qualitative data from respondents. </a:t>
            </a:r>
            <a:endParaRPr lang="en-US" sz="3200" b="1" dirty="0">
              <a:latin typeface="TH Niramit AS" panose="02000506000000020004" pitchFamily="2" charset="-34"/>
              <a:cs typeface="TH Niramit AS" panose="02000506000000020004" pitchFamily="2" charset="-34"/>
            </a:endParaRPr>
          </a:p>
        </p:txBody>
      </p:sp>
      <p:pic>
        <p:nvPicPr>
          <p:cNvPr id="3" name="Picture 2" descr="A picture containing graphical user interface&#10;&#10;Description automatically generated">
            <a:extLst>
              <a:ext uri="{FF2B5EF4-FFF2-40B4-BE49-F238E27FC236}">
                <a16:creationId xmlns:a16="http://schemas.microsoft.com/office/drawing/2014/main" id="{F065A264-2440-4C0B-9875-59913BA3D373}"/>
              </a:ext>
            </a:extLst>
          </p:cNvPr>
          <p:cNvPicPr>
            <a:picLocks noChangeAspect="1"/>
          </p:cNvPicPr>
          <p:nvPr/>
        </p:nvPicPr>
        <p:blipFill rotWithShape="1">
          <a:blip r:embed="rId4">
            <a:extLst>
              <a:ext uri="{28A0092B-C50C-407E-A947-70E740481C1C}">
                <a14:useLocalDpi xmlns:a14="http://schemas.microsoft.com/office/drawing/2010/main" val="0"/>
              </a:ext>
            </a:extLst>
          </a:blip>
          <a:srcRect l="9848" t="8952" r="8751" b="9544"/>
          <a:stretch/>
        </p:blipFill>
        <p:spPr>
          <a:xfrm>
            <a:off x="5950084" y="1784998"/>
            <a:ext cx="5611687" cy="3521412"/>
          </a:xfrm>
          <a:prstGeom prst="rect">
            <a:avLst/>
          </a:prstGeom>
        </p:spPr>
      </p:pic>
    </p:spTree>
    <p:extLst>
      <p:ext uri="{BB962C8B-B14F-4D97-AF65-F5344CB8AC3E}">
        <p14:creationId xmlns:p14="http://schemas.microsoft.com/office/powerpoint/2010/main" val="3305997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226974" y="1733030"/>
            <a:ext cx="9738051" cy="206210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Qualitative observation can further be classified into participant or non-participant observation. In participant observation, the researcher becomes a part of the research environment and interacts with the research subjects to gather info about their behaviors.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781203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226974" y="1733030"/>
            <a:ext cx="9738051" cy="156966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In non-participant observation, the researcher does not actively take part in the research environment; that is, he or she is a passive observer.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691820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 screenshot&#10;&#10;Description automatically generated">
            <a:extLst>
              <a:ext uri="{FF2B5EF4-FFF2-40B4-BE49-F238E27FC236}">
                <a16:creationId xmlns:a16="http://schemas.microsoft.com/office/drawing/2014/main" id="{2B8CEE28-436A-4EE8-A1DB-C313999CE87D}"/>
              </a:ext>
            </a:extLst>
          </p:cNvPr>
          <p:cNvPicPr>
            <a:picLocks noChangeAspect="1"/>
          </p:cNvPicPr>
          <p:nvPr/>
        </p:nvPicPr>
        <p:blipFill rotWithShape="1">
          <a:blip r:embed="rId2">
            <a:extLst>
              <a:ext uri="{28A0092B-C50C-407E-A947-70E740481C1C}">
                <a14:useLocalDpi xmlns:a14="http://schemas.microsoft.com/office/drawing/2010/main" val="0"/>
              </a:ext>
            </a:extLst>
          </a:blip>
          <a:srcRect l="10495" t="8322" r="10893" b="8320"/>
          <a:stretch/>
        </p:blipFill>
        <p:spPr>
          <a:xfrm>
            <a:off x="6574700" y="1507160"/>
            <a:ext cx="5253957" cy="4706741"/>
          </a:xfrm>
          <a:prstGeom prst="rect">
            <a:avLst/>
          </a:prstGeom>
        </p:spPr>
      </p:pic>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64009" y="-21833"/>
            <a:ext cx="9691006" cy="1015663"/>
          </a:xfrm>
          <a:prstGeom prst="rect">
            <a:avLst/>
          </a:prstGeom>
        </p:spPr>
        <p:txBody>
          <a:bodyPr wrap="square">
            <a:spAutoFit/>
          </a:bodyPr>
          <a:lstStyle/>
          <a:p>
            <a:r>
              <a:rPr lang="en-US" sz="6000" b="1" dirty="0">
                <a:solidFill>
                  <a:srgbClr val="002060"/>
                </a:solidFill>
                <a:latin typeface="TH Niramit AS" panose="02000506000000020004" pitchFamily="2" charset="-34"/>
                <a:cs typeface="TH Niramit AS" panose="02000506000000020004" pitchFamily="2" charset="-34"/>
              </a:rPr>
              <a:t>Steps in Educational Research</a:t>
            </a:r>
            <a:endParaRPr lang="th-TH" sz="6000" b="1" dirty="0">
              <a:solidFill>
                <a:srgbClr val="002060"/>
              </a:solidFill>
              <a:latin typeface="TH Niramit AS" panose="02000506000000020004" pitchFamily="2" charset="-34"/>
              <a:cs typeface="TH Niramit AS" panose="02000506000000020004" pitchFamily="2" charset="-34"/>
            </a:endParaRPr>
          </a:p>
        </p:txBody>
      </p:sp>
      <p:sp>
        <p:nvSpPr>
          <p:cNvPr id="33" name="TextBox 32">
            <a:extLst>
              <a:ext uri="{FF2B5EF4-FFF2-40B4-BE49-F238E27FC236}">
                <a16:creationId xmlns:a16="http://schemas.microsoft.com/office/drawing/2014/main" id="{D3A98182-01B3-4A72-80E2-62DD3D33B588}"/>
              </a:ext>
            </a:extLst>
          </p:cNvPr>
          <p:cNvSpPr txBox="1"/>
          <p:nvPr/>
        </p:nvSpPr>
        <p:spPr>
          <a:xfrm>
            <a:off x="1146317" y="1816400"/>
            <a:ext cx="5141296" cy="353943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Like other types of research, educational research involves several steps. Following these steps allows the researcher to gather objective information and arrive at valid findings that are useful to the research context.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4163195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FF9832-F846-4123-8EA5-429ADD8F5667}"/>
              </a:ext>
            </a:extLst>
          </p:cNvPr>
          <p:cNvSpPr txBox="1"/>
          <p:nvPr/>
        </p:nvSpPr>
        <p:spPr>
          <a:xfrm>
            <a:off x="821696" y="1327165"/>
            <a:ext cx="6279631" cy="584775"/>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Define the research problem clearly. </a:t>
            </a:r>
            <a:endParaRPr lang="en-US" sz="3200" b="1" i="0" dirty="0">
              <a:effectLst/>
              <a:latin typeface="TH Niramit AS" panose="02000506000000020004" pitchFamily="2" charset="-34"/>
              <a:cs typeface="TH Niramit AS" panose="02000506000000020004" pitchFamily="2" charset="-34"/>
            </a:endParaRPr>
          </a:p>
        </p:txBody>
      </p:sp>
      <p:sp>
        <p:nvSpPr>
          <p:cNvPr id="21" name="Rectangle: Rounded Corners 20">
            <a:extLst>
              <a:ext uri="{FF2B5EF4-FFF2-40B4-BE49-F238E27FC236}">
                <a16:creationId xmlns:a16="http://schemas.microsoft.com/office/drawing/2014/main" id="{46177082-56B4-4D34-9834-C9ED475608A1}"/>
              </a:ext>
            </a:extLst>
          </p:cNvPr>
          <p:cNvSpPr/>
          <p:nvPr/>
        </p:nvSpPr>
        <p:spPr>
          <a:xfrm>
            <a:off x="737721" y="1253687"/>
            <a:ext cx="6680848" cy="658254"/>
          </a:xfrm>
          <a:prstGeom prst="roundRect">
            <a:avLst>
              <a:gd name="adj" fmla="val 11220"/>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B53647-E74C-4C0B-93A2-DDBA6A585F16}"/>
              </a:ext>
            </a:extLst>
          </p:cNvPr>
          <p:cNvSpPr txBox="1"/>
          <p:nvPr/>
        </p:nvSpPr>
        <p:spPr>
          <a:xfrm>
            <a:off x="821696" y="2331290"/>
            <a:ext cx="6279631" cy="2554545"/>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Formulate your hypothesis. A hypothesis is the researcher's reasonable guess based on the available evidence, which he or she seeks to prove in the course of the research.</a:t>
            </a:r>
            <a:endParaRPr lang="en-US" sz="3200" b="1" i="0" dirty="0">
              <a:effectLst/>
              <a:latin typeface="TH Niramit AS" panose="02000506000000020004" pitchFamily="2" charset="-34"/>
              <a:cs typeface="TH Niramit AS" panose="02000506000000020004" pitchFamily="2" charset="-34"/>
            </a:endParaRPr>
          </a:p>
        </p:txBody>
      </p:sp>
      <p:sp>
        <p:nvSpPr>
          <p:cNvPr id="27" name="Rectangle: Rounded Corners 26">
            <a:extLst>
              <a:ext uri="{FF2B5EF4-FFF2-40B4-BE49-F238E27FC236}">
                <a16:creationId xmlns:a16="http://schemas.microsoft.com/office/drawing/2014/main" id="{6C66D82C-C4DC-4418-A2CE-98DB55B64791}"/>
              </a:ext>
            </a:extLst>
          </p:cNvPr>
          <p:cNvSpPr/>
          <p:nvPr/>
        </p:nvSpPr>
        <p:spPr>
          <a:xfrm>
            <a:off x="737721" y="2257811"/>
            <a:ext cx="6680848" cy="2743704"/>
          </a:xfrm>
          <a:prstGeom prst="roundRect">
            <a:avLst>
              <a:gd name="adj" fmla="val 5099"/>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running on a treadmill&#10;&#10;Description automatically generated with low confidence">
            <a:extLst>
              <a:ext uri="{FF2B5EF4-FFF2-40B4-BE49-F238E27FC236}">
                <a16:creationId xmlns:a16="http://schemas.microsoft.com/office/drawing/2014/main" id="{A3394C69-BE6B-4A84-9C51-C2587D036E4E}"/>
              </a:ext>
            </a:extLst>
          </p:cNvPr>
          <p:cNvPicPr>
            <a:picLocks noChangeAspect="1"/>
          </p:cNvPicPr>
          <p:nvPr/>
        </p:nvPicPr>
        <p:blipFill rotWithShape="1">
          <a:blip r:embed="rId4">
            <a:extLst>
              <a:ext uri="{28A0092B-C50C-407E-A947-70E740481C1C}">
                <a14:useLocalDpi xmlns:a14="http://schemas.microsoft.com/office/drawing/2010/main" val="0"/>
              </a:ext>
            </a:extLst>
          </a:blip>
          <a:srcRect l="10227" t="9241" r="10262" b="8321"/>
          <a:stretch/>
        </p:blipFill>
        <p:spPr>
          <a:xfrm>
            <a:off x="7629109" y="1540928"/>
            <a:ext cx="4253125" cy="3344907"/>
          </a:xfrm>
          <a:prstGeom prst="rect">
            <a:avLst/>
          </a:prstGeom>
        </p:spPr>
      </p:pic>
    </p:spTree>
    <p:extLst>
      <p:ext uri="{BB962C8B-B14F-4D97-AF65-F5344CB8AC3E}">
        <p14:creationId xmlns:p14="http://schemas.microsoft.com/office/powerpoint/2010/main" val="1598509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B53647-E74C-4C0B-93A2-DDBA6A585F16}"/>
              </a:ext>
            </a:extLst>
          </p:cNvPr>
          <p:cNvSpPr txBox="1"/>
          <p:nvPr/>
        </p:nvSpPr>
        <p:spPr>
          <a:xfrm>
            <a:off x="4683085" y="1569241"/>
            <a:ext cx="6279631" cy="1569660"/>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Determine the methodology to be adopted. Educational research methods include interviews, surveys, and questionnaires.</a:t>
            </a:r>
            <a:endParaRPr lang="en-US" sz="3200" b="1" i="0" dirty="0">
              <a:effectLst/>
              <a:latin typeface="TH Niramit AS" panose="02000506000000020004" pitchFamily="2" charset="-34"/>
              <a:cs typeface="TH Niramit AS" panose="02000506000000020004" pitchFamily="2" charset="-34"/>
            </a:endParaRPr>
          </a:p>
        </p:txBody>
      </p:sp>
      <p:sp>
        <p:nvSpPr>
          <p:cNvPr id="27" name="Rectangle: Rounded Corners 26">
            <a:extLst>
              <a:ext uri="{FF2B5EF4-FFF2-40B4-BE49-F238E27FC236}">
                <a16:creationId xmlns:a16="http://schemas.microsoft.com/office/drawing/2014/main" id="{6C66D82C-C4DC-4418-A2CE-98DB55B64791}"/>
              </a:ext>
            </a:extLst>
          </p:cNvPr>
          <p:cNvSpPr/>
          <p:nvPr/>
        </p:nvSpPr>
        <p:spPr>
          <a:xfrm>
            <a:off x="4599110" y="1495762"/>
            <a:ext cx="6680848" cy="1791298"/>
          </a:xfrm>
          <a:prstGeom prst="roundRect">
            <a:avLst>
              <a:gd name="adj" fmla="val 5099"/>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A5B4161-5771-4452-A9EC-8FDD6AEBED8E}"/>
              </a:ext>
            </a:extLst>
          </p:cNvPr>
          <p:cNvSpPr txBox="1"/>
          <p:nvPr/>
        </p:nvSpPr>
        <p:spPr>
          <a:xfrm>
            <a:off x="4683085" y="3747291"/>
            <a:ext cx="6279631" cy="1569660"/>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Collect data from the research subjects using one or more educational research methods. </a:t>
            </a:r>
            <a:endParaRPr lang="en-US" sz="3200" b="1" i="0" dirty="0">
              <a:effectLst/>
              <a:latin typeface="TH Niramit AS" panose="02000506000000020004" pitchFamily="2" charset="-34"/>
              <a:cs typeface="TH Niramit AS" panose="02000506000000020004" pitchFamily="2" charset="-34"/>
            </a:endParaRPr>
          </a:p>
        </p:txBody>
      </p:sp>
      <p:sp>
        <p:nvSpPr>
          <p:cNvPr id="17" name="Rectangle: Rounded Corners 16">
            <a:extLst>
              <a:ext uri="{FF2B5EF4-FFF2-40B4-BE49-F238E27FC236}">
                <a16:creationId xmlns:a16="http://schemas.microsoft.com/office/drawing/2014/main" id="{5B565DB8-4232-4BA0-AE07-293465D3E974}"/>
              </a:ext>
            </a:extLst>
          </p:cNvPr>
          <p:cNvSpPr/>
          <p:nvPr/>
        </p:nvSpPr>
        <p:spPr>
          <a:xfrm>
            <a:off x="4599110" y="3673812"/>
            <a:ext cx="6680848" cy="1643140"/>
          </a:xfrm>
          <a:prstGeom prst="roundRect">
            <a:avLst>
              <a:gd name="adj" fmla="val 5099"/>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 Teams&#10;&#10;Description automatically generated">
            <a:extLst>
              <a:ext uri="{FF2B5EF4-FFF2-40B4-BE49-F238E27FC236}">
                <a16:creationId xmlns:a16="http://schemas.microsoft.com/office/drawing/2014/main" id="{68EC97C1-D378-4B51-97DA-53C431797BCF}"/>
              </a:ext>
            </a:extLst>
          </p:cNvPr>
          <p:cNvPicPr>
            <a:picLocks noChangeAspect="1"/>
          </p:cNvPicPr>
          <p:nvPr/>
        </p:nvPicPr>
        <p:blipFill rotWithShape="1">
          <a:blip r:embed="rId4">
            <a:extLst>
              <a:ext uri="{28A0092B-C50C-407E-A947-70E740481C1C}">
                <a14:useLocalDpi xmlns:a14="http://schemas.microsoft.com/office/drawing/2010/main" val="0"/>
              </a:ext>
            </a:extLst>
          </a:blip>
          <a:srcRect l="11183" t="7924" r="10671" b="8321"/>
          <a:stretch/>
        </p:blipFill>
        <p:spPr>
          <a:xfrm>
            <a:off x="136849" y="1132070"/>
            <a:ext cx="4374102" cy="4620376"/>
          </a:xfrm>
          <a:prstGeom prst="rect">
            <a:avLst/>
          </a:prstGeom>
        </p:spPr>
      </p:pic>
    </p:spTree>
    <p:extLst>
      <p:ext uri="{BB962C8B-B14F-4D97-AF65-F5344CB8AC3E}">
        <p14:creationId xmlns:p14="http://schemas.microsoft.com/office/powerpoint/2010/main" val="3683328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screenshot, vector graphics&#10;&#10;Description automatically generated">
            <a:extLst>
              <a:ext uri="{FF2B5EF4-FFF2-40B4-BE49-F238E27FC236}">
                <a16:creationId xmlns:a16="http://schemas.microsoft.com/office/drawing/2014/main" id="{0D48D2DC-2E98-4686-A8B3-20BD42FE52B0}"/>
              </a:ext>
            </a:extLst>
          </p:cNvPr>
          <p:cNvPicPr>
            <a:picLocks noChangeAspect="1"/>
          </p:cNvPicPr>
          <p:nvPr/>
        </p:nvPicPr>
        <p:blipFill rotWithShape="1">
          <a:blip r:embed="rId2">
            <a:extLst>
              <a:ext uri="{28A0092B-C50C-407E-A947-70E740481C1C}">
                <a14:useLocalDpi xmlns:a14="http://schemas.microsoft.com/office/drawing/2010/main" val="0"/>
              </a:ext>
            </a:extLst>
          </a:blip>
          <a:srcRect l="9871" t="9241" r="10111" b="10780"/>
          <a:stretch/>
        </p:blipFill>
        <p:spPr>
          <a:xfrm>
            <a:off x="7418569" y="1551369"/>
            <a:ext cx="4634627" cy="3354633"/>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B53647-E74C-4C0B-93A2-DDBA6A585F16}"/>
              </a:ext>
            </a:extLst>
          </p:cNvPr>
          <p:cNvSpPr txBox="1"/>
          <p:nvPr/>
        </p:nvSpPr>
        <p:spPr>
          <a:xfrm>
            <a:off x="821696" y="1430788"/>
            <a:ext cx="6279631" cy="1077218"/>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Analyze and interpret your data to arrive at valid findings. </a:t>
            </a:r>
            <a:endParaRPr lang="en-US" sz="3200" b="1" i="0" dirty="0">
              <a:effectLst/>
              <a:latin typeface="TH Niramit AS" panose="02000506000000020004" pitchFamily="2" charset="-34"/>
              <a:cs typeface="TH Niramit AS" panose="02000506000000020004" pitchFamily="2" charset="-34"/>
            </a:endParaRPr>
          </a:p>
        </p:txBody>
      </p:sp>
      <p:sp>
        <p:nvSpPr>
          <p:cNvPr id="27" name="Rectangle: Rounded Corners 26">
            <a:extLst>
              <a:ext uri="{FF2B5EF4-FFF2-40B4-BE49-F238E27FC236}">
                <a16:creationId xmlns:a16="http://schemas.microsoft.com/office/drawing/2014/main" id="{6C66D82C-C4DC-4418-A2CE-98DB55B64791}"/>
              </a:ext>
            </a:extLst>
          </p:cNvPr>
          <p:cNvSpPr/>
          <p:nvPr/>
        </p:nvSpPr>
        <p:spPr>
          <a:xfrm>
            <a:off x="737721" y="1357309"/>
            <a:ext cx="6680848" cy="1171190"/>
          </a:xfrm>
          <a:prstGeom prst="roundRect">
            <a:avLst>
              <a:gd name="adj" fmla="val 5099"/>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D75DE7-7F65-48EE-8079-1F695576A505}"/>
              </a:ext>
            </a:extLst>
          </p:cNvPr>
          <p:cNvSpPr txBox="1"/>
          <p:nvPr/>
        </p:nvSpPr>
        <p:spPr>
          <a:xfrm>
            <a:off x="821696" y="2844571"/>
            <a:ext cx="6279631" cy="2062103"/>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latin typeface="TH Niramit AS" panose="02000506000000020004" pitchFamily="2" charset="-34"/>
                <a:cs typeface="TH Niramit AS" panose="02000506000000020004" pitchFamily="2" charset="-34"/>
              </a:rPr>
              <a:t>Create your research report. A research report details the entire process of the systematic investigation plus the research findings. </a:t>
            </a:r>
            <a:endParaRPr lang="en-US" sz="3200" b="1" i="0" dirty="0">
              <a:effectLst/>
              <a:latin typeface="TH Niramit AS" panose="02000506000000020004" pitchFamily="2" charset="-34"/>
              <a:cs typeface="TH Niramit AS" panose="02000506000000020004" pitchFamily="2" charset="-34"/>
            </a:endParaRPr>
          </a:p>
        </p:txBody>
      </p:sp>
      <p:sp>
        <p:nvSpPr>
          <p:cNvPr id="17" name="Rectangle: Rounded Corners 16">
            <a:extLst>
              <a:ext uri="{FF2B5EF4-FFF2-40B4-BE49-F238E27FC236}">
                <a16:creationId xmlns:a16="http://schemas.microsoft.com/office/drawing/2014/main" id="{8BC553E8-A807-49C8-ACC4-E40DF88B2EEC}"/>
              </a:ext>
            </a:extLst>
          </p:cNvPr>
          <p:cNvSpPr/>
          <p:nvPr/>
        </p:nvSpPr>
        <p:spPr>
          <a:xfrm>
            <a:off x="737721" y="2771091"/>
            <a:ext cx="6680848" cy="2253345"/>
          </a:xfrm>
          <a:prstGeom prst="roundRect">
            <a:avLst>
              <a:gd name="adj" fmla="val 5099"/>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164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64009" y="-21833"/>
            <a:ext cx="9691006" cy="1015663"/>
          </a:xfrm>
          <a:prstGeom prst="rect">
            <a:avLst/>
          </a:prstGeom>
        </p:spPr>
        <p:txBody>
          <a:bodyPr wrap="square">
            <a:spAutoFit/>
          </a:bodyPr>
          <a:lstStyle/>
          <a:p>
            <a:r>
              <a:rPr lang="en-US" sz="6000" b="1" dirty="0">
                <a:solidFill>
                  <a:srgbClr val="002060"/>
                </a:solidFill>
                <a:latin typeface="TH Niramit AS" panose="02000506000000020004" pitchFamily="2" charset="-34"/>
                <a:cs typeface="TH Niramit AS" panose="02000506000000020004" pitchFamily="2" charset="-34"/>
              </a:rPr>
              <a:t>Conclusion </a:t>
            </a:r>
            <a:endParaRPr lang="th-TH" sz="6000" b="1" dirty="0">
              <a:solidFill>
                <a:srgbClr val="002060"/>
              </a:solidFill>
              <a:latin typeface="TH Niramit AS" panose="02000506000000020004" pitchFamily="2" charset="-34"/>
              <a:cs typeface="TH Niramit AS" panose="02000506000000020004" pitchFamily="2" charset="-34"/>
            </a:endParaRPr>
          </a:p>
        </p:txBody>
      </p:sp>
      <p:sp>
        <p:nvSpPr>
          <p:cNvPr id="33" name="TextBox 32">
            <a:extLst>
              <a:ext uri="{FF2B5EF4-FFF2-40B4-BE49-F238E27FC236}">
                <a16:creationId xmlns:a16="http://schemas.microsoft.com/office/drawing/2014/main" id="{D3A98182-01B3-4A72-80E2-62DD3D33B588}"/>
              </a:ext>
            </a:extLst>
          </p:cNvPr>
          <p:cNvSpPr txBox="1"/>
          <p:nvPr/>
        </p:nvSpPr>
        <p:spPr>
          <a:xfrm>
            <a:off x="1146317" y="1768710"/>
            <a:ext cx="5944948" cy="3539430"/>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Educational research is crucial to the overall advancement of different fields of study and learning, as a whole. Data in educational research can be gathered via surveys and questionnaires, observation methods, or interviews – structured, unstructured, and semi-structured. </a:t>
            </a:r>
            <a:endParaRPr lang="en-US" sz="3200" b="1" dirty="0">
              <a:latin typeface="TH Niramit AS" panose="02000506000000020004" pitchFamily="2" charset="-34"/>
              <a:cs typeface="TH Niramit AS" panose="02000506000000020004" pitchFamily="2" charset="-34"/>
            </a:endParaRPr>
          </a:p>
        </p:txBody>
      </p:sp>
      <p:pic>
        <p:nvPicPr>
          <p:cNvPr id="5" name="Picture 4" descr="A person standing in front of a screen&#10;&#10;Description automatically generated with low confidence">
            <a:extLst>
              <a:ext uri="{FF2B5EF4-FFF2-40B4-BE49-F238E27FC236}">
                <a16:creationId xmlns:a16="http://schemas.microsoft.com/office/drawing/2014/main" id="{7F16B867-4805-4B3F-A664-B8407187117D}"/>
              </a:ext>
            </a:extLst>
          </p:cNvPr>
          <p:cNvPicPr>
            <a:picLocks noChangeAspect="1"/>
          </p:cNvPicPr>
          <p:nvPr/>
        </p:nvPicPr>
        <p:blipFill rotWithShape="1">
          <a:blip r:embed="rId4">
            <a:extLst>
              <a:ext uri="{28A0092B-C50C-407E-A947-70E740481C1C}">
                <a14:useLocalDpi xmlns:a14="http://schemas.microsoft.com/office/drawing/2010/main" val="0"/>
              </a:ext>
            </a:extLst>
          </a:blip>
          <a:srcRect l="10976" t="8140" r="32564" b="7541"/>
          <a:stretch/>
        </p:blipFill>
        <p:spPr>
          <a:xfrm>
            <a:off x="7996096" y="1996629"/>
            <a:ext cx="3049587" cy="3178972"/>
          </a:xfrm>
          <a:prstGeom prst="rect">
            <a:avLst/>
          </a:prstGeom>
        </p:spPr>
      </p:pic>
    </p:spTree>
    <p:extLst>
      <p:ext uri="{BB962C8B-B14F-4D97-AF65-F5344CB8AC3E}">
        <p14:creationId xmlns:p14="http://schemas.microsoft.com/office/powerpoint/2010/main" val="306655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864484"/>
            <a:ext cx="5412894" cy="3046988"/>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The primary purpose of educational research is to expand the existing body of knowledge by providing solutions to different problems in pedagogy while improving teaching and learning practices. </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10;&#10;Description automatically generated">
            <a:extLst>
              <a:ext uri="{FF2B5EF4-FFF2-40B4-BE49-F238E27FC236}">
                <a16:creationId xmlns:a16="http://schemas.microsoft.com/office/drawing/2014/main" id="{1C9F91D1-7773-41A1-98C3-C26563B7D0A5}"/>
              </a:ext>
            </a:extLst>
          </p:cNvPr>
          <p:cNvPicPr>
            <a:picLocks noChangeAspect="1"/>
          </p:cNvPicPr>
          <p:nvPr/>
        </p:nvPicPr>
        <p:blipFill rotWithShape="1">
          <a:blip r:embed="rId4">
            <a:extLst>
              <a:ext uri="{28A0092B-C50C-407E-A947-70E740481C1C}">
                <a14:useLocalDpi xmlns:a14="http://schemas.microsoft.com/office/drawing/2010/main" val="0"/>
              </a:ext>
            </a:extLst>
          </a:blip>
          <a:srcRect l="9879" t="8566" r="8738" b="8182"/>
          <a:stretch/>
        </p:blipFill>
        <p:spPr>
          <a:xfrm>
            <a:off x="7049622" y="1638651"/>
            <a:ext cx="4429538" cy="3228393"/>
          </a:xfrm>
          <a:prstGeom prst="rect">
            <a:avLst/>
          </a:prstGeom>
        </p:spPr>
      </p:pic>
    </p:spTree>
    <p:extLst>
      <p:ext uri="{BB962C8B-B14F-4D97-AF65-F5344CB8AC3E}">
        <p14:creationId xmlns:p14="http://schemas.microsoft.com/office/powerpoint/2010/main" val="2966836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OneBar.io - Run a Q&amp;amp;A Forum">
            <a:extLst>
              <a:ext uri="{FF2B5EF4-FFF2-40B4-BE49-F238E27FC236}">
                <a16:creationId xmlns:a16="http://schemas.microsoft.com/office/drawing/2014/main" id="{FAFEC868-D249-4349-BD3F-F87DA7803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04" y="925947"/>
            <a:ext cx="10263886" cy="469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6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864484"/>
            <a:ext cx="5412894" cy="2062103"/>
          </a:xfrm>
          <a:prstGeom prst="rect">
            <a:avLst/>
          </a:prstGeom>
          <a:noFill/>
        </p:spPr>
        <p:txBody>
          <a:bodyPr wrap="square">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Educational researchers also seek answers to questions bothering on learner-motivation, development, and classroom management. </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10;&#10;Description automatically generated">
            <a:extLst>
              <a:ext uri="{FF2B5EF4-FFF2-40B4-BE49-F238E27FC236}">
                <a16:creationId xmlns:a16="http://schemas.microsoft.com/office/drawing/2014/main" id="{1C9F91D1-7773-41A1-98C3-C26563B7D0A5}"/>
              </a:ext>
            </a:extLst>
          </p:cNvPr>
          <p:cNvPicPr>
            <a:picLocks noChangeAspect="1"/>
          </p:cNvPicPr>
          <p:nvPr/>
        </p:nvPicPr>
        <p:blipFill rotWithShape="1">
          <a:blip r:embed="rId4">
            <a:extLst>
              <a:ext uri="{28A0092B-C50C-407E-A947-70E740481C1C}">
                <a14:useLocalDpi xmlns:a14="http://schemas.microsoft.com/office/drawing/2010/main" val="0"/>
              </a:ext>
            </a:extLst>
          </a:blip>
          <a:srcRect l="9879" t="8566" r="8738" b="8182"/>
          <a:stretch/>
        </p:blipFill>
        <p:spPr>
          <a:xfrm>
            <a:off x="7049622" y="1638651"/>
            <a:ext cx="4429538" cy="3228393"/>
          </a:xfrm>
          <a:prstGeom prst="rect">
            <a:avLst/>
          </a:prstGeom>
        </p:spPr>
      </p:pic>
    </p:spTree>
    <p:extLst>
      <p:ext uri="{BB962C8B-B14F-4D97-AF65-F5344CB8AC3E}">
        <p14:creationId xmlns:p14="http://schemas.microsoft.com/office/powerpoint/2010/main" val="116426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2DAE3F2-E6CE-409A-8B99-9D95AE2439BF}"/>
              </a:ext>
            </a:extLst>
          </p:cNvPr>
          <p:cNvSpPr/>
          <p:nvPr/>
        </p:nvSpPr>
        <p:spPr>
          <a:xfrm>
            <a:off x="702906" y="2499980"/>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Characteristics of Education Research </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725280" y="1269722"/>
            <a:ext cx="10741439" cy="1077218"/>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While educational research can take numerous forms and approaches, several characteristics define its process and approach. Some of them are listed below:</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
        <p:nvSpPr>
          <p:cNvPr id="17" name="TextBox 16">
            <a:extLst>
              <a:ext uri="{FF2B5EF4-FFF2-40B4-BE49-F238E27FC236}">
                <a16:creationId xmlns:a16="http://schemas.microsoft.com/office/drawing/2014/main" id="{D0ECA1F0-C626-491D-973C-73F6CD69F6DC}"/>
              </a:ext>
            </a:extLst>
          </p:cNvPr>
          <p:cNvSpPr txBox="1"/>
          <p:nvPr/>
        </p:nvSpPr>
        <p:spPr>
          <a:xfrm>
            <a:off x="737721" y="2425437"/>
            <a:ext cx="6726769" cy="584775"/>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1.  It sets out to solve a specific problem.</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
        <p:nvSpPr>
          <p:cNvPr id="4" name="Rectangle: Rounded Corners 3">
            <a:extLst>
              <a:ext uri="{FF2B5EF4-FFF2-40B4-BE49-F238E27FC236}">
                <a16:creationId xmlns:a16="http://schemas.microsoft.com/office/drawing/2014/main" id="{3D4C9AC9-DC49-46AE-9857-9CA824CBC782}"/>
              </a:ext>
            </a:extLst>
          </p:cNvPr>
          <p:cNvSpPr/>
          <p:nvPr/>
        </p:nvSpPr>
        <p:spPr>
          <a:xfrm>
            <a:off x="559837" y="2389282"/>
            <a:ext cx="7013379" cy="639591"/>
          </a:xfrm>
          <a:prstGeom prst="roundRect">
            <a:avLst>
              <a:gd name="adj" fmla="val 30350"/>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435F6C-0B3A-4905-9217-D221F2586164}"/>
              </a:ext>
            </a:extLst>
          </p:cNvPr>
          <p:cNvSpPr/>
          <p:nvPr/>
        </p:nvSpPr>
        <p:spPr>
          <a:xfrm>
            <a:off x="702906" y="3281631"/>
            <a:ext cx="424637" cy="424637"/>
          </a:xfrm>
          <a:prstGeom prst="ellipse">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7152393-F759-4673-B255-0027E7AE82C4}"/>
              </a:ext>
            </a:extLst>
          </p:cNvPr>
          <p:cNvPicPr>
            <a:picLocks noChangeAspect="1"/>
          </p:cNvPicPr>
          <p:nvPr/>
        </p:nvPicPr>
        <p:blipFill rotWithShape="1">
          <a:blip r:embed="rId4">
            <a:extLst>
              <a:ext uri="{28A0092B-C50C-407E-A947-70E740481C1C}">
                <a14:useLocalDpi xmlns:a14="http://schemas.microsoft.com/office/drawing/2010/main" val="0"/>
              </a:ext>
            </a:extLst>
          </a:blip>
          <a:srcRect l="8280" t="7832" r="43393" b="10466"/>
          <a:stretch/>
        </p:blipFill>
        <p:spPr>
          <a:xfrm>
            <a:off x="8383901" y="2478183"/>
            <a:ext cx="3112115" cy="3775893"/>
          </a:xfrm>
          <a:prstGeom prst="rect">
            <a:avLst/>
          </a:prstGeom>
        </p:spPr>
      </p:pic>
    </p:spTree>
    <p:extLst>
      <p:ext uri="{BB962C8B-B14F-4D97-AF65-F5344CB8AC3E}">
        <p14:creationId xmlns:p14="http://schemas.microsoft.com/office/powerpoint/2010/main" val="293072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966019-4147-4FB0-B182-F31A50AC6A2F}"/>
              </a:ext>
            </a:extLst>
          </p:cNvPr>
          <p:cNvSpPr txBox="1">
            <a:spLocks noGrp="1"/>
          </p:cNvSpPr>
          <p:nvPr>
            <p:ph idx="1"/>
          </p:nvPr>
        </p:nvSpPr>
        <p:spPr>
          <a:xfrm>
            <a:off x="838200" y="1825625"/>
            <a:ext cx="10515600" cy="4351338"/>
          </a:xfrm>
          <a:prstGeom prst="rect">
            <a:avLst/>
          </a:prstGeom>
          <a:noFill/>
        </p:spPr>
        <p:txBody>
          <a:bodyPr wrap="square" rtlCol="0">
            <a:spAutoFit/>
          </a:bodyPr>
          <a:lstStyle/>
          <a:p>
            <a:pPr algn="thaiDist"/>
            <a:r>
              <a:rPr lang="en-US" sz="3200" b="1" i="0" dirty="0">
                <a:solidFill>
                  <a:srgbClr val="000000"/>
                </a:solidFill>
                <a:effectLst/>
                <a:latin typeface="TH Niramit AS" panose="02000506000000020004" pitchFamily="2" charset="-34"/>
                <a:cs typeface="TH Niramit AS" panose="02000506000000020004" pitchFamily="2" charset="-34"/>
              </a:rPr>
              <a:t>2. Educational research adopts primary and secondary research methods in its data collection process. This means that in educational research, the investigator relies on first-hand sources of information and secondary data to arrive at a suitable conclusion. </a:t>
            </a:r>
          </a:p>
        </p:txBody>
      </p:sp>
    </p:spTree>
    <p:extLst>
      <p:ext uri="{BB962C8B-B14F-4D97-AF65-F5344CB8AC3E}">
        <p14:creationId xmlns:p14="http://schemas.microsoft.com/office/powerpoint/2010/main" val="508797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2326</Words>
  <Application>Microsoft Office PowerPoint</Application>
  <PresentationFormat>Widescreen</PresentationFormat>
  <Paragraphs>153</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Agency FB</vt:lpstr>
      <vt:lpstr>Arial</vt:lpstr>
      <vt:lpstr>Calibri</vt:lpstr>
      <vt:lpstr>Calibri Light</vt:lpstr>
      <vt:lpstr>TH Niramit AS</vt:lpstr>
      <vt:lpstr>TH SarabunPSK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Kornkamol  Chuchuey</dc:creator>
  <cp:lastModifiedBy>nuntiya noichun</cp:lastModifiedBy>
  <cp:revision>208</cp:revision>
  <dcterms:created xsi:type="dcterms:W3CDTF">2020-07-21T16:38:52Z</dcterms:created>
  <dcterms:modified xsi:type="dcterms:W3CDTF">2023-08-01T13:35:08Z</dcterms:modified>
</cp:coreProperties>
</file>