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6" r:id="rId2"/>
    <p:sldId id="277" r:id="rId3"/>
    <p:sldId id="272" r:id="rId4"/>
    <p:sldId id="282" r:id="rId5"/>
    <p:sldId id="307" r:id="rId6"/>
    <p:sldId id="280" r:id="rId7"/>
    <p:sldId id="286" r:id="rId8"/>
    <p:sldId id="287" r:id="rId9"/>
    <p:sldId id="288" r:id="rId10"/>
    <p:sldId id="289" r:id="rId11"/>
    <p:sldId id="296" r:id="rId12"/>
    <p:sldId id="297" r:id="rId13"/>
    <p:sldId id="298" r:id="rId14"/>
    <p:sldId id="299" r:id="rId15"/>
    <p:sldId id="304" r:id="rId16"/>
    <p:sldId id="302" r:id="rId17"/>
    <p:sldId id="303" r:id="rId18"/>
    <p:sldId id="306" r:id="rId19"/>
    <p:sldId id="30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92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3T02:31:43.147"/>
    </inkml:context>
    <inkml:brush xml:id="br0">
      <inkml:brushProperty name="width" value="0.05" units="cm"/>
      <inkml:brushProperty name="height" value="0.05" units="cm"/>
    </inkml:brush>
  </inkml:definitions>
  <inkml:trace contextRef="#ctx0" brushRef="#br0">0 1 7736 0 0,'4'-1'247'0'0,"-3"2"65"0"0,19 7 286 0 0,-15-5-490 0 0,0-1-1 0 0,1 0 1 0 0,0 0-1 0 0,-1-1 1 0 0,7 2 0 0 0,-7-3 202 0 0,-1 1 0 0 0,0 1-1 0 0,1-1 1 0 0,-1 0 0 0 0,0 1 0 0 0,0 0 0 0 0,5 4 0 0 0,-3-1 306 0 0,22 3 595 0 0,20 1-978 0 0,-1 3 597 0 0,-43-11-810 0 0,-1-1 0 0 0,0 1-1 0 0,0 0 1 0 0,0 0 0 0 0,1 0 0 0 0,-1 0 0 0 0,0 1 0 0 0,5 3 0 0 0,4 2 841 0 0,-8-7 308 0 0,-5 0-1073 0 0,0 0 0 0 0,0 0 0 0 0,0-1 0 0 0,0 1 0 0 0,1 0 0 0 0,-1 0 0 0 0,0-1 0 0 0,0 1 1 0 0,1-1-1 0 0,-1 1 0 0 0,0-1 0 0 0,0 1 0 0 0,1-1 0 0 0,-1 1 0 0 0,1-1 0 0 0,-1 1 0 0 0,0-1 0 0 0,1 0 0 0 0,-1 1 0 0 0,1-1 0 0 0,0 0 1 0 0,-1 0-1 0 0,1 1 0 0 0,-1-1 0 0 0,1 0 0 0 0,0 0 0 0 0,0 0 0 0 0,0 1 0 0 0,-1-1 0 0 0,1 0 0 0 0,0 0 0 0 0,0-1 0 0 0,-24-11 156 0 0,-1 2 472 0 0,25 11-712 0 0,-1 0 1 0 0,1 0 0 0 0,-1 0 0 0 0,0 0-1 0 0,1 0 1 0 0,-1 0 0 0 0,1 0-1 0 0,-1 0 1 0 0,1 0 0 0 0,-1-1 0 0 0,1 1-1 0 0,-1 0 1 0 0,1 0 0 0 0,-1 0-1 0 0,1-1 1 0 0,0 1 0 0 0,-1 0 0 0 0,1-1-1 0 0,-1 1 1 0 0,1 0 0 0 0,-1-1-1 0 0,1 1 1 0 0,0 0 0 0 0,-1-1 0 0 0,1 1-1 0 0,0-1 1 0 0,-17-3 20 0 0,10 1 16 0 0,6 3-46 0 0,1 0 1 0 0,0 0 0 0 0,0 0-1 0 0,-1 0 1 0 0,1 0 0 0 0,0 0-1 0 0,-1 0 1 0 0,1-1 0 0 0,0 1-1 0 0,-1 0 1 0 0,1 0 0 0 0,0 0-1 0 0,0 0 1 0 0,-1 0 0 0 0,1 0-1 0 0,0-1 1 0 0,0 1 0 0 0,-1 0-1 0 0,1 0 1 0 0,0 0 0 0 0,0-1 0 0 0,-1 1-1 0 0,1 0 1 0 0,0 0 0 0 0,0-1-1 0 0,0 1 1 0 0,0 0 0 0 0,-1-1-1 0 0,1 1 1 0 0,0 0 0 0 0,0 0-1 0 0,0-1 1 0 0,0 1 0 0 0,-10-19-2066 0 0,4 13-1439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3T02:31:52.839"/>
    </inkml:context>
    <inkml:brush xml:id="br0">
      <inkml:brushProperty name="width" value="0.05" units="cm"/>
      <inkml:brushProperty name="height" value="0.05" units="cm"/>
    </inkml:brush>
  </inkml:definitions>
  <inkml:trace contextRef="#ctx0" brushRef="#br0">1 19 5936 0 0,'2'-3'71'0'0,"10"-6"538"0"0,0 6-416 0 0,16-1-119 0 0,-18 6-1293 0 0,0-2 285 0 0,0 1 0 0 0,0 0 0 0 0,14 3 0 0 0,8 2 733 0 0,-32-5 190 0 0,1-1 1 0 0,0 0 0 0 0,-1 0 0 0 0,1 0-1 0 0,0 1 1 0 0,-1-1 0 0 0,1 0-1 0 0,-1 0 1 0 0,1 0 0 0 0,0 0 0 0 0,-1 0-1 0 0,1-1 1 0 0,0 1 0 0 0,-1 0 0 0 0,1 0-1 0 0,-1 0 1 0 0,1 0 0 0 0,0-1 0 0 0,0 1-1 0 0,20-10-322 0 0,-16 8-527 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9/5/2025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9/5/2025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9/5/2025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9/5/2025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t>9/5/2025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9/5/2025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9/5/2025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9/5/2025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9/5/2025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9/5/2025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9/5/2025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customXml" Target="../ink/ink2.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E7EC1F0-39A3-7E77-FCA2-DD2F89B26C5A}"/>
              </a:ext>
            </a:extLst>
          </p:cNvPr>
          <p:cNvPicPr>
            <a:picLocks noGrp="1" noChangeAspect="1"/>
          </p:cNvPicPr>
          <p:nvPr>
            <p:ph idx="1"/>
          </p:nvPr>
        </p:nvPicPr>
        <p:blipFill>
          <a:blip r:embed="rId2"/>
          <a:stretch>
            <a:fillRect/>
          </a:stretch>
        </p:blipFill>
        <p:spPr>
          <a:xfrm>
            <a:off x="2724535" y="687185"/>
            <a:ext cx="6742930" cy="5483629"/>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EDD119A4-22B5-2C7B-094D-0A14F8EB14E2}"/>
                  </a:ext>
                </a:extLst>
              </p14:cNvPr>
              <p14:cNvContentPartPr/>
              <p14:nvPr/>
            </p14:nvContentPartPr>
            <p14:xfrm>
              <a:off x="11879914" y="5684366"/>
              <a:ext cx="101520" cy="33120"/>
            </p14:xfrm>
          </p:contentPart>
        </mc:Choice>
        <mc:Fallback xmlns="">
          <p:pic>
            <p:nvPicPr>
              <p:cNvPr id="6" name="Ink 5">
                <a:extLst>
                  <a:ext uri="{FF2B5EF4-FFF2-40B4-BE49-F238E27FC236}">
                    <a16:creationId xmlns:a16="http://schemas.microsoft.com/office/drawing/2014/main" id="{EDD119A4-22B5-2C7B-094D-0A14F8EB14E2}"/>
                  </a:ext>
                </a:extLst>
              </p:cNvPr>
              <p:cNvPicPr/>
              <p:nvPr/>
            </p:nvPicPr>
            <p:blipFill>
              <a:blip r:embed="rId4"/>
              <a:stretch>
                <a:fillRect/>
              </a:stretch>
            </p:blipFill>
            <p:spPr>
              <a:xfrm>
                <a:off x="11870914" y="5675366"/>
                <a:ext cx="11916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29D426C2-0CBD-AA07-E778-B73740F415FD}"/>
                  </a:ext>
                </a:extLst>
              </p14:cNvPr>
              <p14:cNvContentPartPr/>
              <p14:nvPr/>
            </p14:nvContentPartPr>
            <p14:xfrm>
              <a:off x="12300034" y="4793726"/>
              <a:ext cx="68760" cy="7200"/>
            </p14:xfrm>
          </p:contentPart>
        </mc:Choice>
        <mc:Fallback xmlns="">
          <p:pic>
            <p:nvPicPr>
              <p:cNvPr id="7" name="Ink 6">
                <a:extLst>
                  <a:ext uri="{FF2B5EF4-FFF2-40B4-BE49-F238E27FC236}">
                    <a16:creationId xmlns:a16="http://schemas.microsoft.com/office/drawing/2014/main" id="{29D426C2-0CBD-AA07-E778-B73740F415FD}"/>
                  </a:ext>
                </a:extLst>
              </p:cNvPr>
              <p:cNvPicPr/>
              <p:nvPr/>
            </p:nvPicPr>
            <p:blipFill>
              <a:blip r:embed="rId6"/>
              <a:stretch>
                <a:fillRect/>
              </a:stretch>
            </p:blipFill>
            <p:spPr>
              <a:xfrm>
                <a:off x="12291394" y="4784726"/>
                <a:ext cx="86400" cy="24840"/>
              </a:xfrm>
              <a:prstGeom prst="rect">
                <a:avLst/>
              </a:prstGeom>
            </p:spPr>
          </p:pic>
        </mc:Fallback>
      </mc:AlternateContent>
    </p:spTree>
    <p:extLst>
      <p:ext uri="{BB962C8B-B14F-4D97-AF65-F5344CB8AC3E}">
        <p14:creationId xmlns:p14="http://schemas.microsoft.com/office/powerpoint/2010/main" val="7017634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ADB2B-432E-7163-CD62-5FD8F572CD8F}"/>
              </a:ext>
            </a:extLst>
          </p:cNvPr>
          <p:cNvSpPr>
            <a:spLocks noGrp="1"/>
          </p:cNvSpPr>
          <p:nvPr>
            <p:ph type="title"/>
          </p:nvPr>
        </p:nvSpPr>
        <p:spPr/>
        <p:txBody>
          <a:bodyPr/>
          <a:lstStyle/>
          <a:p>
            <a:r>
              <a:rPr lang="en-US" dirty="0">
                <a:solidFill>
                  <a:schemeClr val="accent3"/>
                </a:solidFill>
                <a:latin typeface="Angsana New" panose="02020603050405020304" pitchFamily="18" charset="-34"/>
                <a:cs typeface="Angsana New" panose="02020603050405020304" pitchFamily="18" charset="-34"/>
              </a:rPr>
              <a:t>Factors Affecting the Growth of the Sports Apparel Market:</a:t>
            </a:r>
            <a:br>
              <a:rPr lang="en-US" dirty="0">
                <a:latin typeface="Angsana New" panose="02020603050405020304" pitchFamily="18" charset="-34"/>
                <a:cs typeface="Angsana New" panose="02020603050405020304" pitchFamily="18" charset="-34"/>
              </a:rPr>
            </a:br>
            <a:r>
              <a:rPr lang="th-TH" dirty="0">
                <a:latin typeface="Angsana New" panose="02020603050405020304" pitchFamily="18" charset="-34"/>
                <a:cs typeface="Angsana New" panose="02020603050405020304" pitchFamily="18" charset="-34"/>
              </a:rPr>
              <a:t>ปัจจัยที่มีผลต่อการเติบโตของตลาดเครื่องแต่งกายกีฬา:</a:t>
            </a:r>
          </a:p>
        </p:txBody>
      </p:sp>
      <p:sp>
        <p:nvSpPr>
          <p:cNvPr id="3" name="Content Placeholder 2">
            <a:extLst>
              <a:ext uri="{FF2B5EF4-FFF2-40B4-BE49-F238E27FC236}">
                <a16:creationId xmlns:a16="http://schemas.microsoft.com/office/drawing/2014/main" id="{50491158-46F0-2DAC-7B06-76C1BBBCE8BD}"/>
              </a:ext>
            </a:extLst>
          </p:cNvPr>
          <p:cNvSpPr>
            <a:spLocks noGrp="1"/>
          </p:cNvSpPr>
          <p:nvPr>
            <p:ph idx="1"/>
          </p:nvPr>
        </p:nvSpPr>
        <p:spPr/>
        <p:txBody>
          <a:bodyPr>
            <a:normAutofit/>
          </a:bodyPr>
          <a:lstStyle/>
          <a:p>
            <a:r>
              <a:rPr lang="en-US" sz="3200" dirty="0">
                <a:solidFill>
                  <a:srgbClr val="FFFF00"/>
                </a:solidFill>
                <a:latin typeface="Angsana New" panose="02020603050405020304" pitchFamily="18" charset="-34"/>
                <a:cs typeface="Angsana New" panose="02020603050405020304" pitchFamily="18" charset="-34"/>
              </a:rPr>
              <a:t>Rising Health and Fitness Awareness: As more people become health-conscious and emphasize physical fitness, the demand for sports apparel increases. Activewear is often associated with active lifestyles and workouts, driving its popularity.</a:t>
            </a:r>
          </a:p>
          <a:p>
            <a:r>
              <a:rPr lang="th-TH" sz="3200" dirty="0">
                <a:latin typeface="Angsana New" panose="02020603050405020304" pitchFamily="18" charset="-34"/>
                <a:cs typeface="Angsana New" panose="02020603050405020304" pitchFamily="18" charset="-34"/>
              </a:rPr>
              <a:t>การตระหนักรู้ด้านสุขภาพและการออกกำลังกายที่เพิ่มขึ้น: เมื่อผู้คนมีความใส่ใจด้านสุขภาพมากขึ้นและให้ความสำคัญกับการออกกำลังกาย ความต้องการเครื่องแต่งกายกีฬาก็เพิ่มขึ้น ชุดออกกำลังกายมักจะเชื่อมโยงกับการดำเนินชีวิตที่กระฉับกระเฉงและการออกกำลังกาย ซึ่งช่วยเพิ่มความนิยมของมัน</a:t>
            </a:r>
            <a:endParaRPr lang="en-US" sz="32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4147286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ADB2B-432E-7163-CD62-5FD8F572CD8F}"/>
              </a:ext>
            </a:extLst>
          </p:cNvPr>
          <p:cNvSpPr>
            <a:spLocks noGrp="1"/>
          </p:cNvSpPr>
          <p:nvPr>
            <p:ph type="title"/>
          </p:nvPr>
        </p:nvSpPr>
        <p:spPr/>
        <p:txBody>
          <a:bodyPr/>
          <a:lstStyle/>
          <a:p>
            <a:r>
              <a:rPr lang="en-US" dirty="0">
                <a:solidFill>
                  <a:schemeClr val="accent3"/>
                </a:solidFill>
                <a:latin typeface="Angsana New" panose="02020603050405020304" pitchFamily="18" charset="-34"/>
                <a:cs typeface="Angsana New" panose="02020603050405020304" pitchFamily="18" charset="-34"/>
              </a:rPr>
              <a:t>Factors Affecting the Growth of the Sports Apparel Market:</a:t>
            </a:r>
            <a:br>
              <a:rPr lang="en-US" dirty="0">
                <a:latin typeface="Angsana New" panose="02020603050405020304" pitchFamily="18" charset="-34"/>
                <a:cs typeface="Angsana New" panose="02020603050405020304" pitchFamily="18" charset="-34"/>
              </a:rPr>
            </a:br>
            <a:r>
              <a:rPr lang="th-TH" dirty="0">
                <a:latin typeface="Angsana New" panose="02020603050405020304" pitchFamily="18" charset="-34"/>
                <a:cs typeface="Angsana New" panose="02020603050405020304" pitchFamily="18" charset="-34"/>
              </a:rPr>
              <a:t>ปัจจัยที่มีผลต่อการเติบโตของตลาดเครื่องแต่งกายกีฬา:</a:t>
            </a:r>
          </a:p>
        </p:txBody>
      </p:sp>
      <p:sp>
        <p:nvSpPr>
          <p:cNvPr id="3" name="Content Placeholder 2">
            <a:extLst>
              <a:ext uri="{FF2B5EF4-FFF2-40B4-BE49-F238E27FC236}">
                <a16:creationId xmlns:a16="http://schemas.microsoft.com/office/drawing/2014/main" id="{50491158-46F0-2DAC-7B06-76C1BBBCE8BD}"/>
              </a:ext>
            </a:extLst>
          </p:cNvPr>
          <p:cNvSpPr>
            <a:spLocks noGrp="1"/>
          </p:cNvSpPr>
          <p:nvPr>
            <p:ph idx="1"/>
          </p:nvPr>
        </p:nvSpPr>
        <p:spPr/>
        <p:txBody>
          <a:bodyPr>
            <a:normAutofit fontScale="92500"/>
          </a:bodyPr>
          <a:lstStyle/>
          <a:p>
            <a:r>
              <a:rPr lang="en-US" sz="3400" dirty="0">
                <a:solidFill>
                  <a:srgbClr val="FFFF00"/>
                </a:solidFill>
                <a:latin typeface="Angsana New" panose="02020603050405020304" pitchFamily="18" charset="-34"/>
                <a:cs typeface="Angsana New" panose="02020603050405020304" pitchFamily="18" charset="-34"/>
              </a:rPr>
              <a:t>Fashion Trends: The fusion of fashion and sportswear has led to the rise of athleisure, where sports apparel is not only worn during exercise but also as casual wear. Consumers seeking versatile and stylish clothing options contribute to market growth.</a:t>
            </a:r>
          </a:p>
          <a:p>
            <a:r>
              <a:rPr lang="th-TH" sz="3400" dirty="0"/>
              <a:t>แนวโน้มแฟชั่น: การผสมผสานระหว่างแฟชั่นและชุดกีฬาทำให้เกิดกระแสแอ</a:t>
            </a:r>
            <a:r>
              <a:rPr lang="th-TH" sz="3400" dirty="0" err="1"/>
              <a:t>ธลีเช</a:t>
            </a:r>
            <a:r>
              <a:rPr lang="th-TH" sz="3400" dirty="0"/>
              <a:t>อร์ (</a:t>
            </a:r>
            <a:r>
              <a:rPr lang="en-US" sz="3400" dirty="0"/>
              <a:t>athleisure) </a:t>
            </a:r>
            <a:r>
              <a:rPr lang="th-TH" sz="3400" dirty="0"/>
              <a:t>ที่เครื่องแต่งกายกีฬาไม่เพียงแต่ใส่เพื่อการออกกำลังกายเท่านั้น แต่ยังใส่เป็นชุดลำลองได้อีกด้วย ผู้บริโภคที่ต้องการเสื้อผ้าที่มีความหลากหลายและสไตล์ที่โดดเด่นมีส่วนช่วยให้ตลาดเติบโต</a:t>
            </a:r>
            <a:endParaRPr lang="en-US" sz="3400" dirty="0"/>
          </a:p>
        </p:txBody>
      </p:sp>
    </p:spTree>
    <p:extLst>
      <p:ext uri="{BB962C8B-B14F-4D97-AF65-F5344CB8AC3E}">
        <p14:creationId xmlns:p14="http://schemas.microsoft.com/office/powerpoint/2010/main" val="13603835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ADB2B-432E-7163-CD62-5FD8F572CD8F}"/>
              </a:ext>
            </a:extLst>
          </p:cNvPr>
          <p:cNvSpPr>
            <a:spLocks noGrp="1"/>
          </p:cNvSpPr>
          <p:nvPr>
            <p:ph type="title"/>
          </p:nvPr>
        </p:nvSpPr>
        <p:spPr/>
        <p:txBody>
          <a:bodyPr/>
          <a:lstStyle/>
          <a:p>
            <a:r>
              <a:rPr lang="en-US" dirty="0">
                <a:solidFill>
                  <a:schemeClr val="accent3"/>
                </a:solidFill>
                <a:latin typeface="Angsana New" panose="02020603050405020304" pitchFamily="18" charset="-34"/>
                <a:cs typeface="Angsana New" panose="02020603050405020304" pitchFamily="18" charset="-34"/>
              </a:rPr>
              <a:t>Factors Affecting the Growth of the Sports Apparel Market:</a:t>
            </a:r>
            <a:br>
              <a:rPr lang="en-US" dirty="0">
                <a:latin typeface="Angsana New" panose="02020603050405020304" pitchFamily="18" charset="-34"/>
                <a:cs typeface="Angsana New" panose="02020603050405020304" pitchFamily="18" charset="-34"/>
              </a:rPr>
            </a:br>
            <a:r>
              <a:rPr lang="th-TH" dirty="0">
                <a:latin typeface="Angsana New" panose="02020603050405020304" pitchFamily="18" charset="-34"/>
                <a:cs typeface="Angsana New" panose="02020603050405020304" pitchFamily="18" charset="-34"/>
              </a:rPr>
              <a:t>ปัจจัยที่มีผลต่อการเติบโตของตลาดเครื่องแต่งกายกีฬา:</a:t>
            </a:r>
          </a:p>
        </p:txBody>
      </p:sp>
      <p:sp>
        <p:nvSpPr>
          <p:cNvPr id="3" name="Content Placeholder 2">
            <a:extLst>
              <a:ext uri="{FF2B5EF4-FFF2-40B4-BE49-F238E27FC236}">
                <a16:creationId xmlns:a16="http://schemas.microsoft.com/office/drawing/2014/main" id="{50491158-46F0-2DAC-7B06-76C1BBBCE8BD}"/>
              </a:ext>
            </a:extLst>
          </p:cNvPr>
          <p:cNvSpPr>
            <a:spLocks noGrp="1"/>
          </p:cNvSpPr>
          <p:nvPr>
            <p:ph idx="1"/>
          </p:nvPr>
        </p:nvSpPr>
        <p:spPr/>
        <p:txBody>
          <a:bodyPr>
            <a:normAutofit lnSpcReduction="10000"/>
          </a:bodyPr>
          <a:lstStyle/>
          <a:p>
            <a:r>
              <a:rPr lang="en-US" sz="3400" dirty="0">
                <a:solidFill>
                  <a:srgbClr val="FFFF00"/>
                </a:solidFill>
                <a:latin typeface="Angsana New" panose="02020603050405020304" pitchFamily="18" charset="-34"/>
                <a:cs typeface="Angsana New" panose="02020603050405020304" pitchFamily="18" charset="-34"/>
              </a:rPr>
              <a:t>Innovative Fabric Technology: Advancements in fabric technology have led to the development of moisture-wicking, breathable, and comfortable materials that enhance performance. These technological innovations attract consumers looking for high-performance gear.</a:t>
            </a:r>
          </a:p>
          <a:p>
            <a:r>
              <a:rPr lang="th-TH" sz="3400" dirty="0"/>
              <a:t>นวัตกรรมและเทคโนโลยีของชนิดผ้า: ความก้าวหน้าในเทคโนโลยีสิ่งทอทำให้เกิดการพัฒนาวัสดุที่ระบายความชื้นได้ดี ระบายอากาศ และสวมใส่สบาย ซึ่งช่วยเพิ่มประสิทธิภาพในการใช้งาน นวัตกรรมทางเทคโนโลยีเหล่านี้ดึงดูดผู้บริโภคที่มองหาอุปกรณ์ที่มีประสิทธิภาพสูง</a:t>
            </a:r>
            <a:endParaRPr lang="en-US" sz="3400" dirty="0"/>
          </a:p>
        </p:txBody>
      </p:sp>
    </p:spTree>
    <p:extLst>
      <p:ext uri="{BB962C8B-B14F-4D97-AF65-F5344CB8AC3E}">
        <p14:creationId xmlns:p14="http://schemas.microsoft.com/office/powerpoint/2010/main" val="8837249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ADB2B-432E-7163-CD62-5FD8F572CD8F}"/>
              </a:ext>
            </a:extLst>
          </p:cNvPr>
          <p:cNvSpPr>
            <a:spLocks noGrp="1"/>
          </p:cNvSpPr>
          <p:nvPr>
            <p:ph type="title"/>
          </p:nvPr>
        </p:nvSpPr>
        <p:spPr/>
        <p:txBody>
          <a:bodyPr/>
          <a:lstStyle/>
          <a:p>
            <a:r>
              <a:rPr lang="en-US" dirty="0">
                <a:solidFill>
                  <a:schemeClr val="accent3"/>
                </a:solidFill>
                <a:latin typeface="Angsana New" panose="02020603050405020304" pitchFamily="18" charset="-34"/>
                <a:cs typeface="Angsana New" panose="02020603050405020304" pitchFamily="18" charset="-34"/>
              </a:rPr>
              <a:t>Factors Affecting the Growth of the Sports Apparel Market:</a:t>
            </a:r>
            <a:br>
              <a:rPr lang="en-US" dirty="0">
                <a:latin typeface="Angsana New" panose="02020603050405020304" pitchFamily="18" charset="-34"/>
                <a:cs typeface="Angsana New" panose="02020603050405020304" pitchFamily="18" charset="-34"/>
              </a:rPr>
            </a:br>
            <a:r>
              <a:rPr lang="th-TH" dirty="0">
                <a:latin typeface="Angsana New" panose="02020603050405020304" pitchFamily="18" charset="-34"/>
                <a:cs typeface="Angsana New" panose="02020603050405020304" pitchFamily="18" charset="-34"/>
              </a:rPr>
              <a:t>ปัจจัยที่มีผลต่อการเติบโตของตลาดเครื่องแต่งกายกีฬา:</a:t>
            </a:r>
          </a:p>
        </p:txBody>
      </p:sp>
      <p:sp>
        <p:nvSpPr>
          <p:cNvPr id="3" name="Content Placeholder 2">
            <a:extLst>
              <a:ext uri="{FF2B5EF4-FFF2-40B4-BE49-F238E27FC236}">
                <a16:creationId xmlns:a16="http://schemas.microsoft.com/office/drawing/2014/main" id="{50491158-46F0-2DAC-7B06-76C1BBBCE8BD}"/>
              </a:ext>
            </a:extLst>
          </p:cNvPr>
          <p:cNvSpPr>
            <a:spLocks noGrp="1"/>
          </p:cNvSpPr>
          <p:nvPr>
            <p:ph idx="1"/>
          </p:nvPr>
        </p:nvSpPr>
        <p:spPr/>
        <p:txBody>
          <a:bodyPr>
            <a:normAutofit lnSpcReduction="10000"/>
          </a:bodyPr>
          <a:lstStyle/>
          <a:p>
            <a:r>
              <a:rPr lang="en-US" sz="3400" dirty="0">
                <a:solidFill>
                  <a:srgbClr val="FFFF00"/>
                </a:solidFill>
                <a:latin typeface="Angsana New" panose="02020603050405020304" pitchFamily="18" charset="-34"/>
                <a:cs typeface="Angsana New" panose="02020603050405020304" pitchFamily="18" charset="-34"/>
              </a:rPr>
              <a:t>Celebrity Endorsements: High-profile athletes and celebrities endorsing sports apparel brands influence consumer preferences. Consumers often aspire to emulate their favorite athletes' styles, leading to increased demand for endorsed products.</a:t>
            </a:r>
          </a:p>
          <a:p>
            <a:r>
              <a:rPr lang="th-TH" sz="3400" dirty="0">
                <a:latin typeface="Angsana New" panose="02020603050405020304" pitchFamily="18" charset="-34"/>
                <a:cs typeface="Angsana New" panose="02020603050405020304" pitchFamily="18" charset="-34"/>
              </a:rPr>
              <a:t>การใช้ดารา-ผู้มีชื่อเสียงมาสนับสนุนแบรนด์สินค้า: นักกีฬาชื่อดังและผู้มีชื่อเสียงที่สนับสนุนแบรนด์เครื่องแต่งกายกีฬามีอิทธิพลต่อความชอบของผู้บริโภค ผู้บริโภคมักมีความต้องการที่จะเลียนแบบสไตล์ของนักกีฬาที่ตนชื่นชอบ ส่งผลให้ความต้องการผลิตภัณฑ์ที่ได้รับการสนับสนุนเพิ่มขึ้น</a:t>
            </a:r>
            <a:endParaRPr lang="en-US" sz="3400" dirty="0">
              <a:latin typeface="Angsana New" panose="02020603050405020304" pitchFamily="18" charset="-34"/>
              <a:cs typeface="Angsana New" panose="02020603050405020304" pitchFamily="18" charset="-34"/>
            </a:endParaRPr>
          </a:p>
          <a:p>
            <a:endParaRPr lang="en-US" sz="3400" dirty="0">
              <a:solidFill>
                <a:srgbClr val="FFFF00"/>
              </a:solidFill>
              <a:latin typeface="Angsana New" panose="02020603050405020304" pitchFamily="18" charset="-34"/>
              <a:cs typeface="Angsana New" panose="02020603050405020304" pitchFamily="18" charset="-34"/>
            </a:endParaRPr>
          </a:p>
          <a:p>
            <a:pPr marL="0" indent="0">
              <a:buNone/>
            </a:pPr>
            <a:endParaRPr lang="en-US" sz="3400" dirty="0">
              <a:solidFill>
                <a:srgbClr val="FFFF00"/>
              </a:solidFill>
              <a:latin typeface="Angsana New" panose="02020603050405020304" pitchFamily="18" charset="-34"/>
              <a:cs typeface="Angsana New" panose="02020603050405020304" pitchFamily="18" charset="-34"/>
            </a:endParaRPr>
          </a:p>
          <a:p>
            <a:endParaRPr lang="en-US" sz="3400" dirty="0"/>
          </a:p>
        </p:txBody>
      </p:sp>
    </p:spTree>
    <p:extLst>
      <p:ext uri="{BB962C8B-B14F-4D97-AF65-F5344CB8AC3E}">
        <p14:creationId xmlns:p14="http://schemas.microsoft.com/office/powerpoint/2010/main" val="1361210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ADB2B-432E-7163-CD62-5FD8F572CD8F}"/>
              </a:ext>
            </a:extLst>
          </p:cNvPr>
          <p:cNvSpPr>
            <a:spLocks noGrp="1"/>
          </p:cNvSpPr>
          <p:nvPr>
            <p:ph type="title"/>
          </p:nvPr>
        </p:nvSpPr>
        <p:spPr/>
        <p:txBody>
          <a:bodyPr/>
          <a:lstStyle/>
          <a:p>
            <a:r>
              <a:rPr lang="en-US" dirty="0">
                <a:solidFill>
                  <a:schemeClr val="accent3"/>
                </a:solidFill>
                <a:latin typeface="Angsana New" panose="02020603050405020304" pitchFamily="18" charset="-34"/>
                <a:cs typeface="Angsana New" panose="02020603050405020304" pitchFamily="18" charset="-34"/>
              </a:rPr>
              <a:t>Factors Affecting the Growth of the Sports Apparel Market:</a:t>
            </a:r>
            <a:br>
              <a:rPr lang="en-US" dirty="0">
                <a:latin typeface="Angsana New" panose="02020603050405020304" pitchFamily="18" charset="-34"/>
                <a:cs typeface="Angsana New" panose="02020603050405020304" pitchFamily="18" charset="-34"/>
              </a:rPr>
            </a:br>
            <a:r>
              <a:rPr lang="th-TH" dirty="0">
                <a:latin typeface="Angsana New" panose="02020603050405020304" pitchFamily="18" charset="-34"/>
                <a:cs typeface="Angsana New" panose="02020603050405020304" pitchFamily="18" charset="-34"/>
              </a:rPr>
              <a:t>ปัจจัยที่มีผลต่อการเติบโตของตลาดเครื่องแต่งกายกีฬา:</a:t>
            </a:r>
          </a:p>
        </p:txBody>
      </p:sp>
      <p:sp>
        <p:nvSpPr>
          <p:cNvPr id="3" name="Content Placeholder 2">
            <a:extLst>
              <a:ext uri="{FF2B5EF4-FFF2-40B4-BE49-F238E27FC236}">
                <a16:creationId xmlns:a16="http://schemas.microsoft.com/office/drawing/2014/main" id="{50491158-46F0-2DAC-7B06-76C1BBBCE8BD}"/>
              </a:ext>
            </a:extLst>
          </p:cNvPr>
          <p:cNvSpPr>
            <a:spLocks noGrp="1"/>
          </p:cNvSpPr>
          <p:nvPr>
            <p:ph idx="1"/>
          </p:nvPr>
        </p:nvSpPr>
        <p:spPr/>
        <p:txBody>
          <a:bodyPr>
            <a:normAutofit lnSpcReduction="10000"/>
          </a:bodyPr>
          <a:lstStyle/>
          <a:p>
            <a:r>
              <a:rPr lang="en-US" sz="3400" dirty="0">
                <a:solidFill>
                  <a:srgbClr val="FFFF00"/>
                </a:solidFill>
                <a:latin typeface="Angsana New" panose="02020603050405020304" pitchFamily="18" charset="-34"/>
                <a:cs typeface="Angsana New" panose="02020603050405020304" pitchFamily="18" charset="-34"/>
              </a:rPr>
              <a:t>E-commerce and Online Shopping: The growth of online retail has expanded the accessibility of sports apparel. E-commerce platforms allow consumers to explore a wide range of products, compare prices, and make purchases from the comfort of their homes.</a:t>
            </a:r>
          </a:p>
          <a:p>
            <a:r>
              <a:rPr lang="th-TH" sz="3400" dirty="0"/>
              <a:t>อีคอมเมิร์ซและการช้อปปิ้งออนไลน์: การเติบโตของการค้าปลีกออนไลน์ได้ขยายการเข้าถึงเครื่องแต่งกายกีฬา แพล</a:t>
            </a:r>
            <a:r>
              <a:rPr lang="th-TH" sz="3400" dirty="0" err="1"/>
              <a:t>ตฟ</a:t>
            </a:r>
            <a:r>
              <a:rPr lang="th-TH" sz="3400" dirty="0"/>
              <a:t>อร์มอีคอมเมิร์ซช่วยให้ผู้บริโภคสามารถสำรวจผลิตภัณฑ์หลากหลายประเภท เปรียบเทียบราคา และทำการซื้อได้จากความสะดวกสบายในบ้านของตนเอง</a:t>
            </a:r>
            <a:endParaRPr lang="en-US" sz="3400" dirty="0"/>
          </a:p>
        </p:txBody>
      </p:sp>
    </p:spTree>
    <p:extLst>
      <p:ext uri="{BB962C8B-B14F-4D97-AF65-F5344CB8AC3E}">
        <p14:creationId xmlns:p14="http://schemas.microsoft.com/office/powerpoint/2010/main" val="41227216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ADB2B-432E-7163-CD62-5FD8F572CD8F}"/>
              </a:ext>
            </a:extLst>
          </p:cNvPr>
          <p:cNvSpPr>
            <a:spLocks noGrp="1"/>
          </p:cNvSpPr>
          <p:nvPr>
            <p:ph type="title"/>
          </p:nvPr>
        </p:nvSpPr>
        <p:spPr/>
        <p:txBody>
          <a:bodyPr/>
          <a:lstStyle/>
          <a:p>
            <a:r>
              <a:rPr lang="en-US" dirty="0">
                <a:solidFill>
                  <a:schemeClr val="accent3"/>
                </a:solidFill>
                <a:latin typeface="Angsana New" panose="02020603050405020304" pitchFamily="18" charset="-34"/>
                <a:cs typeface="Angsana New" panose="02020603050405020304" pitchFamily="18" charset="-34"/>
              </a:rPr>
              <a:t>Factors Affecting the Growth of the Sports Apparel Market:</a:t>
            </a:r>
            <a:br>
              <a:rPr lang="en-US" dirty="0">
                <a:latin typeface="Angsana New" panose="02020603050405020304" pitchFamily="18" charset="-34"/>
                <a:cs typeface="Angsana New" panose="02020603050405020304" pitchFamily="18" charset="-34"/>
              </a:rPr>
            </a:br>
            <a:r>
              <a:rPr lang="th-TH" dirty="0">
                <a:latin typeface="Angsana New" panose="02020603050405020304" pitchFamily="18" charset="-34"/>
                <a:cs typeface="Angsana New" panose="02020603050405020304" pitchFamily="18" charset="-34"/>
              </a:rPr>
              <a:t>ปัจจัยที่มีผลต่อการเติบโตของตลาดเครื่องแต่งกายกีฬา:</a:t>
            </a:r>
          </a:p>
        </p:txBody>
      </p:sp>
      <p:sp>
        <p:nvSpPr>
          <p:cNvPr id="3" name="Content Placeholder 2">
            <a:extLst>
              <a:ext uri="{FF2B5EF4-FFF2-40B4-BE49-F238E27FC236}">
                <a16:creationId xmlns:a16="http://schemas.microsoft.com/office/drawing/2014/main" id="{50491158-46F0-2DAC-7B06-76C1BBBCE8BD}"/>
              </a:ext>
            </a:extLst>
          </p:cNvPr>
          <p:cNvSpPr>
            <a:spLocks noGrp="1"/>
          </p:cNvSpPr>
          <p:nvPr>
            <p:ph idx="1"/>
          </p:nvPr>
        </p:nvSpPr>
        <p:spPr/>
        <p:txBody>
          <a:bodyPr>
            <a:normAutofit lnSpcReduction="10000"/>
          </a:bodyPr>
          <a:lstStyle/>
          <a:p>
            <a:r>
              <a:rPr lang="en-US" sz="3400" dirty="0">
                <a:solidFill>
                  <a:srgbClr val="FFFF00"/>
                </a:solidFill>
                <a:latin typeface="Angsana New" panose="02020603050405020304" pitchFamily="18" charset="-34"/>
                <a:cs typeface="Angsana New" panose="02020603050405020304" pitchFamily="18" charset="-34"/>
              </a:rPr>
              <a:t>Health and Wellness Lifestyle: The global trend towards healthier lifestyles and increased participation in various physical activities, including yoga, running, and fitness training, drives the need for appropriate sports apparel.</a:t>
            </a:r>
          </a:p>
          <a:p>
            <a:r>
              <a:rPr lang="th-TH" sz="3400" dirty="0"/>
              <a:t>การดำเนินชีวิตด้านสุขภาพและความเป็นอยู่ที่ดี: แนวโน้มทั่วโลกที่มุ่งเน้นการดำเนินชีวิตที่มีสุขภาพดีขึ้นและการเข้าร่วมกิจกรรมทางกายที่หลากหลายมากขึ้น เช่น โยคะ การวิ่ง และการฝึกฟิตเนส ส่งผลให้เกิดความต้องการเครื่องแต่งกายกีฬาที่เหมาะสม</a:t>
            </a:r>
            <a:endParaRPr lang="en-US" sz="3400" dirty="0"/>
          </a:p>
          <a:p>
            <a:endParaRPr lang="en-US" sz="3400" dirty="0"/>
          </a:p>
        </p:txBody>
      </p:sp>
    </p:spTree>
    <p:extLst>
      <p:ext uri="{BB962C8B-B14F-4D97-AF65-F5344CB8AC3E}">
        <p14:creationId xmlns:p14="http://schemas.microsoft.com/office/powerpoint/2010/main" val="30612900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ADB2B-432E-7163-CD62-5FD8F572CD8F}"/>
              </a:ext>
            </a:extLst>
          </p:cNvPr>
          <p:cNvSpPr>
            <a:spLocks noGrp="1"/>
          </p:cNvSpPr>
          <p:nvPr>
            <p:ph type="title"/>
          </p:nvPr>
        </p:nvSpPr>
        <p:spPr/>
        <p:txBody>
          <a:bodyPr/>
          <a:lstStyle/>
          <a:p>
            <a:r>
              <a:rPr lang="en-US" dirty="0">
                <a:solidFill>
                  <a:schemeClr val="accent3"/>
                </a:solidFill>
                <a:latin typeface="Angsana New" panose="02020603050405020304" pitchFamily="18" charset="-34"/>
                <a:cs typeface="Angsana New" panose="02020603050405020304" pitchFamily="18" charset="-34"/>
              </a:rPr>
              <a:t>Factors Affecting the Growth of the Sports Apparel Market:</a:t>
            </a:r>
            <a:br>
              <a:rPr lang="en-US" dirty="0">
                <a:latin typeface="Angsana New" panose="02020603050405020304" pitchFamily="18" charset="-34"/>
                <a:cs typeface="Angsana New" panose="02020603050405020304" pitchFamily="18" charset="-34"/>
              </a:rPr>
            </a:br>
            <a:r>
              <a:rPr lang="th-TH" dirty="0">
                <a:latin typeface="Angsana New" panose="02020603050405020304" pitchFamily="18" charset="-34"/>
                <a:cs typeface="Angsana New" panose="02020603050405020304" pitchFamily="18" charset="-34"/>
              </a:rPr>
              <a:t>ปัจจัยที่มีผลต่อการเติบโตของตลาดเครื่องแต่งกายกีฬา:</a:t>
            </a:r>
          </a:p>
        </p:txBody>
      </p:sp>
      <p:sp>
        <p:nvSpPr>
          <p:cNvPr id="3" name="Content Placeholder 2">
            <a:extLst>
              <a:ext uri="{FF2B5EF4-FFF2-40B4-BE49-F238E27FC236}">
                <a16:creationId xmlns:a16="http://schemas.microsoft.com/office/drawing/2014/main" id="{50491158-46F0-2DAC-7B06-76C1BBBCE8BD}"/>
              </a:ext>
            </a:extLst>
          </p:cNvPr>
          <p:cNvSpPr>
            <a:spLocks noGrp="1"/>
          </p:cNvSpPr>
          <p:nvPr>
            <p:ph idx="1"/>
          </p:nvPr>
        </p:nvSpPr>
        <p:spPr/>
        <p:txBody>
          <a:bodyPr>
            <a:normAutofit/>
          </a:bodyPr>
          <a:lstStyle/>
          <a:p>
            <a:r>
              <a:rPr lang="en-US" sz="3400" dirty="0">
                <a:solidFill>
                  <a:srgbClr val="FFFF00"/>
                </a:solidFill>
                <a:latin typeface="Angsana New" panose="02020603050405020304" pitchFamily="18" charset="-34"/>
                <a:cs typeface="Angsana New" panose="02020603050405020304" pitchFamily="18" charset="-34"/>
              </a:rPr>
              <a:t>Growing Urbanization: Urban populations tend to adopt more active lifestyles, and as cities grow, so does the demand for sportswear that accommodates these lifestyles.</a:t>
            </a:r>
          </a:p>
          <a:p>
            <a:r>
              <a:rPr lang="th-TH" sz="3400" dirty="0">
                <a:latin typeface="Angsana New" panose="02020603050405020304" pitchFamily="18" charset="-34"/>
                <a:cs typeface="Angsana New" panose="02020603050405020304" pitchFamily="18" charset="-34"/>
              </a:rPr>
              <a:t>การขยายตัวของเมือง: ประชากรในเขตเมืองมักมีแนวโน้มที่จะนำการดำเนินชีวิตที่กระฉับกระเฉงมากขึ้น และเมื่อเมืองเติบโตขึ้น ความต้องการเครื่องแต่งกายกีฬาที่รองรับการดำเนินชีวิตเหล่านี้ก็เพิ่มขึ้นตามไปด้วย</a:t>
            </a:r>
            <a:endParaRPr lang="en-US" sz="34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9984969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ADB2B-432E-7163-CD62-5FD8F572CD8F}"/>
              </a:ext>
            </a:extLst>
          </p:cNvPr>
          <p:cNvSpPr>
            <a:spLocks noGrp="1"/>
          </p:cNvSpPr>
          <p:nvPr>
            <p:ph type="title"/>
          </p:nvPr>
        </p:nvSpPr>
        <p:spPr/>
        <p:txBody>
          <a:bodyPr/>
          <a:lstStyle/>
          <a:p>
            <a:r>
              <a:rPr lang="en-US" dirty="0">
                <a:solidFill>
                  <a:schemeClr val="accent3"/>
                </a:solidFill>
                <a:latin typeface="Angsana New" panose="02020603050405020304" pitchFamily="18" charset="-34"/>
                <a:cs typeface="Angsana New" panose="02020603050405020304" pitchFamily="18" charset="-34"/>
              </a:rPr>
              <a:t>Factors Affecting the Growth of the Sports Apparel Market:</a:t>
            </a:r>
            <a:br>
              <a:rPr lang="en-US" dirty="0">
                <a:latin typeface="Angsana New" panose="02020603050405020304" pitchFamily="18" charset="-34"/>
                <a:cs typeface="Angsana New" panose="02020603050405020304" pitchFamily="18" charset="-34"/>
              </a:rPr>
            </a:br>
            <a:r>
              <a:rPr lang="th-TH" dirty="0">
                <a:latin typeface="Angsana New" panose="02020603050405020304" pitchFamily="18" charset="-34"/>
                <a:cs typeface="Angsana New" panose="02020603050405020304" pitchFamily="18" charset="-34"/>
              </a:rPr>
              <a:t>ปัจจัยที่มีผลต่อการเติบโตของตลาดเครื่องแต่งกายกีฬา:</a:t>
            </a:r>
          </a:p>
        </p:txBody>
      </p:sp>
      <p:sp>
        <p:nvSpPr>
          <p:cNvPr id="3" name="Content Placeholder 2">
            <a:extLst>
              <a:ext uri="{FF2B5EF4-FFF2-40B4-BE49-F238E27FC236}">
                <a16:creationId xmlns:a16="http://schemas.microsoft.com/office/drawing/2014/main" id="{50491158-46F0-2DAC-7B06-76C1BBBCE8BD}"/>
              </a:ext>
            </a:extLst>
          </p:cNvPr>
          <p:cNvSpPr>
            <a:spLocks noGrp="1"/>
          </p:cNvSpPr>
          <p:nvPr>
            <p:ph idx="1"/>
          </p:nvPr>
        </p:nvSpPr>
        <p:spPr/>
        <p:txBody>
          <a:bodyPr>
            <a:normAutofit/>
          </a:bodyPr>
          <a:lstStyle/>
          <a:p>
            <a:r>
              <a:rPr lang="en-US" sz="3400" dirty="0">
                <a:solidFill>
                  <a:srgbClr val="FFFF00"/>
                </a:solidFill>
                <a:latin typeface="Angsana New" panose="02020603050405020304" pitchFamily="18" charset="-34"/>
                <a:cs typeface="Angsana New" panose="02020603050405020304" pitchFamily="18" charset="-34"/>
              </a:rPr>
              <a:t>Sports Events and Competitions: Major sports events like the Olympics, FIFA World Cup, and marathons spark interest in sports and fitness, encouraging people to invest in appropriate attire for such occasions.</a:t>
            </a:r>
          </a:p>
          <a:p>
            <a:r>
              <a:rPr lang="th-TH" sz="3400" dirty="0"/>
              <a:t>การแข่งขันและกิจกรรมกีฬา: กิจกรรมกีฬาที่สำคัญ เช่น โอลิมปิก ฟุตบอลโลก </a:t>
            </a:r>
            <a:r>
              <a:rPr lang="en-US" sz="3400" dirty="0"/>
              <a:t>FIFA </a:t>
            </a:r>
            <a:r>
              <a:rPr lang="th-TH" sz="3400" dirty="0"/>
              <a:t>และมาราธอน จุดประกายความสนใจในกีฬาและการออกกำลังกาย กระตุ้นให้ผู้คนลงทุนในชุดกีฬาที่เหมาะสมสำหรับโอกาสเหล่านี้</a:t>
            </a:r>
            <a:endParaRPr lang="en-US" sz="3400" dirty="0"/>
          </a:p>
        </p:txBody>
      </p:sp>
    </p:spTree>
    <p:extLst>
      <p:ext uri="{BB962C8B-B14F-4D97-AF65-F5344CB8AC3E}">
        <p14:creationId xmlns:p14="http://schemas.microsoft.com/office/powerpoint/2010/main" val="22543129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ADB2B-432E-7163-CD62-5FD8F572CD8F}"/>
              </a:ext>
            </a:extLst>
          </p:cNvPr>
          <p:cNvSpPr>
            <a:spLocks noGrp="1"/>
          </p:cNvSpPr>
          <p:nvPr>
            <p:ph type="title"/>
          </p:nvPr>
        </p:nvSpPr>
        <p:spPr/>
        <p:txBody>
          <a:bodyPr/>
          <a:lstStyle/>
          <a:p>
            <a:r>
              <a:rPr lang="en-US" dirty="0">
                <a:solidFill>
                  <a:schemeClr val="accent3"/>
                </a:solidFill>
                <a:latin typeface="Angsana New" panose="02020603050405020304" pitchFamily="18" charset="-34"/>
                <a:cs typeface="Angsana New" panose="02020603050405020304" pitchFamily="18" charset="-34"/>
              </a:rPr>
              <a:t>Factors Affecting the Growth of the Sports Apparel Market:</a:t>
            </a:r>
            <a:br>
              <a:rPr lang="en-US" dirty="0">
                <a:latin typeface="Angsana New" panose="02020603050405020304" pitchFamily="18" charset="-34"/>
                <a:cs typeface="Angsana New" panose="02020603050405020304" pitchFamily="18" charset="-34"/>
              </a:rPr>
            </a:br>
            <a:r>
              <a:rPr lang="th-TH" dirty="0">
                <a:latin typeface="Angsana New" panose="02020603050405020304" pitchFamily="18" charset="-34"/>
                <a:cs typeface="Angsana New" panose="02020603050405020304" pitchFamily="18" charset="-34"/>
              </a:rPr>
              <a:t>ปัจจัยที่มีผลต่อการเติบโตของตลาดเครื่องแต่งกายกีฬา:</a:t>
            </a:r>
          </a:p>
        </p:txBody>
      </p:sp>
      <p:sp>
        <p:nvSpPr>
          <p:cNvPr id="3" name="Content Placeholder 2">
            <a:extLst>
              <a:ext uri="{FF2B5EF4-FFF2-40B4-BE49-F238E27FC236}">
                <a16:creationId xmlns:a16="http://schemas.microsoft.com/office/drawing/2014/main" id="{50491158-46F0-2DAC-7B06-76C1BBBCE8BD}"/>
              </a:ext>
            </a:extLst>
          </p:cNvPr>
          <p:cNvSpPr>
            <a:spLocks noGrp="1"/>
          </p:cNvSpPr>
          <p:nvPr>
            <p:ph idx="1"/>
          </p:nvPr>
        </p:nvSpPr>
        <p:spPr/>
        <p:txBody>
          <a:bodyPr>
            <a:normAutofit fontScale="92500"/>
          </a:bodyPr>
          <a:lstStyle/>
          <a:p>
            <a:r>
              <a:rPr lang="en-US" sz="3400" dirty="0">
                <a:solidFill>
                  <a:srgbClr val="FFFF00"/>
                </a:solidFill>
                <a:latin typeface="Angsana New" panose="02020603050405020304" pitchFamily="18" charset="-34"/>
                <a:cs typeface="Angsana New" panose="02020603050405020304" pitchFamily="18" charset="-34"/>
              </a:rPr>
              <a:t>Social Media Influence: The influence of social media in shaping consumer preferences cannot be overlooked. People often discover new trends and brands through platforms like Instagram, YouTube, and TikTok, driving demand for trendy sports apparel.</a:t>
            </a:r>
          </a:p>
          <a:p>
            <a:r>
              <a:rPr lang="th-TH" sz="3400" dirty="0"/>
              <a:t>อิทธิพลของโซ</a:t>
            </a:r>
            <a:r>
              <a:rPr lang="th-TH" sz="3400" dirty="0" err="1"/>
              <a:t>เชี</a:t>
            </a:r>
            <a:r>
              <a:rPr lang="th-TH" sz="3400" dirty="0"/>
              <a:t>ยลมีเดีย: อิทธิพลของโซ</a:t>
            </a:r>
            <a:r>
              <a:rPr lang="th-TH" sz="3400" dirty="0" err="1"/>
              <a:t>เชี</a:t>
            </a:r>
            <a:r>
              <a:rPr lang="th-TH" sz="3400" dirty="0"/>
              <a:t>ยลมีเดียในการกำหนดความชอบของผู้บริโภคไม่สามารถมองข้ามได้ ผู้คนมักค้นพบเทรนด์และแบรนด์ใหม่ ๆ ผ่านแพลตฟอร์มต่าง ๆ เช่น </a:t>
            </a:r>
            <a:r>
              <a:rPr lang="en-US" sz="3400" dirty="0"/>
              <a:t>Instagram, YouTube </a:t>
            </a:r>
            <a:r>
              <a:rPr lang="th-TH" sz="3400" dirty="0"/>
              <a:t>และ </a:t>
            </a:r>
            <a:r>
              <a:rPr lang="en-US" sz="3400" dirty="0"/>
              <a:t>TikTok </a:t>
            </a:r>
            <a:r>
              <a:rPr lang="th-TH" sz="3400" dirty="0"/>
              <a:t>ซึ่งกระตุ้นความต้องการเครื่องแต่งกายกีฬาที่ทันสมัย</a:t>
            </a:r>
            <a:endParaRPr lang="en-US" sz="3400" dirty="0"/>
          </a:p>
        </p:txBody>
      </p:sp>
    </p:spTree>
    <p:extLst>
      <p:ext uri="{BB962C8B-B14F-4D97-AF65-F5344CB8AC3E}">
        <p14:creationId xmlns:p14="http://schemas.microsoft.com/office/powerpoint/2010/main" val="16475432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ADB2B-432E-7163-CD62-5FD8F572CD8F}"/>
              </a:ext>
            </a:extLst>
          </p:cNvPr>
          <p:cNvSpPr>
            <a:spLocks noGrp="1"/>
          </p:cNvSpPr>
          <p:nvPr>
            <p:ph type="title"/>
          </p:nvPr>
        </p:nvSpPr>
        <p:spPr/>
        <p:txBody>
          <a:bodyPr/>
          <a:lstStyle/>
          <a:p>
            <a:r>
              <a:rPr lang="en-US" dirty="0">
                <a:solidFill>
                  <a:schemeClr val="accent3"/>
                </a:solidFill>
                <a:latin typeface="Angsana New" panose="02020603050405020304" pitchFamily="18" charset="-34"/>
                <a:cs typeface="Angsana New" panose="02020603050405020304" pitchFamily="18" charset="-34"/>
              </a:rPr>
              <a:t>Factors Affecting the Growth of the Sports Apparel Market:</a:t>
            </a:r>
            <a:br>
              <a:rPr lang="en-US" dirty="0">
                <a:latin typeface="Angsana New" panose="02020603050405020304" pitchFamily="18" charset="-34"/>
                <a:cs typeface="Angsana New" panose="02020603050405020304" pitchFamily="18" charset="-34"/>
              </a:rPr>
            </a:br>
            <a:r>
              <a:rPr lang="th-TH" dirty="0">
                <a:latin typeface="Angsana New" panose="02020603050405020304" pitchFamily="18" charset="-34"/>
                <a:cs typeface="Angsana New" panose="02020603050405020304" pitchFamily="18" charset="-34"/>
              </a:rPr>
              <a:t>ปัจจัยที่มีผลต่อการเติบโตของตลาดเครื่องแต่งกายกีฬา:</a:t>
            </a:r>
          </a:p>
        </p:txBody>
      </p:sp>
      <p:sp>
        <p:nvSpPr>
          <p:cNvPr id="3" name="Content Placeholder 2">
            <a:extLst>
              <a:ext uri="{FF2B5EF4-FFF2-40B4-BE49-F238E27FC236}">
                <a16:creationId xmlns:a16="http://schemas.microsoft.com/office/drawing/2014/main" id="{50491158-46F0-2DAC-7B06-76C1BBBCE8BD}"/>
              </a:ext>
            </a:extLst>
          </p:cNvPr>
          <p:cNvSpPr>
            <a:spLocks noGrp="1"/>
          </p:cNvSpPr>
          <p:nvPr>
            <p:ph idx="1"/>
          </p:nvPr>
        </p:nvSpPr>
        <p:spPr/>
        <p:txBody>
          <a:bodyPr>
            <a:normAutofit lnSpcReduction="10000"/>
          </a:bodyPr>
          <a:lstStyle/>
          <a:p>
            <a:r>
              <a:rPr lang="en-US" sz="3400" dirty="0">
                <a:solidFill>
                  <a:srgbClr val="FFFF00"/>
                </a:solidFill>
                <a:latin typeface="Angsana New" panose="02020603050405020304" pitchFamily="18" charset="-34"/>
                <a:cs typeface="Angsana New" panose="02020603050405020304" pitchFamily="18" charset="-34"/>
              </a:rPr>
              <a:t>Customization and Personalization: Consumers are increasingly looking for personalized and unique products. Brands offering customizable sports apparel, whether in terms of design, color, or fit, can attract a dedicated customer base</a:t>
            </a:r>
          </a:p>
          <a:p>
            <a:r>
              <a:rPr lang="th-TH" sz="3400" dirty="0"/>
              <a:t>การปรับแต่งและการสร้างความเป็นส่วนตัว: ผู้บริโภคมีความต้องการสินค้าที่เป็นเอกลักษณ์และปรับแต่งได้มากขึ้นเรื่อย ๆ แบรนด์ที่นำเสนอเครื่องแต่งกายกีฬาที่สามารถปรับแต่งได้ ไม่ว่าจะเป็นการออกแบบ สีสัน หรือขนาด สามารถดึงดูดฐานลูกค้าที่มีความจงรักภักดี</a:t>
            </a:r>
            <a:endParaRPr lang="en-US" sz="3400" dirty="0"/>
          </a:p>
        </p:txBody>
      </p:sp>
    </p:spTree>
    <p:extLst>
      <p:ext uri="{BB962C8B-B14F-4D97-AF65-F5344CB8AC3E}">
        <p14:creationId xmlns:p14="http://schemas.microsoft.com/office/powerpoint/2010/main" val="26640918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4F253-18D8-1AE0-3E23-6AF0D89B0BAB}"/>
              </a:ext>
            </a:extLst>
          </p:cNvPr>
          <p:cNvSpPr>
            <a:spLocks noGrp="1"/>
          </p:cNvSpPr>
          <p:nvPr>
            <p:ph type="title"/>
          </p:nvPr>
        </p:nvSpPr>
        <p:spPr/>
        <p:txBody>
          <a:bodyPr/>
          <a:lstStyle/>
          <a:p>
            <a:r>
              <a:rPr lang="en-US" sz="4000" dirty="0">
                <a:solidFill>
                  <a:schemeClr val="accent3"/>
                </a:solidFill>
                <a:latin typeface="Angsana New" panose="02020603050405020304" pitchFamily="18" charset="-34"/>
                <a:cs typeface="Angsana New" panose="02020603050405020304" pitchFamily="18" charset="-34"/>
              </a:rPr>
              <a:t>2.Sport goods</a:t>
            </a:r>
            <a:br>
              <a:rPr lang="en-US" sz="4000" dirty="0">
                <a:latin typeface="Angsana New" panose="02020603050405020304" pitchFamily="18" charset="-34"/>
                <a:cs typeface="Angsana New" panose="02020603050405020304" pitchFamily="18" charset="-34"/>
              </a:rPr>
            </a:br>
            <a:r>
              <a:rPr lang="en-US" sz="4000" dirty="0">
                <a:latin typeface="Angsana New" panose="02020603050405020304" pitchFamily="18" charset="-34"/>
                <a:cs typeface="Angsana New" panose="02020603050405020304" pitchFamily="18" charset="-34"/>
              </a:rPr>
              <a:t>2.</a:t>
            </a:r>
            <a:r>
              <a:rPr lang="th-TH" sz="4000" dirty="0">
                <a:latin typeface="Angsana New" panose="02020603050405020304" pitchFamily="18" charset="-34"/>
                <a:cs typeface="Angsana New" panose="02020603050405020304" pitchFamily="18" charset="-34"/>
              </a:rPr>
              <a:t>สินค้า และ อุปกรณ์กีฬา</a:t>
            </a:r>
          </a:p>
        </p:txBody>
      </p:sp>
      <p:sp>
        <p:nvSpPr>
          <p:cNvPr id="3" name="Content Placeholder 2">
            <a:extLst>
              <a:ext uri="{FF2B5EF4-FFF2-40B4-BE49-F238E27FC236}">
                <a16:creationId xmlns:a16="http://schemas.microsoft.com/office/drawing/2014/main" id="{157DFDCB-47C4-7B9A-51B4-0C6729B4B270}"/>
              </a:ext>
            </a:extLst>
          </p:cNvPr>
          <p:cNvSpPr>
            <a:spLocks noGrp="1"/>
          </p:cNvSpPr>
          <p:nvPr>
            <p:ph idx="1"/>
          </p:nvPr>
        </p:nvSpPr>
        <p:spPr/>
        <p:txBody>
          <a:bodyPr/>
          <a:lstStyle/>
          <a:p>
            <a:r>
              <a:rPr lang="en-US" dirty="0">
                <a:solidFill>
                  <a:srgbClr val="FFFF00"/>
                </a:solidFill>
              </a:rPr>
              <a:t>In the sports industry, "sport goods" refer to the various products and equipment used by athletes and sports enthusiasts to participate in physical activities,</a:t>
            </a:r>
          </a:p>
          <a:p>
            <a:endParaRPr lang="en-US" dirty="0"/>
          </a:p>
          <a:p>
            <a:r>
              <a:rPr lang="th-TH" sz="2400" dirty="0"/>
              <a:t>ในอุตสาหกรรมกีฬา "สินค้าและอุปกรณ์กีฬา" หมายถึงผลิตภัณฑ์และอุปกรณ์ต่าง ๆ ที่นักกีฬาและผู้ที่ชื่นชอบกีฬาใช้ในกิจกรรมการออกกำลังกาย การฝึกซ้อม และการแข่งขัน สินค้าเหล่านี้ครอบคลุมถึงรายการหลากหลายประเภท ได้แก่:</a:t>
            </a:r>
          </a:p>
        </p:txBody>
      </p:sp>
    </p:spTree>
    <p:extLst>
      <p:ext uri="{BB962C8B-B14F-4D97-AF65-F5344CB8AC3E}">
        <p14:creationId xmlns:p14="http://schemas.microsoft.com/office/powerpoint/2010/main" val="38935216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D42EC4-BE95-74F4-366B-95D28B6AE5D5}"/>
              </a:ext>
            </a:extLst>
          </p:cNvPr>
          <p:cNvSpPr>
            <a:spLocks noGrp="1"/>
          </p:cNvSpPr>
          <p:nvPr>
            <p:ph idx="1"/>
          </p:nvPr>
        </p:nvSpPr>
        <p:spPr>
          <a:xfrm>
            <a:off x="1103312" y="448887"/>
            <a:ext cx="8946541" cy="5956395"/>
          </a:xfrm>
        </p:spPr>
        <p:txBody>
          <a:bodyPr>
            <a:normAutofit lnSpcReduction="10000"/>
          </a:bodyPr>
          <a:lstStyle/>
          <a:p>
            <a:pPr marL="457200" indent="-457200">
              <a:buFont typeface="+mj-lt"/>
              <a:buAutoNum type="arabicPeriod"/>
            </a:pPr>
            <a:r>
              <a:rPr lang="en-US" sz="3200" dirty="0" err="1">
                <a:solidFill>
                  <a:srgbClr val="FFFF00"/>
                </a:solidFill>
                <a:latin typeface="Angsana New" panose="02020603050405020304" pitchFamily="18" charset="-34"/>
                <a:cs typeface="Angsana New" panose="02020603050405020304" pitchFamily="18" charset="-34"/>
              </a:rPr>
              <a:t>Equipment:</a:t>
            </a:r>
            <a:r>
              <a:rPr lang="en-US" sz="3200" dirty="0" err="1">
                <a:latin typeface="Angsana New" panose="02020603050405020304" pitchFamily="18" charset="-34"/>
                <a:cs typeface="Angsana New" panose="02020603050405020304" pitchFamily="18" charset="-34"/>
              </a:rPr>
              <a:t>Items</a:t>
            </a:r>
            <a:r>
              <a:rPr lang="en-US" sz="3200" dirty="0">
                <a:latin typeface="Angsana New" panose="02020603050405020304" pitchFamily="18" charset="-34"/>
                <a:cs typeface="Angsana New" panose="02020603050405020304" pitchFamily="18" charset="-34"/>
              </a:rPr>
              <a:t> essential for playing specific sports, such as balls, rackets, bats, clubs, and nets.</a:t>
            </a:r>
          </a:p>
          <a:p>
            <a:pPr marL="457200" indent="-457200">
              <a:buFont typeface="+mj-lt"/>
              <a:buAutoNum type="arabicPeriod"/>
            </a:pPr>
            <a:r>
              <a:rPr lang="en-US" sz="3200" dirty="0">
                <a:solidFill>
                  <a:srgbClr val="FFFF00"/>
                </a:solidFill>
                <a:latin typeface="Angsana New" panose="02020603050405020304" pitchFamily="18" charset="-34"/>
                <a:cs typeface="Angsana New" panose="02020603050405020304" pitchFamily="18" charset="-34"/>
              </a:rPr>
              <a:t>Apparel:</a:t>
            </a:r>
            <a:r>
              <a:rPr lang="en-US" sz="3200" dirty="0">
                <a:latin typeface="Angsana New" panose="02020603050405020304" pitchFamily="18" charset="-34"/>
                <a:cs typeface="Angsana New" panose="02020603050405020304" pitchFamily="18" charset="-34"/>
              </a:rPr>
              <a:t> Clothing designed for sports and physical activities, including uniforms, jerseys, shoes, and protective gear.</a:t>
            </a:r>
          </a:p>
          <a:p>
            <a:pPr marL="457200" indent="-457200">
              <a:buFont typeface="+mj-lt"/>
              <a:buAutoNum type="arabicPeriod"/>
            </a:pPr>
            <a:r>
              <a:rPr lang="en-US" sz="3200" dirty="0">
                <a:solidFill>
                  <a:srgbClr val="FFFF00"/>
                </a:solidFill>
                <a:latin typeface="Angsana New" panose="02020603050405020304" pitchFamily="18" charset="-34"/>
                <a:cs typeface="Angsana New" panose="02020603050405020304" pitchFamily="18" charset="-34"/>
              </a:rPr>
              <a:t>Accessories:</a:t>
            </a:r>
            <a:r>
              <a:rPr lang="en-US" sz="3200" dirty="0">
                <a:latin typeface="Angsana New" panose="02020603050405020304" pitchFamily="18" charset="-34"/>
                <a:cs typeface="Angsana New" panose="02020603050405020304" pitchFamily="18" charset="-34"/>
              </a:rPr>
              <a:t> Supplementary items that enhance performance or provide convenience, such as gloves, bags, water bottles, and fitness trackers.</a:t>
            </a:r>
          </a:p>
          <a:p>
            <a:pPr marL="457200" indent="-457200">
              <a:buFont typeface="+mj-lt"/>
              <a:buAutoNum type="arabicPeriod"/>
            </a:pPr>
            <a:r>
              <a:rPr lang="en-US" sz="3200" dirty="0">
                <a:solidFill>
                  <a:srgbClr val="FFFF00"/>
                </a:solidFill>
                <a:latin typeface="Angsana New" panose="02020603050405020304" pitchFamily="18" charset="-34"/>
                <a:cs typeface="Angsana New" panose="02020603050405020304" pitchFamily="18" charset="-34"/>
              </a:rPr>
              <a:t>Fitness and Training Equipment</a:t>
            </a:r>
            <a:r>
              <a:rPr lang="en-US" sz="3200" dirty="0">
                <a:latin typeface="Angsana New" panose="02020603050405020304" pitchFamily="18" charset="-34"/>
                <a:cs typeface="Angsana New" panose="02020603050405020304" pitchFamily="18" charset="-34"/>
              </a:rPr>
              <a:t>: Devices and apparatus used for exercise and conditioning, including weights, treadmills, exercise bikes, and resistance bands.</a:t>
            </a:r>
          </a:p>
          <a:p>
            <a:pPr marL="457200" indent="-457200">
              <a:buFont typeface="+mj-lt"/>
              <a:buAutoNum type="arabicPeriod"/>
            </a:pPr>
            <a:r>
              <a:rPr lang="en-US" sz="3200" dirty="0">
                <a:solidFill>
                  <a:srgbClr val="FFFF00"/>
                </a:solidFill>
                <a:latin typeface="Angsana New" panose="02020603050405020304" pitchFamily="18" charset="-34"/>
                <a:cs typeface="Angsana New" panose="02020603050405020304" pitchFamily="18" charset="-34"/>
              </a:rPr>
              <a:t>Safety Gear: </a:t>
            </a:r>
            <a:r>
              <a:rPr lang="en-US" sz="3200" dirty="0">
                <a:latin typeface="Angsana New" panose="02020603050405020304" pitchFamily="18" charset="-34"/>
                <a:cs typeface="Angsana New" panose="02020603050405020304" pitchFamily="18" charset="-34"/>
              </a:rPr>
              <a:t>Protective equipment that ensures the safety of athletes, such as helmets, pads, mouthguards, and eyewear.</a:t>
            </a:r>
            <a:endParaRPr lang="th-TH" sz="32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4339484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FA045-10D6-2CBC-7470-22A43BA90A69}"/>
              </a:ext>
            </a:extLst>
          </p:cNvPr>
          <p:cNvSpPr>
            <a:spLocks noGrp="1"/>
          </p:cNvSpPr>
          <p:nvPr>
            <p:ph type="title"/>
          </p:nvPr>
        </p:nvSpPr>
        <p:spPr/>
        <p:txBody>
          <a:bodyPr/>
          <a:lstStyle/>
          <a:p>
            <a:r>
              <a:rPr lang="th-TH" dirty="0"/>
              <a:t>1.</a:t>
            </a:r>
            <a:r>
              <a:rPr lang="th-TH" dirty="0">
                <a:solidFill>
                  <a:srgbClr val="FFFF00"/>
                </a:solidFill>
              </a:rPr>
              <a:t> </a:t>
            </a:r>
            <a:r>
              <a:rPr lang="en-US" sz="4400" dirty="0">
                <a:solidFill>
                  <a:srgbClr val="FFFF00"/>
                </a:solidFill>
                <a:latin typeface="Angsana New" panose="02020603050405020304" pitchFamily="18" charset="-34"/>
                <a:cs typeface="Angsana New" panose="02020603050405020304" pitchFamily="18" charset="-34"/>
              </a:rPr>
              <a:t>Equipment:</a:t>
            </a:r>
            <a:br>
              <a:rPr lang="en-US" sz="4400" dirty="0">
                <a:solidFill>
                  <a:srgbClr val="FFFF00"/>
                </a:solidFill>
                <a:latin typeface="Angsana New" panose="02020603050405020304" pitchFamily="18" charset="-34"/>
                <a:cs typeface="Angsana New" panose="02020603050405020304" pitchFamily="18" charset="-34"/>
              </a:rPr>
            </a:br>
            <a:r>
              <a:rPr lang="th-TH" sz="4400" dirty="0">
                <a:solidFill>
                  <a:schemeClr val="tx1"/>
                </a:solidFill>
                <a:latin typeface="Angsana New" panose="02020603050405020304" pitchFamily="18" charset="-34"/>
                <a:cs typeface="Angsana New" panose="02020603050405020304" pitchFamily="18" charset="-34"/>
              </a:rPr>
              <a:t>อุปกรณ์กีฬา:</a:t>
            </a:r>
            <a:br>
              <a:rPr lang="th-TH" sz="4400" dirty="0">
                <a:solidFill>
                  <a:srgbClr val="FFFF00"/>
                </a:solidFill>
                <a:latin typeface="Angsana New" panose="02020603050405020304" pitchFamily="18" charset="-34"/>
                <a:cs typeface="Angsana New" panose="02020603050405020304" pitchFamily="18" charset="-34"/>
              </a:rPr>
            </a:br>
            <a:endParaRPr lang="th-TH" dirty="0">
              <a:solidFill>
                <a:srgbClr val="FFFF00"/>
              </a:solidFill>
            </a:endParaRPr>
          </a:p>
        </p:txBody>
      </p:sp>
      <p:sp>
        <p:nvSpPr>
          <p:cNvPr id="3" name="Content Placeholder 2">
            <a:extLst>
              <a:ext uri="{FF2B5EF4-FFF2-40B4-BE49-F238E27FC236}">
                <a16:creationId xmlns:a16="http://schemas.microsoft.com/office/drawing/2014/main" id="{D5203623-78F2-1354-7308-37CF36879A9F}"/>
              </a:ext>
            </a:extLst>
          </p:cNvPr>
          <p:cNvSpPr>
            <a:spLocks noGrp="1"/>
          </p:cNvSpPr>
          <p:nvPr>
            <p:ph idx="1"/>
          </p:nvPr>
        </p:nvSpPr>
        <p:spPr/>
        <p:txBody>
          <a:bodyPr/>
          <a:lstStyle/>
          <a:p>
            <a:r>
              <a:rPr lang="th-TH" dirty="0"/>
              <a:t>สิ่งของที่จำเป็นสำหรับการเล่นกีฬาประเภทต่าง ๆ เช่น ลูกบอล แร</a:t>
            </a:r>
            <a:r>
              <a:rPr lang="th-TH" dirty="0" err="1"/>
              <a:t>็กเ</a:t>
            </a:r>
            <a:r>
              <a:rPr lang="th-TH" dirty="0"/>
              <a:t>ก็ต ไม้ตี ไม้กอล์ฟ และตาข่าย</a:t>
            </a:r>
          </a:p>
          <a:p>
            <a:endParaRPr lang="th-TH" dirty="0"/>
          </a:p>
        </p:txBody>
      </p:sp>
      <p:pic>
        <p:nvPicPr>
          <p:cNvPr id="5" name="Picture 4">
            <a:extLst>
              <a:ext uri="{FF2B5EF4-FFF2-40B4-BE49-F238E27FC236}">
                <a16:creationId xmlns:a16="http://schemas.microsoft.com/office/drawing/2014/main" id="{07CE1874-7661-91BD-8ED1-FE716912B902}"/>
              </a:ext>
            </a:extLst>
          </p:cNvPr>
          <p:cNvPicPr>
            <a:picLocks noChangeAspect="1"/>
          </p:cNvPicPr>
          <p:nvPr/>
        </p:nvPicPr>
        <p:blipFill>
          <a:blip r:embed="rId2"/>
          <a:stretch>
            <a:fillRect/>
          </a:stretch>
        </p:blipFill>
        <p:spPr>
          <a:xfrm>
            <a:off x="1293322" y="2819399"/>
            <a:ext cx="5715000" cy="3429000"/>
          </a:xfrm>
          <a:prstGeom prst="rect">
            <a:avLst/>
          </a:prstGeom>
        </p:spPr>
      </p:pic>
      <p:pic>
        <p:nvPicPr>
          <p:cNvPr id="6" name="Picture 5">
            <a:extLst>
              <a:ext uri="{FF2B5EF4-FFF2-40B4-BE49-F238E27FC236}">
                <a16:creationId xmlns:a16="http://schemas.microsoft.com/office/drawing/2014/main" id="{95144AB1-8988-9056-CE09-89D0099F60E1}"/>
              </a:ext>
            </a:extLst>
          </p:cNvPr>
          <p:cNvPicPr>
            <a:picLocks noChangeAspect="1"/>
          </p:cNvPicPr>
          <p:nvPr/>
        </p:nvPicPr>
        <p:blipFill>
          <a:blip r:embed="rId3"/>
          <a:stretch>
            <a:fillRect/>
          </a:stretch>
        </p:blipFill>
        <p:spPr>
          <a:xfrm>
            <a:off x="7523018" y="2839238"/>
            <a:ext cx="4540520" cy="3409161"/>
          </a:xfrm>
          <a:prstGeom prst="rect">
            <a:avLst/>
          </a:prstGeom>
        </p:spPr>
      </p:pic>
    </p:spTree>
    <p:extLst>
      <p:ext uri="{BB962C8B-B14F-4D97-AF65-F5344CB8AC3E}">
        <p14:creationId xmlns:p14="http://schemas.microsoft.com/office/powerpoint/2010/main" val="31755976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68F71-AD29-D8C8-7E33-9C4EE06F0935}"/>
              </a:ext>
            </a:extLst>
          </p:cNvPr>
          <p:cNvSpPr>
            <a:spLocks noGrp="1"/>
          </p:cNvSpPr>
          <p:nvPr>
            <p:ph type="title"/>
          </p:nvPr>
        </p:nvSpPr>
        <p:spPr>
          <a:xfrm>
            <a:off x="573578" y="145147"/>
            <a:ext cx="9404723" cy="1400530"/>
          </a:xfrm>
        </p:spPr>
        <p:txBody>
          <a:bodyPr/>
          <a:lstStyle/>
          <a:p>
            <a:r>
              <a:rPr lang="en-US" dirty="0">
                <a:solidFill>
                  <a:schemeClr val="accent3"/>
                </a:solidFill>
                <a:latin typeface="Angsana New" panose="02020603050405020304" pitchFamily="18" charset="-34"/>
                <a:cs typeface="Angsana New" panose="02020603050405020304" pitchFamily="18" charset="-34"/>
              </a:rPr>
              <a:t>What are the benefits of using equipment in sports?</a:t>
            </a:r>
            <a:br>
              <a:rPr lang="en-US" dirty="0">
                <a:solidFill>
                  <a:schemeClr val="accent3"/>
                </a:solidFill>
                <a:latin typeface="Angsana New" panose="02020603050405020304" pitchFamily="18" charset="-34"/>
                <a:cs typeface="Angsana New" panose="02020603050405020304" pitchFamily="18" charset="-34"/>
              </a:rPr>
            </a:br>
            <a:r>
              <a:rPr lang="th-TH" dirty="0">
                <a:solidFill>
                  <a:schemeClr val="tx1"/>
                </a:solidFill>
                <a:latin typeface="Angsana New" panose="02020603050405020304" pitchFamily="18" charset="-34"/>
                <a:cs typeface="Angsana New" panose="02020603050405020304" pitchFamily="18" charset="-34"/>
              </a:rPr>
              <a:t>ประโยชน์ของการใช้อุปกรณ์กีฬาในการเล่นกีฬา</a:t>
            </a:r>
          </a:p>
        </p:txBody>
      </p:sp>
      <p:sp>
        <p:nvSpPr>
          <p:cNvPr id="3" name="Content Placeholder 2">
            <a:extLst>
              <a:ext uri="{FF2B5EF4-FFF2-40B4-BE49-F238E27FC236}">
                <a16:creationId xmlns:a16="http://schemas.microsoft.com/office/drawing/2014/main" id="{DA41D739-03D8-F99C-DE37-A02649011F54}"/>
              </a:ext>
            </a:extLst>
          </p:cNvPr>
          <p:cNvSpPr>
            <a:spLocks noGrp="1"/>
          </p:cNvSpPr>
          <p:nvPr>
            <p:ph idx="1"/>
          </p:nvPr>
        </p:nvSpPr>
        <p:spPr>
          <a:xfrm>
            <a:off x="573578" y="1545678"/>
            <a:ext cx="10332720" cy="5071254"/>
          </a:xfrm>
        </p:spPr>
        <p:txBody>
          <a:bodyPr>
            <a:normAutofit fontScale="92500" lnSpcReduction="10000"/>
          </a:bodyPr>
          <a:lstStyle/>
          <a:p>
            <a:r>
              <a:rPr lang="en-US" sz="2400" dirty="0">
                <a:solidFill>
                  <a:srgbClr val="FFFF00"/>
                </a:solidFill>
              </a:rPr>
              <a:t>Improved Performance:</a:t>
            </a:r>
          </a:p>
          <a:p>
            <a:pPr marL="0" indent="0">
              <a:buNone/>
            </a:pPr>
            <a:r>
              <a:rPr lang="en-US" sz="2400" dirty="0"/>
              <a:t>	</a:t>
            </a:r>
            <a:r>
              <a:rPr lang="th-TH" sz="2400" dirty="0"/>
              <a:t>เพิ่มประสิทธิภาพ: อุปกรณ์กีฬาออกแบบมาเพื่อเพิ่มประสิทธิภาพการเล่นกีฬา ตัวอย่างเช่น รองเท้ากีฬาที่เหมาะสมจะให้การยึดเกาะและการสนับสนุนที่ดีขึ้น ในขณะที่อุปกรณ์เฉพาะเช่น แร</a:t>
            </a:r>
            <a:r>
              <a:rPr lang="th-TH" sz="2400" dirty="0" err="1"/>
              <a:t>็กเ</a:t>
            </a:r>
            <a:r>
              <a:rPr lang="th-TH" sz="2400" dirty="0"/>
              <a:t>ก็ตเทนนิส หรือ ไม้กอล์ฟ สามารถเพิ่มความแม่นยำและพลังได้</a:t>
            </a:r>
          </a:p>
          <a:p>
            <a:r>
              <a:rPr lang="en-US" sz="2400" dirty="0">
                <a:solidFill>
                  <a:srgbClr val="FFFF00"/>
                </a:solidFill>
              </a:rPr>
              <a:t>Injury Prevention: </a:t>
            </a:r>
          </a:p>
          <a:p>
            <a:pPr marL="0" indent="0">
              <a:buNone/>
            </a:pPr>
            <a:r>
              <a:rPr lang="en-US" sz="2400" dirty="0"/>
              <a:t>	</a:t>
            </a:r>
            <a:r>
              <a:rPr lang="th-TH" sz="2400" dirty="0"/>
              <a:t>อุปกรณ์ป้องกันเช่น หมวกกันน็อค แผ่นรอง และการ์ด ช่วยป้องกันการบาดเจ็บ ซึ่งมีความสำคัญในกีฬาที่มีการปะทะเช่น ฟุตบอล ฮอกกี้ และการขี่จักรยาน ที่มีความเสี่ยงสูงต่อการกระแทกทางกายภาพ</a:t>
            </a:r>
          </a:p>
          <a:p>
            <a:r>
              <a:rPr lang="en-US" sz="2400" dirty="0">
                <a:solidFill>
                  <a:srgbClr val="FFFF00"/>
                </a:solidFill>
              </a:rPr>
              <a:t>Skill Development:</a:t>
            </a:r>
          </a:p>
          <a:p>
            <a:pPr marL="0" indent="0">
              <a:buNone/>
            </a:pPr>
            <a:r>
              <a:rPr lang="en-US" sz="2400" dirty="0"/>
              <a:t>	 </a:t>
            </a:r>
            <a:r>
              <a:rPr lang="th-TH" sz="2400" dirty="0"/>
              <a:t>พัฒนาทักษะ: อุปกรณ์ฝึกซ้อมเช่น น้ำหนัก สายต้านทาน และกรวยว่องไว ช่วยให้นักกีฬาพัฒนาทักษะเฉพาะและปรับปรุงสมรรถภาพโดยรวม การฝึกฝนที่ตรงเป้าหมายนี้สามารถนำไปสู่การแสดงที่ดีขึ้นในการแข่งขัน</a:t>
            </a:r>
          </a:p>
          <a:p>
            <a:r>
              <a:rPr lang="en-US" sz="2400" dirty="0">
                <a:solidFill>
                  <a:srgbClr val="FFFF00"/>
                </a:solidFill>
              </a:rPr>
              <a:t>Comfort and Convenience</a:t>
            </a:r>
          </a:p>
          <a:p>
            <a:pPr marL="0" indent="0">
              <a:buNone/>
            </a:pPr>
            <a:r>
              <a:rPr lang="en-US" sz="2400" dirty="0"/>
              <a:t>	</a:t>
            </a:r>
            <a:r>
              <a:rPr lang="th-TH" sz="2400" dirty="0"/>
              <a:t>ความสะดวกสบายและความคล่องตัว: เครื่องแต่งกายและอุปกรณ์กีฬาที่เหมาะสมให้ความสะดวกสบาย ช่วยให้นักกีฬามีสมาธิในการแสดงประสิทธิภาพ ตัวอย่างเช่น ผ้าที่ดูดซับความชื้นช่วยให้นักกีฬาแห้งและสบาย ในขณะที่การออกแบบตามหลักการยศาสตร์ช่วยลดความเครียดและความเหนื่อยล้า</a:t>
            </a:r>
          </a:p>
        </p:txBody>
      </p:sp>
    </p:spTree>
    <p:extLst>
      <p:ext uri="{BB962C8B-B14F-4D97-AF65-F5344CB8AC3E}">
        <p14:creationId xmlns:p14="http://schemas.microsoft.com/office/powerpoint/2010/main" val="28857443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D40A6-223B-B1B7-0774-8557B25B12A6}"/>
              </a:ext>
            </a:extLst>
          </p:cNvPr>
          <p:cNvSpPr>
            <a:spLocks noGrp="1"/>
          </p:cNvSpPr>
          <p:nvPr>
            <p:ph type="title"/>
          </p:nvPr>
        </p:nvSpPr>
        <p:spPr/>
        <p:txBody>
          <a:bodyPr/>
          <a:lstStyle/>
          <a:p>
            <a:r>
              <a:rPr lang="en-US" dirty="0"/>
              <a:t>2.</a:t>
            </a:r>
            <a:r>
              <a:rPr lang="th-TH" dirty="0"/>
              <a:t> </a:t>
            </a:r>
            <a:r>
              <a:rPr lang="en-US" sz="4400" dirty="0" err="1">
                <a:solidFill>
                  <a:srgbClr val="FFFF00"/>
                </a:solidFill>
                <a:latin typeface="Angsana New" panose="02020603050405020304" pitchFamily="18" charset="-34"/>
                <a:cs typeface="Angsana New" panose="02020603050405020304" pitchFamily="18" charset="-34"/>
              </a:rPr>
              <a:t>Apparel,Sportswear</a:t>
            </a:r>
            <a:br>
              <a:rPr lang="th-TH" dirty="0"/>
            </a:br>
            <a:r>
              <a:rPr lang="th-TH" dirty="0"/>
              <a:t>เครื่องแต่งกายกีฬา: </a:t>
            </a:r>
          </a:p>
        </p:txBody>
      </p:sp>
      <p:sp>
        <p:nvSpPr>
          <p:cNvPr id="3" name="Content Placeholder 2">
            <a:extLst>
              <a:ext uri="{FF2B5EF4-FFF2-40B4-BE49-F238E27FC236}">
                <a16:creationId xmlns:a16="http://schemas.microsoft.com/office/drawing/2014/main" id="{67F75E99-A781-C147-34AB-3399CB199916}"/>
              </a:ext>
            </a:extLst>
          </p:cNvPr>
          <p:cNvSpPr>
            <a:spLocks noGrp="1"/>
          </p:cNvSpPr>
          <p:nvPr>
            <p:ph idx="1"/>
          </p:nvPr>
        </p:nvSpPr>
        <p:spPr/>
        <p:txBody>
          <a:bodyPr/>
          <a:lstStyle/>
          <a:p>
            <a:r>
              <a:rPr lang="th-TH" dirty="0"/>
              <a:t>เสื้อผ้าที่ออกแบบสำหรับการเล่นกีฬาและกิจกรรมทางกาย รวมถึงเครื่องแบบกีฬา เสื้อเจอร</a:t>
            </a:r>
            <a:r>
              <a:rPr lang="th-TH" dirty="0" err="1"/>
              <a:t>์ซีย์</a:t>
            </a:r>
            <a:r>
              <a:rPr lang="th-TH" dirty="0"/>
              <a:t> รองเท้ากีฬา และอุปกรณ์ป้องกัน</a:t>
            </a:r>
          </a:p>
          <a:p>
            <a:endParaRPr lang="th-TH" dirty="0"/>
          </a:p>
        </p:txBody>
      </p:sp>
      <p:pic>
        <p:nvPicPr>
          <p:cNvPr id="4" name="Picture 3">
            <a:extLst>
              <a:ext uri="{FF2B5EF4-FFF2-40B4-BE49-F238E27FC236}">
                <a16:creationId xmlns:a16="http://schemas.microsoft.com/office/drawing/2014/main" id="{AC7EE404-33EA-9FDD-76F4-98641E5B38B3}"/>
              </a:ext>
            </a:extLst>
          </p:cNvPr>
          <p:cNvPicPr>
            <a:picLocks noChangeAspect="1"/>
          </p:cNvPicPr>
          <p:nvPr/>
        </p:nvPicPr>
        <p:blipFill>
          <a:blip r:embed="rId2"/>
          <a:stretch>
            <a:fillRect/>
          </a:stretch>
        </p:blipFill>
        <p:spPr>
          <a:xfrm>
            <a:off x="1459576" y="2638069"/>
            <a:ext cx="5715000" cy="3810000"/>
          </a:xfrm>
          <a:prstGeom prst="rect">
            <a:avLst/>
          </a:prstGeom>
        </p:spPr>
      </p:pic>
      <p:pic>
        <p:nvPicPr>
          <p:cNvPr id="5" name="Picture 4">
            <a:extLst>
              <a:ext uri="{FF2B5EF4-FFF2-40B4-BE49-F238E27FC236}">
                <a16:creationId xmlns:a16="http://schemas.microsoft.com/office/drawing/2014/main" id="{9BDC4EF6-4FEC-0110-10CE-CABE8A750784}"/>
              </a:ext>
            </a:extLst>
          </p:cNvPr>
          <p:cNvPicPr>
            <a:picLocks noChangeAspect="1"/>
          </p:cNvPicPr>
          <p:nvPr/>
        </p:nvPicPr>
        <p:blipFill>
          <a:blip r:embed="rId3"/>
          <a:stretch>
            <a:fillRect/>
          </a:stretch>
        </p:blipFill>
        <p:spPr>
          <a:xfrm>
            <a:off x="7335561" y="2784764"/>
            <a:ext cx="4456240" cy="2963400"/>
          </a:xfrm>
          <a:prstGeom prst="rect">
            <a:avLst/>
          </a:prstGeom>
        </p:spPr>
      </p:pic>
    </p:spTree>
    <p:extLst>
      <p:ext uri="{BB962C8B-B14F-4D97-AF65-F5344CB8AC3E}">
        <p14:creationId xmlns:p14="http://schemas.microsoft.com/office/powerpoint/2010/main" val="31853268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1A458-E1BC-CACD-9E1F-3537889179BC}"/>
              </a:ext>
            </a:extLst>
          </p:cNvPr>
          <p:cNvSpPr>
            <a:spLocks noGrp="1"/>
          </p:cNvSpPr>
          <p:nvPr>
            <p:ph type="title"/>
          </p:nvPr>
        </p:nvSpPr>
        <p:spPr/>
        <p:txBody>
          <a:bodyPr/>
          <a:lstStyle/>
          <a:p>
            <a:r>
              <a:rPr lang="en-US" dirty="0">
                <a:solidFill>
                  <a:srgbClr val="FFC000"/>
                </a:solidFill>
                <a:latin typeface="Angsana New" panose="02020603050405020304" pitchFamily="18" charset="-34"/>
                <a:cs typeface="Angsana New" panose="02020603050405020304" pitchFamily="18" charset="-34"/>
              </a:rPr>
              <a:t>Sports Apparel Market is growing at a rate of 5.53% by 2029</a:t>
            </a:r>
            <a:endParaRPr lang="th-TH" dirty="0">
              <a:solidFill>
                <a:srgbClr val="FFC000"/>
              </a:solidFill>
              <a:latin typeface="Angsana New" panose="02020603050405020304" pitchFamily="18" charset="-34"/>
              <a:cs typeface="Angsana New" panose="02020603050405020304" pitchFamily="18" charset="-34"/>
            </a:endParaRPr>
          </a:p>
        </p:txBody>
      </p:sp>
      <p:sp>
        <p:nvSpPr>
          <p:cNvPr id="3" name="Content Placeholder 2">
            <a:extLst>
              <a:ext uri="{FF2B5EF4-FFF2-40B4-BE49-F238E27FC236}">
                <a16:creationId xmlns:a16="http://schemas.microsoft.com/office/drawing/2014/main" id="{415C2D43-32DC-8228-45AC-DE4907E05014}"/>
              </a:ext>
            </a:extLst>
          </p:cNvPr>
          <p:cNvSpPr>
            <a:spLocks noGrp="1"/>
          </p:cNvSpPr>
          <p:nvPr>
            <p:ph idx="1"/>
          </p:nvPr>
        </p:nvSpPr>
        <p:spPr/>
        <p:txBody>
          <a:bodyPr>
            <a:normAutofit lnSpcReduction="10000"/>
          </a:bodyPr>
          <a:lstStyle/>
          <a:p>
            <a:r>
              <a:rPr lang="en-US" sz="3200" dirty="0">
                <a:solidFill>
                  <a:srgbClr val="FFFF00"/>
                </a:solidFill>
                <a:latin typeface="Angsana New" panose="02020603050405020304" pitchFamily="18" charset="-34"/>
                <a:cs typeface="Angsana New" panose="02020603050405020304" pitchFamily="18" charset="-34"/>
              </a:rPr>
              <a:t>The sports apparel market was estimated to be worth USD 181.51 billion in 2021 and is anticipated to grow to USD 279.20 billion by 2029, recording a CAGR of 5.53% from 2022 to 2029. </a:t>
            </a:r>
          </a:p>
          <a:p>
            <a:endParaRPr lang="en-US" sz="3200" dirty="0">
              <a:latin typeface="Angsana New" panose="02020603050405020304" pitchFamily="18" charset="-34"/>
              <a:cs typeface="Angsana New" panose="02020603050405020304" pitchFamily="18" charset="-34"/>
            </a:endParaRPr>
          </a:p>
          <a:p>
            <a:r>
              <a:rPr lang="th-TH" sz="3200" dirty="0">
                <a:latin typeface="Angsana New" panose="02020603050405020304" pitchFamily="18" charset="-34"/>
                <a:cs typeface="Angsana New" panose="02020603050405020304" pitchFamily="18" charset="-34"/>
              </a:rPr>
              <a:t>ตลาดเครื่องแต่งกายกีฬาได้รับการประเมินว่ามีมูลค่า 181.51 พันล้านดอลลาร์สหรัฐในปี 2021 และคาดว่าจะเติบโตเป็น 279.20 พันล้านดอลลาร์สหรัฐภายในปี 2029 โดยมีอัตราการเติบโตเฉลี่ยต่อปี (</a:t>
            </a:r>
            <a:r>
              <a:rPr lang="en-US" sz="3200" dirty="0">
                <a:latin typeface="Angsana New" panose="02020603050405020304" pitchFamily="18" charset="-34"/>
                <a:cs typeface="Angsana New" panose="02020603050405020304" pitchFamily="18" charset="-34"/>
              </a:rPr>
              <a:t>CAGR) </a:t>
            </a:r>
            <a:r>
              <a:rPr lang="th-TH" sz="3200" dirty="0">
                <a:latin typeface="Angsana New" panose="02020603050405020304" pitchFamily="18" charset="-34"/>
                <a:cs typeface="Angsana New" panose="02020603050405020304" pitchFamily="18" charset="-34"/>
              </a:rPr>
              <a:t>ที่ 5.53% ในช่วงปี 2022 ถึง 2029</a:t>
            </a:r>
          </a:p>
        </p:txBody>
      </p:sp>
    </p:spTree>
    <p:extLst>
      <p:ext uri="{BB962C8B-B14F-4D97-AF65-F5344CB8AC3E}">
        <p14:creationId xmlns:p14="http://schemas.microsoft.com/office/powerpoint/2010/main" val="17458759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F898D-848E-3206-3D97-B9597A5732D4}"/>
              </a:ext>
            </a:extLst>
          </p:cNvPr>
          <p:cNvSpPr>
            <a:spLocks noGrp="1"/>
          </p:cNvSpPr>
          <p:nvPr>
            <p:ph type="title"/>
          </p:nvPr>
        </p:nvSpPr>
        <p:spPr/>
        <p:txBody>
          <a:bodyPr/>
          <a:lstStyle/>
          <a:p>
            <a:endParaRPr lang="th-TH"/>
          </a:p>
        </p:txBody>
      </p:sp>
      <p:sp>
        <p:nvSpPr>
          <p:cNvPr id="3" name="Content Placeholder 2">
            <a:extLst>
              <a:ext uri="{FF2B5EF4-FFF2-40B4-BE49-F238E27FC236}">
                <a16:creationId xmlns:a16="http://schemas.microsoft.com/office/drawing/2014/main" id="{1B42EF73-4FC2-7601-E66E-C238015A2C38}"/>
              </a:ext>
            </a:extLst>
          </p:cNvPr>
          <p:cNvSpPr>
            <a:spLocks noGrp="1"/>
          </p:cNvSpPr>
          <p:nvPr>
            <p:ph idx="1"/>
          </p:nvPr>
        </p:nvSpPr>
        <p:spPr/>
        <p:txBody>
          <a:bodyPr/>
          <a:lstStyle/>
          <a:p>
            <a:r>
              <a:rPr lang="en-US" sz="2800" dirty="0">
                <a:solidFill>
                  <a:srgbClr val="FFFF00"/>
                </a:solidFill>
                <a:latin typeface="Angsana New" panose="02020603050405020304" pitchFamily="18" charset="-34"/>
                <a:cs typeface="Angsana New" panose="02020603050405020304" pitchFamily="18" charset="-34"/>
              </a:rPr>
              <a:t>Sports Apparel Market Size to Worth USD 271.77 Billion by 2030 | With a Striking CAGR of 4.24%</a:t>
            </a:r>
          </a:p>
          <a:p>
            <a:r>
              <a:rPr lang="th-TH" dirty="0">
                <a:latin typeface="Angsana New" panose="02020603050405020304" pitchFamily="18" charset="-34"/>
                <a:cs typeface="Angsana New" panose="02020603050405020304" pitchFamily="18" charset="-34"/>
              </a:rPr>
              <a:t>ตลาดเครื่องแต่งกายกีฬาคาดว่าจะมีมูลค่าถึง 271.77 พันล้านดอลลาร์สหรัฐภายในปี 2030 โดยมีอัตราการเติบโตเฉลี่ยต่อปี (</a:t>
            </a:r>
            <a:r>
              <a:rPr lang="en-US" dirty="0">
                <a:latin typeface="Angsana New" panose="02020603050405020304" pitchFamily="18" charset="-34"/>
                <a:cs typeface="Angsana New" panose="02020603050405020304" pitchFamily="18" charset="-34"/>
              </a:rPr>
              <a:t>CAGR) </a:t>
            </a:r>
            <a:r>
              <a:rPr lang="th-TH" dirty="0">
                <a:latin typeface="Angsana New" panose="02020603050405020304" pitchFamily="18" charset="-34"/>
                <a:cs typeface="Angsana New" panose="02020603050405020304" pitchFamily="18" charset="-34"/>
              </a:rPr>
              <a:t>ที่ 4.24%</a:t>
            </a:r>
          </a:p>
          <a:p>
            <a:pPr lvl="1"/>
            <a:r>
              <a:rPr lang="en-US" sz="2400" dirty="0">
                <a:solidFill>
                  <a:srgbClr val="FFFF00"/>
                </a:solidFill>
                <a:latin typeface="Angsana New" panose="02020603050405020304" pitchFamily="18" charset="-34"/>
                <a:cs typeface="Angsana New" panose="02020603050405020304" pitchFamily="18" charset="-34"/>
              </a:rPr>
              <a:t>The global sports apparel market covered major segments by Product (Shirts &amp; T-shirts, Trousers &amp; Tights, Shorts and Others), by Demography (Men, Women, and Kids), by Distribution Channel (Online, and Offline), and by Regional Forecast, and Others.</a:t>
            </a:r>
          </a:p>
          <a:p>
            <a:pPr lvl="1"/>
            <a:r>
              <a:rPr lang="th-TH" sz="2400" dirty="0">
                <a:latin typeface="Angsana New" panose="02020603050405020304" pitchFamily="18" charset="-34"/>
                <a:cs typeface="Angsana New" panose="02020603050405020304" pitchFamily="18" charset="-34"/>
              </a:rPr>
              <a:t>ตลาดเครื่องแต่งกายกีฬาทั่วโลกครอบคลุมกลุ่มหลักตามผลิตภัณฑ์ (เสื้อเชิ้ตและเสื้อยืด กางเกงขายาวและกางเกงรัดรูป กางเกงขาสั้น และอื่นๆ) ตามประชากรศาสตร์ (ผู้ชาย ผู้หญิง และเด็ก) ตามช่องทางการจัดจำหน่าย (ออนไลน์และออฟไลน์) และตามการพยากรณ์ภูมิภาค และอื่นๆ</a:t>
            </a:r>
          </a:p>
        </p:txBody>
      </p:sp>
    </p:spTree>
    <p:extLst>
      <p:ext uri="{BB962C8B-B14F-4D97-AF65-F5344CB8AC3E}">
        <p14:creationId xmlns:p14="http://schemas.microsoft.com/office/powerpoint/2010/main" val="38228515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07B1A24-02BB-19BD-A0F8-66EBA0CB4BEA}"/>
              </a:ext>
            </a:extLst>
          </p:cNvPr>
          <p:cNvPicPr>
            <a:picLocks noGrp="1" noChangeAspect="1"/>
          </p:cNvPicPr>
          <p:nvPr>
            <p:ph idx="1"/>
          </p:nvPr>
        </p:nvPicPr>
        <p:blipFill>
          <a:blip r:embed="rId2"/>
          <a:stretch>
            <a:fillRect/>
          </a:stretch>
        </p:blipFill>
        <p:spPr>
          <a:xfrm>
            <a:off x="1359770" y="626940"/>
            <a:ext cx="9780316" cy="5823735"/>
          </a:xfrm>
        </p:spPr>
      </p:pic>
    </p:spTree>
    <p:extLst>
      <p:ext uri="{BB962C8B-B14F-4D97-AF65-F5344CB8AC3E}">
        <p14:creationId xmlns:p14="http://schemas.microsoft.com/office/powerpoint/2010/main" val="4767236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6412</TotalTime>
  <Words>1874</Words>
  <Application>Microsoft Office PowerPoint</Application>
  <PresentationFormat>แบบจอกว้าง</PresentationFormat>
  <Paragraphs>61</Paragraphs>
  <Slides>19</Slides>
  <Notes>0</Notes>
  <HiddenSlides>0</HiddenSlides>
  <MMClips>0</MMClips>
  <ScaleCrop>false</ScaleCrop>
  <HeadingPairs>
    <vt:vector size="6" baseType="variant">
      <vt:variant>
        <vt:lpstr>ฟอนต์ที่ถูกใช้</vt:lpstr>
      </vt:variant>
      <vt:variant>
        <vt:i4>3</vt:i4>
      </vt:variant>
      <vt:variant>
        <vt:lpstr>ธีม</vt:lpstr>
      </vt:variant>
      <vt:variant>
        <vt:i4>1</vt:i4>
      </vt:variant>
      <vt:variant>
        <vt:lpstr>ชื่อเรื่องสไลด์</vt:lpstr>
      </vt:variant>
      <vt:variant>
        <vt:i4>19</vt:i4>
      </vt:variant>
    </vt:vector>
  </HeadingPairs>
  <TitlesOfParts>
    <vt:vector size="23" baseType="lpstr">
      <vt:lpstr>Angsana New</vt:lpstr>
      <vt:lpstr>Century Gothic</vt:lpstr>
      <vt:lpstr>Wingdings 3</vt:lpstr>
      <vt:lpstr>Ion</vt:lpstr>
      <vt:lpstr>งานนำเสนอ PowerPoint</vt:lpstr>
      <vt:lpstr>2.Sport goods 2.สินค้า และ อุปกรณ์กีฬา</vt:lpstr>
      <vt:lpstr>งานนำเสนอ PowerPoint</vt:lpstr>
      <vt:lpstr>1. Equipment: อุปกรณ์กีฬา: </vt:lpstr>
      <vt:lpstr>What are the benefits of using equipment in sports? ประโยชน์ของการใช้อุปกรณ์กีฬาในการเล่นกีฬา</vt:lpstr>
      <vt:lpstr>2. Apparel,Sportswear เครื่องแต่งกายกีฬา: </vt:lpstr>
      <vt:lpstr>Sports Apparel Market is growing at a rate of 5.53% by 2029</vt:lpstr>
      <vt:lpstr>งานนำเสนอ PowerPoint</vt:lpstr>
      <vt:lpstr>งานนำเสนอ PowerPoint</vt:lpstr>
      <vt:lpstr>Factors Affecting the Growth of the Sports Apparel Market: ปัจจัยที่มีผลต่อการเติบโตของตลาดเครื่องแต่งกายกีฬา:</vt:lpstr>
      <vt:lpstr>Factors Affecting the Growth of the Sports Apparel Market: ปัจจัยที่มีผลต่อการเติบโตของตลาดเครื่องแต่งกายกีฬา:</vt:lpstr>
      <vt:lpstr>Factors Affecting the Growth of the Sports Apparel Market: ปัจจัยที่มีผลต่อการเติบโตของตลาดเครื่องแต่งกายกีฬา:</vt:lpstr>
      <vt:lpstr>Factors Affecting the Growth of the Sports Apparel Market: ปัจจัยที่มีผลต่อการเติบโตของตลาดเครื่องแต่งกายกีฬา:</vt:lpstr>
      <vt:lpstr>Factors Affecting the Growth of the Sports Apparel Market: ปัจจัยที่มีผลต่อการเติบโตของตลาดเครื่องแต่งกายกีฬา:</vt:lpstr>
      <vt:lpstr>Factors Affecting the Growth of the Sports Apparel Market: ปัจจัยที่มีผลต่อการเติบโตของตลาดเครื่องแต่งกายกีฬา:</vt:lpstr>
      <vt:lpstr>Factors Affecting the Growth of the Sports Apparel Market: ปัจจัยที่มีผลต่อการเติบโตของตลาดเครื่องแต่งกายกีฬา:</vt:lpstr>
      <vt:lpstr>Factors Affecting the Growth of the Sports Apparel Market: ปัจจัยที่มีผลต่อการเติบโตของตลาดเครื่องแต่งกายกีฬา:</vt:lpstr>
      <vt:lpstr>Factors Affecting the Growth of the Sports Apparel Market: ปัจจัยที่มีผลต่อการเติบโตของตลาดเครื่องแต่งกายกีฬา:</vt:lpstr>
      <vt:lpstr>Factors Affecting the Growth of the Sports Apparel Market: ปัจจัยที่มีผลต่อการเติบโตของตลาดเครื่องแต่งกายกีฬา:</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Sport Management</dc:title>
  <dc:creator>Parinya Kwanmuang</dc:creator>
  <cp:lastModifiedBy>Admin</cp:lastModifiedBy>
  <cp:revision>28</cp:revision>
  <dcterms:created xsi:type="dcterms:W3CDTF">2020-07-23T13:29:14Z</dcterms:created>
  <dcterms:modified xsi:type="dcterms:W3CDTF">2025-09-05T08:15:12Z</dcterms:modified>
</cp:coreProperties>
</file>