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5" r:id="rId4"/>
    <p:sldId id="264" r:id="rId5"/>
    <p:sldId id="263" r:id="rId6"/>
    <p:sldId id="262" r:id="rId7"/>
    <p:sldId id="261" r:id="rId8"/>
    <p:sldId id="258" r:id="rId9"/>
    <p:sldId id="259" r:id="rId10"/>
    <p:sldId id="260" r:id="rId11"/>
    <p:sldId id="266" r:id="rId12"/>
    <p:sldId id="267" r:id="rId13"/>
    <p:sldId id="276" r:id="rId14"/>
    <p:sldId id="275" r:id="rId15"/>
    <p:sldId id="274" r:id="rId16"/>
    <p:sldId id="273" r:id="rId17"/>
    <p:sldId id="272" r:id="rId18"/>
    <p:sldId id="271" r:id="rId19"/>
    <p:sldId id="270" r:id="rId20"/>
    <p:sldId id="269" r:id="rId21"/>
    <p:sldId id="26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varScale="1">
        <p:scale>
          <a:sx n="51" d="100"/>
          <a:sy n="51" d="100"/>
        </p:scale>
        <p:origin x="96" y="8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2/13/2023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2/13/2023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use of studio equipment</a:t>
            </a:r>
          </a:p>
        </p:txBody>
      </p:sp>
      <p:sp>
        <p:nvSpPr>
          <p:cNvPr id="3" name="Subtitle 2"/>
          <p:cNvSpPr>
            <a:spLocks noGrp="1"/>
          </p:cNvSpPr>
          <p:nvPr>
            <p:ph type="subTitle" idx="1"/>
          </p:nvPr>
        </p:nvSpPr>
        <p:spPr/>
        <p:txBody>
          <a:bodyPr/>
          <a:lstStyle/>
          <a:p>
            <a:r>
              <a:rPr lang="en-US" dirty="0"/>
              <a:t>Lecture, Q&amp;A Practice using the equipment in the studio</a:t>
            </a:r>
            <a:r>
              <a:rPr lang="en-US" dirty="0" smtClean="0"/>
              <a:t>.</a:t>
            </a:r>
          </a:p>
          <a:p>
            <a:r>
              <a:rPr lang="en-US" dirty="0"/>
              <a:t>Credit : https://www.tekobroadcast.com/en/video-studio-equipment</a:t>
            </a:r>
            <a:endParaRPr lang="en-US" dirty="0"/>
          </a:p>
        </p:txBody>
      </p:sp>
    </p:spTree>
    <p:extLst>
      <p:ext uri="{BB962C8B-B14F-4D97-AF65-F5344CB8AC3E}">
        <p14:creationId xmlns:p14="http://schemas.microsoft.com/office/powerpoint/2010/main" val="3190211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studio equipment</a:t>
            </a:r>
            <a:endParaRPr lang="en-US" dirty="0"/>
          </a:p>
        </p:txBody>
      </p:sp>
      <p:sp>
        <p:nvSpPr>
          <p:cNvPr id="3" name="Content Placeholder 2"/>
          <p:cNvSpPr>
            <a:spLocks noGrp="1"/>
          </p:cNvSpPr>
          <p:nvPr>
            <p:ph idx="1"/>
          </p:nvPr>
        </p:nvSpPr>
        <p:spPr>
          <a:xfrm>
            <a:off x="1141412" y="2249486"/>
            <a:ext cx="9905999" cy="4608513"/>
          </a:xfrm>
        </p:spPr>
        <p:txBody>
          <a:bodyPr/>
          <a:lstStyle/>
          <a:p>
            <a:r>
              <a:rPr lang="en-US" dirty="0"/>
              <a:t>Video Transmitter</a:t>
            </a:r>
          </a:p>
          <a:p>
            <a:pPr marL="0" indent="0">
              <a:buNone/>
            </a:pPr>
            <a:r>
              <a:rPr lang="en-US" dirty="0"/>
              <a:t>Video transmitters are designed to carry video and audio signals from one place to another.</a:t>
            </a:r>
            <a:r>
              <a:rPr lang="en-US" dirty="0"/>
              <a:t/>
            </a:r>
            <a:br>
              <a:rPr lang="en-US" dirty="0"/>
            </a:br>
            <a:r>
              <a:rPr lang="en-US" dirty="0"/>
              <a:t>They normally come in pairs: </a:t>
            </a:r>
            <a:r>
              <a:rPr lang="en-US" b="1" dirty="0"/>
              <a:t>a transmitter, or "sender"</a:t>
            </a:r>
            <a:r>
              <a:rPr lang="en-US" dirty="0"/>
              <a:t>, which is connected to an input signal - for example, a CCTV camera or a television set -; and </a:t>
            </a:r>
            <a:r>
              <a:rPr lang="en-US" b="1" dirty="0"/>
              <a:t>a receiver</a:t>
            </a:r>
            <a:r>
              <a:rPr lang="en-US" dirty="0"/>
              <a:t>, which picks up the signal and sends it to a screen.</a:t>
            </a:r>
            <a:endParaRPr lang="en-US" dirty="0"/>
          </a:p>
        </p:txBody>
      </p:sp>
      <p:pic>
        <p:nvPicPr>
          <p:cNvPr id="9218" name="Picture 2" descr="video transmitter and receiver, 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8575" y="5162550"/>
            <a:ext cx="2364805" cy="1456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404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studio equipment</a:t>
            </a:r>
          </a:p>
        </p:txBody>
      </p:sp>
      <p:sp>
        <p:nvSpPr>
          <p:cNvPr id="3" name="Content Placeholder 2"/>
          <p:cNvSpPr>
            <a:spLocks noGrp="1"/>
          </p:cNvSpPr>
          <p:nvPr>
            <p:ph idx="1"/>
          </p:nvPr>
        </p:nvSpPr>
        <p:spPr>
          <a:xfrm>
            <a:off x="1141412" y="2249486"/>
            <a:ext cx="9905999" cy="4608513"/>
          </a:xfrm>
        </p:spPr>
        <p:txBody>
          <a:bodyPr/>
          <a:lstStyle/>
          <a:p>
            <a:r>
              <a:rPr lang="en-US" dirty="0"/>
              <a:t>TV Automation Software</a:t>
            </a:r>
          </a:p>
          <a:p>
            <a:pPr marL="0" indent="0">
              <a:buNone/>
            </a:pPr>
            <a:r>
              <a:rPr lang="en-US" dirty="0"/>
              <a:t>To properly manage </a:t>
            </a:r>
            <a:r>
              <a:rPr lang="en-US" b="1" dirty="0"/>
              <a:t>the scheduling and the video stream</a:t>
            </a:r>
            <a:r>
              <a:rPr lang="en-US" dirty="0"/>
              <a:t> of a television station, a software is necessary.</a:t>
            </a:r>
            <a:r>
              <a:rPr lang="en-US" dirty="0"/>
              <a:t/>
            </a:r>
            <a:br>
              <a:rPr lang="en-US" dirty="0"/>
            </a:br>
            <a:r>
              <a:rPr lang="en-US" dirty="0" smtClean="0"/>
              <a:t>This </a:t>
            </a:r>
            <a:r>
              <a:rPr lang="en-US" dirty="0"/>
              <a:t>type of software, interfaced with acquisition and playback cards, can receive and send signals from and to the direction.</a:t>
            </a:r>
            <a:endParaRPr lang="en-US" dirty="0"/>
          </a:p>
        </p:txBody>
      </p:sp>
      <p:pic>
        <p:nvPicPr>
          <p:cNvPr id="10242" name="Picture 2" descr="TV automation softw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773" y="4713502"/>
            <a:ext cx="2835275" cy="1988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802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studio equipment</a:t>
            </a:r>
          </a:p>
        </p:txBody>
      </p:sp>
      <p:sp>
        <p:nvSpPr>
          <p:cNvPr id="3" name="Content Placeholder 2"/>
          <p:cNvSpPr>
            <a:spLocks noGrp="1"/>
          </p:cNvSpPr>
          <p:nvPr>
            <p:ph idx="1"/>
          </p:nvPr>
        </p:nvSpPr>
        <p:spPr/>
        <p:txBody>
          <a:bodyPr/>
          <a:lstStyle/>
          <a:p>
            <a:r>
              <a:rPr lang="en-US" dirty="0"/>
              <a:t>Encoders and Decoders</a:t>
            </a:r>
          </a:p>
          <a:p>
            <a:pPr marL="0" indent="0">
              <a:buNone/>
            </a:pPr>
            <a:r>
              <a:rPr lang="en-US" dirty="0"/>
              <a:t>Encoders and Decoders are necessary pieces of equipment used to </a:t>
            </a:r>
            <a:r>
              <a:rPr lang="en-US" b="1" dirty="0"/>
              <a:t>transport the audio and video signal</a:t>
            </a:r>
            <a:r>
              <a:rPr lang="en-US" dirty="0"/>
              <a:t> from one point to another via the internet, via fiber or via </a:t>
            </a:r>
            <a:r>
              <a:rPr lang="en-US" dirty="0" err="1"/>
              <a:t>wi</a:t>
            </a:r>
            <a:r>
              <a:rPr lang="en-US" dirty="0"/>
              <a:t>-max point to point.</a:t>
            </a:r>
            <a:endParaRPr lang="en-US" dirty="0"/>
          </a:p>
        </p:txBody>
      </p:sp>
      <p:pic>
        <p:nvPicPr>
          <p:cNvPr id="11266" name="Picture 2" descr="Impulse 200E enco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7610" y="4538663"/>
            <a:ext cx="4733601" cy="2166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407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studio equipment</a:t>
            </a:r>
          </a:p>
        </p:txBody>
      </p:sp>
      <p:sp>
        <p:nvSpPr>
          <p:cNvPr id="3" name="Content Placeholder 2"/>
          <p:cNvSpPr>
            <a:spLocks noGrp="1"/>
          </p:cNvSpPr>
          <p:nvPr>
            <p:ph idx="1"/>
          </p:nvPr>
        </p:nvSpPr>
        <p:spPr>
          <a:xfrm>
            <a:off x="1141412" y="2249486"/>
            <a:ext cx="9905999" cy="4379913"/>
          </a:xfrm>
        </p:spPr>
        <p:txBody>
          <a:bodyPr/>
          <a:lstStyle/>
          <a:p>
            <a:r>
              <a:rPr lang="en-US" dirty="0"/>
              <a:t>Video Router</a:t>
            </a:r>
          </a:p>
          <a:p>
            <a:pPr marL="0" indent="0">
              <a:buNone/>
            </a:pPr>
            <a:r>
              <a:rPr lang="en-US" dirty="0"/>
              <a:t>The video router - </a:t>
            </a:r>
            <a:r>
              <a:rPr lang="en-US" b="1" dirty="0"/>
              <a:t>or matrix</a:t>
            </a:r>
            <a:r>
              <a:rPr lang="en-US" dirty="0"/>
              <a:t> - is the sorting center for the signals of one or more studios.</a:t>
            </a:r>
            <a:endParaRPr lang="en-US" dirty="0"/>
          </a:p>
        </p:txBody>
      </p:sp>
      <p:pic>
        <p:nvPicPr>
          <p:cNvPr id="12290" name="Picture 2" descr="Blackmagic Design video 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533" y="4439442"/>
            <a:ext cx="6671756" cy="191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830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studio equipment</a:t>
            </a:r>
          </a:p>
        </p:txBody>
      </p:sp>
      <p:sp>
        <p:nvSpPr>
          <p:cNvPr id="3" name="Content Placeholder 2"/>
          <p:cNvSpPr>
            <a:spLocks noGrp="1"/>
          </p:cNvSpPr>
          <p:nvPr>
            <p:ph idx="1"/>
          </p:nvPr>
        </p:nvSpPr>
        <p:spPr/>
        <p:txBody>
          <a:bodyPr/>
          <a:lstStyle/>
          <a:p>
            <a:r>
              <a:rPr lang="en-US" dirty="0"/>
              <a:t>Audio and Video Monitoring</a:t>
            </a:r>
          </a:p>
          <a:p>
            <a:pPr marL="0" indent="0">
              <a:buNone/>
            </a:pPr>
            <a:r>
              <a:rPr lang="en-US" dirty="0"/>
              <a:t>Monitors make it possible for studio operators to check audio and video signals travelling between one direction and the other, internally as well as externally.</a:t>
            </a:r>
            <a:endParaRPr lang="en-US" dirty="0"/>
          </a:p>
        </p:txBody>
      </p:sp>
      <p:pic>
        <p:nvPicPr>
          <p:cNvPr id="13314" name="Picture 2" descr="audio and video monito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107" y="4020344"/>
            <a:ext cx="3646608" cy="2338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053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studio equipment</a:t>
            </a:r>
          </a:p>
        </p:txBody>
      </p:sp>
      <p:sp>
        <p:nvSpPr>
          <p:cNvPr id="3" name="Content Placeholder 2"/>
          <p:cNvSpPr>
            <a:spLocks noGrp="1"/>
          </p:cNvSpPr>
          <p:nvPr>
            <p:ph idx="1"/>
          </p:nvPr>
        </p:nvSpPr>
        <p:spPr>
          <a:xfrm>
            <a:off x="1141412" y="2249486"/>
            <a:ext cx="9905999" cy="4608513"/>
          </a:xfrm>
        </p:spPr>
        <p:txBody>
          <a:bodyPr/>
          <a:lstStyle/>
          <a:p>
            <a:r>
              <a:rPr lang="en-US" dirty="0"/>
              <a:t>Studio Cameras</a:t>
            </a:r>
          </a:p>
          <a:p>
            <a:pPr marL="0" indent="0">
              <a:buNone/>
            </a:pPr>
            <a:r>
              <a:rPr lang="en-US" dirty="0"/>
              <a:t>Originally designed specifically for video studios, these cameras have greatly evolved and become very popular, extending their potential to many other applications: music videos, news, sports, events, etc.</a:t>
            </a:r>
            <a:endParaRPr lang="en-US" dirty="0"/>
          </a:p>
        </p:txBody>
      </p:sp>
      <p:pic>
        <p:nvPicPr>
          <p:cNvPr id="14338" name="Picture 2" descr="Sony FB80 studio camera, 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2811" y="4553742"/>
            <a:ext cx="27432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841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studio equipment</a:t>
            </a:r>
          </a:p>
        </p:txBody>
      </p:sp>
      <p:sp>
        <p:nvSpPr>
          <p:cNvPr id="3" name="Content Placeholder 2"/>
          <p:cNvSpPr>
            <a:spLocks noGrp="1"/>
          </p:cNvSpPr>
          <p:nvPr>
            <p:ph idx="1"/>
          </p:nvPr>
        </p:nvSpPr>
        <p:spPr>
          <a:xfrm>
            <a:off x="1141412" y="2249486"/>
            <a:ext cx="9905999" cy="4456113"/>
          </a:xfrm>
        </p:spPr>
        <p:txBody>
          <a:bodyPr/>
          <a:lstStyle/>
          <a:p>
            <a:r>
              <a:rPr lang="en-US" dirty="0"/>
              <a:t>Tripod</a:t>
            </a:r>
          </a:p>
          <a:p>
            <a:pPr marL="0" indent="0">
              <a:buNone/>
            </a:pPr>
            <a:r>
              <a:rPr lang="en-US" dirty="0"/>
              <a:t>Included among camera accessories, tripods are definitely one of the most indispensable ones.</a:t>
            </a:r>
            <a:endParaRPr lang="en-US" dirty="0"/>
          </a:p>
        </p:txBody>
      </p:sp>
      <p:pic>
        <p:nvPicPr>
          <p:cNvPr id="15362" name="Picture 2" descr="tripod with cam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0960" y="3780949"/>
            <a:ext cx="1866902" cy="292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128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studio equipment</a:t>
            </a:r>
          </a:p>
        </p:txBody>
      </p:sp>
      <p:sp>
        <p:nvSpPr>
          <p:cNvPr id="3" name="Content Placeholder 2"/>
          <p:cNvSpPr>
            <a:spLocks noGrp="1"/>
          </p:cNvSpPr>
          <p:nvPr>
            <p:ph idx="1"/>
          </p:nvPr>
        </p:nvSpPr>
        <p:spPr>
          <a:xfrm>
            <a:off x="1141412" y="2249486"/>
            <a:ext cx="9905999" cy="4608513"/>
          </a:xfrm>
        </p:spPr>
        <p:txBody>
          <a:bodyPr/>
          <a:lstStyle/>
          <a:p>
            <a:r>
              <a:rPr lang="en-US" dirty="0"/>
              <a:t>Video Mixer/Switcher</a:t>
            </a:r>
          </a:p>
          <a:p>
            <a:pPr marL="0" indent="0">
              <a:buNone/>
            </a:pPr>
            <a:r>
              <a:rPr lang="en-US" dirty="0"/>
              <a:t>The video mixer is arguably </a:t>
            </a:r>
            <a:r>
              <a:rPr lang="en-US" b="1" dirty="0"/>
              <a:t>the core element</a:t>
            </a:r>
            <a:r>
              <a:rPr lang="en-US" dirty="0"/>
              <a:t> of a television studio.</a:t>
            </a:r>
            <a:r>
              <a:rPr lang="en-US" dirty="0"/>
              <a:t/>
            </a:r>
            <a:br>
              <a:rPr lang="en-US" dirty="0"/>
            </a:br>
            <a:r>
              <a:rPr lang="en-US" dirty="0" smtClean="0"/>
              <a:t>It </a:t>
            </a:r>
            <a:r>
              <a:rPr lang="en-US" dirty="0"/>
              <a:t>allows you to air the desired source via simple or complex transitions; create and manage virtual sets; superimpose graphics or texts.</a:t>
            </a:r>
            <a:endParaRPr lang="en-US" dirty="0"/>
          </a:p>
        </p:txBody>
      </p:sp>
      <p:pic>
        <p:nvPicPr>
          <p:cNvPr id="16386" name="Picture 2" descr="Blackmagic Atem 2 video mixer, 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523" y="4553742"/>
            <a:ext cx="5311775" cy="2156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804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studio equipment</a:t>
            </a:r>
          </a:p>
        </p:txBody>
      </p:sp>
      <p:sp>
        <p:nvSpPr>
          <p:cNvPr id="3" name="Content Placeholder 2"/>
          <p:cNvSpPr>
            <a:spLocks noGrp="1"/>
          </p:cNvSpPr>
          <p:nvPr>
            <p:ph idx="1"/>
          </p:nvPr>
        </p:nvSpPr>
        <p:spPr>
          <a:xfrm>
            <a:off x="1141412" y="2249486"/>
            <a:ext cx="9905999" cy="4608513"/>
          </a:xfrm>
        </p:spPr>
        <p:txBody>
          <a:bodyPr/>
          <a:lstStyle/>
          <a:p>
            <a:r>
              <a:rPr lang="en-US" dirty="0"/>
              <a:t>Video Wall</a:t>
            </a:r>
          </a:p>
          <a:p>
            <a:pPr marL="0" indent="0">
              <a:buNone/>
            </a:pPr>
            <a:r>
              <a:rPr lang="en-US" dirty="0"/>
              <a:t>A video wall is a </a:t>
            </a:r>
            <a:r>
              <a:rPr lang="en-US" b="1" dirty="0"/>
              <a:t>maxi screen</a:t>
            </a:r>
            <a:r>
              <a:rPr lang="en-US" dirty="0"/>
              <a:t> composed of </a:t>
            </a:r>
            <a:r>
              <a:rPr lang="en-US" b="1" dirty="0"/>
              <a:t>a variable number of modules</a:t>
            </a:r>
            <a:r>
              <a:rPr lang="en-US" dirty="0"/>
              <a:t>.</a:t>
            </a:r>
            <a:r>
              <a:rPr lang="en-US" dirty="0"/>
              <a:t/>
            </a:r>
            <a:br>
              <a:rPr lang="en-US" dirty="0"/>
            </a:br>
            <a:r>
              <a:rPr lang="en-US" dirty="0" smtClean="0"/>
              <a:t>These </a:t>
            </a:r>
            <a:r>
              <a:rPr lang="en-US" dirty="0"/>
              <a:t>can be combined to reach the desired dimensions of the screen.</a:t>
            </a:r>
            <a:endParaRPr lang="en-US" dirty="0"/>
          </a:p>
        </p:txBody>
      </p:sp>
      <p:pic>
        <p:nvPicPr>
          <p:cNvPr id="17410" name="Picture 2" descr="video 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125" y="3848099"/>
            <a:ext cx="3025775" cy="2593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7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studio equipment</a:t>
            </a:r>
          </a:p>
        </p:txBody>
      </p:sp>
      <p:sp>
        <p:nvSpPr>
          <p:cNvPr id="3" name="Content Placeholder 2"/>
          <p:cNvSpPr>
            <a:spLocks noGrp="1"/>
          </p:cNvSpPr>
          <p:nvPr>
            <p:ph idx="1"/>
          </p:nvPr>
        </p:nvSpPr>
        <p:spPr>
          <a:xfrm>
            <a:off x="1141412" y="2249486"/>
            <a:ext cx="9905999" cy="4608513"/>
          </a:xfrm>
        </p:spPr>
        <p:txBody>
          <a:bodyPr/>
          <a:lstStyle/>
          <a:p>
            <a:r>
              <a:rPr lang="en-US" dirty="0"/>
              <a:t>Studio Clock</a:t>
            </a:r>
          </a:p>
          <a:p>
            <a:pPr marL="0" indent="0">
              <a:buNone/>
            </a:pPr>
            <a:r>
              <a:rPr lang="en-US" dirty="0"/>
              <a:t>As much as it may seem a trivial accessory, studio clocks are essential when it comes to timing the program's schedule, and they are a point of reference for all the members of the crew.</a:t>
            </a:r>
            <a:endParaRPr lang="en-US" dirty="0"/>
          </a:p>
        </p:txBody>
      </p:sp>
      <p:pic>
        <p:nvPicPr>
          <p:cNvPr id="18434" name="Picture 2" descr="digital studio clock, black with red ligh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8576" y="4357399"/>
            <a:ext cx="2244724" cy="220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787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studio equipment</a:t>
            </a:r>
          </a:p>
        </p:txBody>
      </p:sp>
      <p:pic>
        <p:nvPicPr>
          <p:cNvPr id="1026" name="Picture 2" descr="television production studi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1780441"/>
            <a:ext cx="6915150" cy="444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936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studio equipment</a:t>
            </a:r>
          </a:p>
        </p:txBody>
      </p:sp>
      <p:sp>
        <p:nvSpPr>
          <p:cNvPr id="3" name="Content Placeholder 2"/>
          <p:cNvSpPr>
            <a:spLocks noGrp="1"/>
          </p:cNvSpPr>
          <p:nvPr>
            <p:ph idx="1"/>
          </p:nvPr>
        </p:nvSpPr>
        <p:spPr>
          <a:xfrm>
            <a:off x="1141412" y="2249486"/>
            <a:ext cx="9905999" cy="4475163"/>
          </a:xfrm>
        </p:spPr>
        <p:txBody>
          <a:bodyPr/>
          <a:lstStyle/>
          <a:p>
            <a:r>
              <a:rPr lang="en-US" dirty="0"/>
              <a:t>Converters</a:t>
            </a:r>
          </a:p>
          <a:p>
            <a:pPr marL="0" indent="0">
              <a:buNone/>
            </a:pPr>
            <a:r>
              <a:rPr lang="en-US" dirty="0" smtClean="0"/>
              <a:t>There </a:t>
            </a:r>
            <a:r>
              <a:rPr lang="en-US" dirty="0"/>
              <a:t>are many different types of converters that can be used differently within a television studio.</a:t>
            </a:r>
            <a:r>
              <a:rPr lang="en-US" dirty="0"/>
              <a:t/>
            </a:r>
            <a:br>
              <a:rPr lang="en-US" dirty="0"/>
            </a:br>
            <a:r>
              <a:rPr lang="en-US" b="1" dirty="0" smtClean="0"/>
              <a:t>SDI-to-HDMI</a:t>
            </a:r>
            <a:r>
              <a:rPr lang="en-US" dirty="0"/>
              <a:t> converters, for example, are necessary if you wish to send any SDI signal to the studio or direction monitors.</a:t>
            </a:r>
            <a:endParaRPr lang="en-US" dirty="0"/>
          </a:p>
        </p:txBody>
      </p:sp>
      <p:pic>
        <p:nvPicPr>
          <p:cNvPr id="19458" name="Picture 2" descr="SDI to HDMI conver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275" y="4772817"/>
            <a:ext cx="2064471" cy="1627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083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studio equipment</a:t>
            </a:r>
          </a:p>
        </p:txBody>
      </p:sp>
      <p:sp>
        <p:nvSpPr>
          <p:cNvPr id="3" name="Content Placeholder 2"/>
          <p:cNvSpPr>
            <a:spLocks noGrp="1"/>
          </p:cNvSpPr>
          <p:nvPr>
            <p:ph idx="1"/>
          </p:nvPr>
        </p:nvSpPr>
        <p:spPr>
          <a:xfrm>
            <a:off x="1141412" y="2249486"/>
            <a:ext cx="9905999" cy="4456113"/>
          </a:xfrm>
        </p:spPr>
        <p:txBody>
          <a:bodyPr/>
          <a:lstStyle/>
          <a:p>
            <a:r>
              <a:rPr lang="en-US" dirty="0"/>
              <a:t>Truss</a:t>
            </a:r>
          </a:p>
          <a:p>
            <a:pPr marL="0" indent="0">
              <a:buNone/>
            </a:pPr>
            <a:r>
              <a:rPr lang="en-US" dirty="0"/>
              <a:t>Trusses allow you to install all the lights that you will use for the scene.</a:t>
            </a:r>
            <a:r>
              <a:rPr lang="en-US" dirty="0"/>
              <a:t/>
            </a:r>
            <a:br>
              <a:rPr lang="en-US" dirty="0"/>
            </a:br>
            <a:r>
              <a:rPr lang="en-US" dirty="0" smtClean="0"/>
              <a:t>They </a:t>
            </a:r>
            <a:r>
              <a:rPr lang="en-US" dirty="0"/>
              <a:t>are generally installed </a:t>
            </a:r>
            <a:r>
              <a:rPr lang="en-US" b="1" dirty="0"/>
              <a:t>on the ceiling</a:t>
            </a:r>
            <a:r>
              <a:rPr lang="en-US" dirty="0"/>
              <a:t>, or, sometimes, on mobile lattices for ease of maintenance.</a:t>
            </a:r>
            <a:endParaRPr lang="en-US" dirty="0"/>
          </a:p>
        </p:txBody>
      </p:sp>
      <p:pic>
        <p:nvPicPr>
          <p:cNvPr id="20482" name="Picture 2" descr="Truss for video stud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2120" y="4477542"/>
            <a:ext cx="4704581" cy="2057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712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studio equipment</a:t>
            </a:r>
          </a:p>
        </p:txBody>
      </p:sp>
      <p:sp>
        <p:nvSpPr>
          <p:cNvPr id="3" name="Content Placeholder 2"/>
          <p:cNvSpPr>
            <a:spLocks noGrp="1"/>
          </p:cNvSpPr>
          <p:nvPr>
            <p:ph idx="1"/>
          </p:nvPr>
        </p:nvSpPr>
        <p:spPr>
          <a:xfrm>
            <a:off x="1141412" y="1733550"/>
            <a:ext cx="9905999" cy="4743450"/>
          </a:xfrm>
        </p:spPr>
        <p:txBody>
          <a:bodyPr/>
          <a:lstStyle/>
          <a:p>
            <a:r>
              <a:rPr lang="en-US" dirty="0" smtClean="0"/>
              <a:t>Lighting</a:t>
            </a:r>
          </a:p>
          <a:p>
            <a:pPr marL="0" indent="0">
              <a:buNone/>
            </a:pPr>
            <a:r>
              <a:rPr lang="en-US" dirty="0" smtClean="0"/>
              <a:t>   In </a:t>
            </a:r>
            <a:r>
              <a:rPr lang="en-US" dirty="0"/>
              <a:t>a professional studio, it is essential to have proper lighting, especially when using virtual sets with a </a:t>
            </a:r>
            <a:r>
              <a:rPr lang="en-US" b="1" dirty="0" err="1"/>
              <a:t>chroma</a:t>
            </a:r>
            <a:r>
              <a:rPr lang="en-US" b="1" dirty="0"/>
              <a:t> key</a:t>
            </a:r>
            <a:r>
              <a:rPr lang="en-US" dirty="0"/>
              <a:t> - in these cases, the lighting will have to be strong and evenly spread throughout the scene</a:t>
            </a:r>
            <a:endParaRPr lang="en-US" dirty="0" smtClean="0"/>
          </a:p>
          <a:p>
            <a:endParaRPr lang="en-US" dirty="0"/>
          </a:p>
          <a:p>
            <a:endParaRPr lang="en-US" dirty="0"/>
          </a:p>
        </p:txBody>
      </p:sp>
      <p:pic>
        <p:nvPicPr>
          <p:cNvPr id="2050" name="Picture 2" descr="TV studio lighting equip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2255" y="3794125"/>
            <a:ext cx="4024312" cy="268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904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studio equipment</a:t>
            </a:r>
          </a:p>
        </p:txBody>
      </p:sp>
      <p:sp>
        <p:nvSpPr>
          <p:cNvPr id="3" name="Content Placeholder 2"/>
          <p:cNvSpPr>
            <a:spLocks noGrp="1"/>
          </p:cNvSpPr>
          <p:nvPr>
            <p:ph idx="1"/>
          </p:nvPr>
        </p:nvSpPr>
        <p:spPr>
          <a:xfrm>
            <a:off x="1141412" y="2097088"/>
            <a:ext cx="9905999" cy="4608511"/>
          </a:xfrm>
        </p:spPr>
        <p:txBody>
          <a:bodyPr/>
          <a:lstStyle/>
          <a:p>
            <a:r>
              <a:rPr lang="en-US" dirty="0"/>
              <a:t>TV Audio </a:t>
            </a:r>
            <a:r>
              <a:rPr lang="en-US" dirty="0" smtClean="0"/>
              <a:t>Processor</a:t>
            </a:r>
          </a:p>
          <a:p>
            <a:pPr marL="0" indent="0">
              <a:buNone/>
            </a:pPr>
            <a:r>
              <a:rPr lang="en-US" dirty="0" smtClean="0"/>
              <a:t>   Identically </a:t>
            </a:r>
            <a:r>
              <a:rPr lang="en-US" dirty="0"/>
              <a:t>to what happens for the video, the audio of a station is first embedded into the </a:t>
            </a:r>
            <a:r>
              <a:rPr lang="en-US" b="1" dirty="0"/>
              <a:t>SDI signal</a:t>
            </a:r>
            <a:r>
              <a:rPr lang="en-US" dirty="0"/>
              <a:t>, to then be processed and re-embedded into the now-ready-to-be-broadcast SDI signal.</a:t>
            </a:r>
          </a:p>
          <a:p>
            <a:endParaRPr lang="en-US" dirty="0"/>
          </a:p>
        </p:txBody>
      </p:sp>
      <p:pic>
        <p:nvPicPr>
          <p:cNvPr id="3074" name="Picture 2" descr="audio process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691" y="5080309"/>
            <a:ext cx="7183439" cy="994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351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studio equipment</a:t>
            </a:r>
          </a:p>
        </p:txBody>
      </p:sp>
      <p:sp>
        <p:nvSpPr>
          <p:cNvPr id="3" name="Content Placeholder 2"/>
          <p:cNvSpPr>
            <a:spLocks noGrp="1"/>
          </p:cNvSpPr>
          <p:nvPr>
            <p:ph idx="1"/>
          </p:nvPr>
        </p:nvSpPr>
        <p:spPr>
          <a:xfrm>
            <a:off x="1141412" y="2249486"/>
            <a:ext cx="9554603" cy="4298041"/>
          </a:xfrm>
        </p:spPr>
        <p:txBody>
          <a:bodyPr/>
          <a:lstStyle/>
          <a:p>
            <a:r>
              <a:rPr lang="en-US" dirty="0" smtClean="0"/>
              <a:t>Drones</a:t>
            </a:r>
          </a:p>
          <a:p>
            <a:pPr marL="0" indent="0">
              <a:buNone/>
            </a:pPr>
            <a:r>
              <a:rPr lang="en-US" b="1" dirty="0" smtClean="0"/>
              <a:t>   Unmanned </a:t>
            </a:r>
            <a:r>
              <a:rPr lang="en-US" b="1" dirty="0"/>
              <a:t>aerial vehicles (UAV)</a:t>
            </a:r>
            <a:r>
              <a:rPr lang="en-US" dirty="0"/>
              <a:t>, commonly known as "drones", have become wildly popular over the last 10 years. This is largely due to the fact that they make it incredibly easier and quicker to solve multiple problems for which rare and very expensive equipment once was necessary.</a:t>
            </a:r>
          </a:p>
          <a:p>
            <a:pPr marL="0" indent="0">
              <a:buNone/>
            </a:pPr>
            <a:endParaRPr lang="en-US" dirty="0"/>
          </a:p>
        </p:txBody>
      </p:sp>
      <p:pic>
        <p:nvPicPr>
          <p:cNvPr id="4098" name="Picture 2" descr="Dji Inspire 2 drone with cam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125" y="4597275"/>
            <a:ext cx="3305176" cy="181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62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studio equipment</a:t>
            </a:r>
          </a:p>
        </p:txBody>
      </p:sp>
      <p:sp>
        <p:nvSpPr>
          <p:cNvPr id="3" name="Content Placeholder 2"/>
          <p:cNvSpPr>
            <a:spLocks noGrp="1"/>
          </p:cNvSpPr>
          <p:nvPr>
            <p:ph idx="1"/>
          </p:nvPr>
        </p:nvSpPr>
        <p:spPr>
          <a:xfrm>
            <a:off x="1141412" y="1925636"/>
            <a:ext cx="9905999" cy="4703764"/>
          </a:xfrm>
        </p:spPr>
        <p:txBody>
          <a:bodyPr/>
          <a:lstStyle/>
          <a:p>
            <a:r>
              <a:rPr lang="en-US" dirty="0"/>
              <a:t>Intercom </a:t>
            </a:r>
            <a:r>
              <a:rPr lang="en-US" dirty="0" smtClean="0"/>
              <a:t>System</a:t>
            </a:r>
          </a:p>
          <a:p>
            <a:pPr marL="0" indent="0">
              <a:buNone/>
            </a:pPr>
            <a:r>
              <a:rPr lang="en-US" dirty="0" smtClean="0"/>
              <a:t>   An</a:t>
            </a:r>
            <a:r>
              <a:rPr lang="en-US" dirty="0"/>
              <a:t> </a:t>
            </a:r>
            <a:r>
              <a:rPr lang="en-US" b="1" dirty="0"/>
              <a:t>intercom - or </a:t>
            </a:r>
            <a:r>
              <a:rPr lang="en-US" b="1" dirty="0" smtClean="0"/>
              <a:t>wireless </a:t>
            </a:r>
            <a:r>
              <a:rPr lang="en-US" b="1" dirty="0"/>
              <a:t>transmitters - system</a:t>
            </a:r>
            <a:r>
              <a:rPr lang="en-US" dirty="0"/>
              <a:t>, serves the purpose of connecting multiple people across several rooms or spaces.</a:t>
            </a:r>
            <a:r>
              <a:rPr lang="en-US" dirty="0"/>
              <a:t/>
            </a:r>
            <a:br>
              <a:rPr lang="en-US" dirty="0"/>
            </a:br>
            <a:r>
              <a:rPr lang="en-US" dirty="0"/>
              <a:t>It is an essential piece of equipment, guaranteeing rapid and efficient communication between directors, cameramen and all the members of staff of a television program.</a:t>
            </a:r>
          </a:p>
          <a:p>
            <a:endParaRPr lang="en-US" dirty="0"/>
          </a:p>
        </p:txBody>
      </p:sp>
      <p:pic>
        <p:nvPicPr>
          <p:cNvPr id="5122" name="Picture 2" descr="Hollyland Mars T1000 intercom system, 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0177" y="4792662"/>
            <a:ext cx="2808467" cy="183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533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studio equipment</a:t>
            </a:r>
          </a:p>
        </p:txBody>
      </p:sp>
      <p:sp>
        <p:nvSpPr>
          <p:cNvPr id="3" name="Content Placeholder 2"/>
          <p:cNvSpPr>
            <a:spLocks noGrp="1"/>
          </p:cNvSpPr>
          <p:nvPr>
            <p:ph idx="1"/>
          </p:nvPr>
        </p:nvSpPr>
        <p:spPr>
          <a:xfrm>
            <a:off x="1141412" y="1866900"/>
            <a:ext cx="10079038" cy="4991099"/>
          </a:xfrm>
        </p:spPr>
        <p:txBody>
          <a:bodyPr/>
          <a:lstStyle/>
          <a:p>
            <a:r>
              <a:rPr lang="en-US" dirty="0"/>
              <a:t>Audio </a:t>
            </a:r>
            <a:r>
              <a:rPr lang="en-US" dirty="0" smtClean="0"/>
              <a:t>Equipment</a:t>
            </a:r>
          </a:p>
          <a:p>
            <a:pPr marL="0" indent="0">
              <a:buNone/>
            </a:pPr>
            <a:r>
              <a:rPr lang="en-US" dirty="0"/>
              <a:t>We include in this category all the equipment that is used </a:t>
            </a:r>
            <a:r>
              <a:rPr lang="en-US" b="1" dirty="0"/>
              <a:t>to manage the audio of a television station</a:t>
            </a:r>
            <a:r>
              <a:rPr lang="en-US" dirty="0"/>
              <a:t>.</a:t>
            </a:r>
            <a:r>
              <a:rPr lang="en-US" dirty="0"/>
              <a:t/>
            </a:r>
            <a:br>
              <a:rPr lang="en-US" dirty="0"/>
            </a:br>
            <a:r>
              <a:rPr lang="en-US" dirty="0"/>
              <a:t/>
            </a:r>
            <a:br>
              <a:rPr lang="en-US" dirty="0"/>
            </a:br>
            <a:r>
              <a:rPr lang="en-US" dirty="0"/>
              <a:t>All the signals go through the mixer, are there processed and sent, via auxiliary channels, to the </a:t>
            </a:r>
            <a:r>
              <a:rPr lang="en-US" b="1" dirty="0"/>
              <a:t>speakers</a:t>
            </a:r>
            <a:r>
              <a:rPr lang="en-US" dirty="0"/>
              <a:t> to be monitored, to the </a:t>
            </a:r>
            <a:r>
              <a:rPr lang="en-US" b="1" dirty="0"/>
              <a:t>telephone hybrids</a:t>
            </a:r>
            <a:r>
              <a:rPr lang="en-US" dirty="0"/>
              <a:t>, and to the host's </a:t>
            </a:r>
            <a:r>
              <a:rPr lang="en-US" b="1" dirty="0"/>
              <a:t>in-ear monitors</a:t>
            </a:r>
            <a:r>
              <a:rPr lang="en-US" dirty="0"/>
              <a:t>.</a:t>
            </a:r>
          </a:p>
          <a:p>
            <a:endParaRPr lang="en-US" dirty="0"/>
          </a:p>
        </p:txBody>
      </p:sp>
      <p:pic>
        <p:nvPicPr>
          <p:cNvPr id="6146" name="Picture 2" descr="AKG wireless microphone s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2240" y="4835525"/>
            <a:ext cx="2337381" cy="177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353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studio equipment</a:t>
            </a:r>
          </a:p>
        </p:txBody>
      </p:sp>
      <p:sp>
        <p:nvSpPr>
          <p:cNvPr id="3" name="Content Placeholder 2"/>
          <p:cNvSpPr>
            <a:spLocks noGrp="1"/>
          </p:cNvSpPr>
          <p:nvPr>
            <p:ph idx="1"/>
          </p:nvPr>
        </p:nvSpPr>
        <p:spPr>
          <a:xfrm>
            <a:off x="1141412" y="2249486"/>
            <a:ext cx="9905999" cy="4398963"/>
          </a:xfrm>
        </p:spPr>
        <p:txBody>
          <a:bodyPr/>
          <a:lstStyle/>
          <a:p>
            <a:r>
              <a:rPr lang="en-US" dirty="0"/>
              <a:t>Studio </a:t>
            </a:r>
            <a:r>
              <a:rPr lang="en-US" dirty="0" smtClean="0"/>
              <a:t>Prompter/Teleprompter</a:t>
            </a:r>
          </a:p>
          <a:p>
            <a:pPr marL="0" indent="0">
              <a:buNone/>
            </a:pPr>
            <a:r>
              <a:rPr lang="en-US" dirty="0"/>
              <a:t>Studio prompters - or teleprompters - are fundamental during news, sports and weather programs.</a:t>
            </a:r>
            <a:r>
              <a:rPr lang="en-US" dirty="0"/>
              <a:t/>
            </a:r>
            <a:br>
              <a:rPr lang="en-US" dirty="0"/>
            </a:br>
            <a:r>
              <a:rPr lang="en-US" dirty="0"/>
              <a:t/>
            </a:r>
            <a:br>
              <a:rPr lang="en-US" dirty="0"/>
            </a:br>
            <a:r>
              <a:rPr lang="en-US" dirty="0"/>
              <a:t>They allow the host or journalist to </a:t>
            </a:r>
            <a:r>
              <a:rPr lang="en-US" b="1" dirty="0"/>
              <a:t>easily read the prompts without looking away from the camera</a:t>
            </a:r>
            <a:r>
              <a:rPr lang="en-US" dirty="0"/>
              <a:t>.</a:t>
            </a:r>
          </a:p>
          <a:p>
            <a:endParaRPr lang="en-US" dirty="0"/>
          </a:p>
        </p:txBody>
      </p:sp>
      <p:pic>
        <p:nvPicPr>
          <p:cNvPr id="7170" name="Picture 2" descr="studio prompter, Forti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275" y="4667250"/>
            <a:ext cx="2070202"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385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studio equipment</a:t>
            </a:r>
            <a:endParaRPr lang="en-US" dirty="0"/>
          </a:p>
        </p:txBody>
      </p:sp>
      <p:sp>
        <p:nvSpPr>
          <p:cNvPr id="3" name="Content Placeholder 2"/>
          <p:cNvSpPr>
            <a:spLocks noGrp="1"/>
          </p:cNvSpPr>
          <p:nvPr>
            <p:ph idx="1"/>
          </p:nvPr>
        </p:nvSpPr>
        <p:spPr>
          <a:xfrm>
            <a:off x="1141412" y="2249486"/>
            <a:ext cx="9905999" cy="4379913"/>
          </a:xfrm>
        </p:spPr>
        <p:txBody>
          <a:bodyPr/>
          <a:lstStyle/>
          <a:p>
            <a:r>
              <a:rPr lang="en-US" dirty="0"/>
              <a:t>Video </a:t>
            </a:r>
            <a:r>
              <a:rPr lang="en-US" dirty="0" smtClean="0"/>
              <a:t>Recorder</a:t>
            </a:r>
          </a:p>
          <a:p>
            <a:pPr marL="0" indent="0">
              <a:buNone/>
            </a:pPr>
            <a:r>
              <a:rPr lang="en-US" dirty="0"/>
              <a:t>Video Recorders allow you to record a video signal directly onto </a:t>
            </a:r>
            <a:r>
              <a:rPr lang="en-US" b="1" dirty="0"/>
              <a:t>SD cards or SSD hard disks</a:t>
            </a:r>
            <a:r>
              <a:rPr lang="en-US" dirty="0"/>
              <a:t> to then be edited by the production studio, or to simply play a pre-recorded signal.</a:t>
            </a:r>
          </a:p>
          <a:p>
            <a:endParaRPr lang="en-US" dirty="0"/>
          </a:p>
        </p:txBody>
      </p:sp>
      <p:pic>
        <p:nvPicPr>
          <p:cNvPr id="8194" name="Picture 2" descr="Blackmagic Hyperdeck Studio HD Pro, color 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3" y="4865687"/>
            <a:ext cx="7140575" cy="148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5274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TM04033919[[fn=Circuit]]</Template>
  <TotalTime>1090</TotalTime>
  <Words>463</Words>
  <Application>Microsoft Office PowerPoint</Application>
  <PresentationFormat>Widescreen</PresentationFormat>
  <Paragraphs>61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Trebuchet MS</vt:lpstr>
      <vt:lpstr>Tw Cen MT</vt:lpstr>
      <vt:lpstr>Circuit</vt:lpstr>
      <vt:lpstr>use of studio equipment</vt:lpstr>
      <vt:lpstr>use of studio equipment</vt:lpstr>
      <vt:lpstr>use of studio equipment</vt:lpstr>
      <vt:lpstr>use of studio equipment</vt:lpstr>
      <vt:lpstr>use of studio equipment</vt:lpstr>
      <vt:lpstr>use of studio equipment</vt:lpstr>
      <vt:lpstr>use of studio equipment</vt:lpstr>
      <vt:lpstr>use of studio equipment</vt:lpstr>
      <vt:lpstr>use of studio equipment</vt:lpstr>
      <vt:lpstr>use of studio equipment</vt:lpstr>
      <vt:lpstr>use of studio equipment</vt:lpstr>
      <vt:lpstr>use of studio equipment</vt:lpstr>
      <vt:lpstr>use of studio equipment</vt:lpstr>
      <vt:lpstr>use of studio equipment</vt:lpstr>
      <vt:lpstr>use of studio equipment</vt:lpstr>
      <vt:lpstr>use of studio equipment</vt:lpstr>
      <vt:lpstr>use of studio equipment</vt:lpstr>
      <vt:lpstr>use of studio equipment</vt:lpstr>
      <vt:lpstr>use of studio equipment</vt:lpstr>
      <vt:lpstr>use of studio equipment</vt:lpstr>
      <vt:lpstr>use of studio equipment</vt:lpstr>
    </vt:vector>
  </TitlesOfParts>
  <Company>SSRU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knowledge of radio and television program production</dc:title>
  <dc:creator>SSRU</dc:creator>
  <cp:lastModifiedBy>SSRU</cp:lastModifiedBy>
  <cp:revision>26</cp:revision>
  <dcterms:created xsi:type="dcterms:W3CDTF">2023-02-12T06:18:08Z</dcterms:created>
  <dcterms:modified xsi:type="dcterms:W3CDTF">2023-02-14T06:13:50Z</dcterms:modified>
</cp:coreProperties>
</file>