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5" r:id="rId5"/>
    <p:sldId id="264" r:id="rId6"/>
    <p:sldId id="263" r:id="rId7"/>
    <p:sldId id="262" r:id="rId8"/>
    <p:sldId id="261" r:id="rId9"/>
    <p:sldId id="260" r:id="rId10"/>
    <p:sldId id="266" r:id="rId11"/>
    <p:sldId id="277" r:id="rId12"/>
    <p:sldId id="276" r:id="rId13"/>
    <p:sldId id="275" r:id="rId14"/>
    <p:sldId id="274" r:id="rId15"/>
    <p:sldId id="273" r:id="rId16"/>
    <p:sldId id="272" r:id="rId17"/>
    <p:sldId id="271" r:id="rId18"/>
    <p:sldId id="270" r:id="rId19"/>
    <p:sldId id="268" r:id="rId20"/>
    <p:sldId id="269" r:id="rId21"/>
    <p:sldId id="267" r:id="rId22"/>
    <p:sldId id="259"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0" autoAdjust="0"/>
    <p:restoredTop sz="94660"/>
  </p:normalViewPr>
  <p:slideViewPr>
    <p:cSldViewPr snapToGrid="0">
      <p:cViewPr varScale="1">
        <p:scale>
          <a:sx n="51" d="100"/>
          <a:sy n="51" d="100"/>
        </p:scale>
        <p:origin x="96"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2/13/2023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n.wikipedia.org/wiki/Post-production" TargetMode="External"/><Relationship Id="rId2" Type="http://schemas.openxmlformats.org/officeDocument/2006/relationships/hyperlink" Target="https://en.wikipedia.org/wiki/Production_tea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en.wikipedia.org/wiki/Dramatic_programmin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en.wikipedia.org/wiki/Unit_production_manager"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en.wikipedia.org/wiki/Teleplay" TargetMode="External"/><Relationship Id="rId2" Type="http://schemas.openxmlformats.org/officeDocument/2006/relationships/hyperlink" Target="https://en.wikipedia.org/wiki/Writers_Guild_of_America" TargetMode="External"/><Relationship Id="rId1" Type="http://schemas.openxmlformats.org/officeDocument/2006/relationships/slideLayout" Target="../slideLayouts/slideLayout2.xml"/><Relationship Id="rId4" Type="http://schemas.openxmlformats.org/officeDocument/2006/relationships/hyperlink" Target="https://en.wikipedia.org/wiki/Script_doctor"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Set_designer" TargetMode="External"/><Relationship Id="rId3" Type="http://schemas.openxmlformats.org/officeDocument/2006/relationships/hyperlink" Target="https://en.wikipedia.org/wiki/Costume_designer" TargetMode="External"/><Relationship Id="rId7" Type="http://schemas.openxmlformats.org/officeDocument/2006/relationships/hyperlink" Target="https://en.wikipedia.org/wiki/Screenwriter" TargetMode="External"/><Relationship Id="rId2" Type="http://schemas.openxmlformats.org/officeDocument/2006/relationships/hyperlink" Target="https://en.wikipedia.org/wiki/Casting_director" TargetMode="External"/><Relationship Id="rId1" Type="http://schemas.openxmlformats.org/officeDocument/2006/relationships/slideLayout" Target="../slideLayouts/slideLayout2.xml"/><Relationship Id="rId6" Type="http://schemas.openxmlformats.org/officeDocument/2006/relationships/hyperlink" Target="https://en.wikipedia.org/wiki/Make-up_artist" TargetMode="External"/><Relationship Id="rId5" Type="http://schemas.openxmlformats.org/officeDocument/2006/relationships/hyperlink" Target="https://en.wikipedia.org/wiki/Location_manager" TargetMode="External"/><Relationship Id="rId4" Type="http://schemas.openxmlformats.org/officeDocument/2006/relationships/hyperlink" Target="https://en.wikipedia.org/wiki/Television_director" TargetMode="External"/><Relationship Id="rId9" Type="http://schemas.openxmlformats.org/officeDocument/2006/relationships/hyperlink" Target="https://en.wikipedia.org/wiki/Television_producer"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n.wikipedia.org/wiki/Audienc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Filming_location" TargetMode="External"/><Relationship Id="rId2" Type="http://schemas.openxmlformats.org/officeDocument/2006/relationships/hyperlink" Target="https://en.wikipedia.org/wiki/Sound_stage" TargetMode="External"/><Relationship Id="rId1" Type="http://schemas.openxmlformats.org/officeDocument/2006/relationships/slideLayout" Target="../slideLayouts/slideLayout2.xml"/><Relationship Id="rId4" Type="http://schemas.openxmlformats.org/officeDocument/2006/relationships/hyperlink" Target="https://en.wikipedia.org/wiki/Cosmetology"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en.wikipedia.org/wiki/Art_director" TargetMode="External"/><Relationship Id="rId3" Type="http://schemas.openxmlformats.org/officeDocument/2006/relationships/hyperlink" Target="https://en.wikipedia.org/wiki/Scenic_designer" TargetMode="External"/><Relationship Id="rId7" Type="http://schemas.openxmlformats.org/officeDocument/2006/relationships/hyperlink" Target="https://en.wikipedia.org/wiki/Property_master" TargetMode="External"/><Relationship Id="rId2" Type="http://schemas.openxmlformats.org/officeDocument/2006/relationships/hyperlink" Target="https://en.wikipedia.org/wiki/Set_designer" TargetMode="External"/><Relationship Id="rId1" Type="http://schemas.openxmlformats.org/officeDocument/2006/relationships/slideLayout" Target="../slideLayouts/slideLayout2.xml"/><Relationship Id="rId6" Type="http://schemas.openxmlformats.org/officeDocument/2006/relationships/hyperlink" Target="https://en.wikipedia.org/wiki/Charge_scenic_artist" TargetMode="External"/><Relationship Id="rId5" Type="http://schemas.openxmlformats.org/officeDocument/2006/relationships/hyperlink" Target="https://en.wikipedia.org/wiki/Technical_director" TargetMode="External"/><Relationship Id="rId10" Type="http://schemas.openxmlformats.org/officeDocument/2006/relationships/hyperlink" Target="https://en.wikipedia.org/wiki/Cinematographer" TargetMode="External"/><Relationship Id="rId4" Type="http://schemas.openxmlformats.org/officeDocument/2006/relationships/hyperlink" Target="https://en.wikipedia.org/wiki/Master_of_Fine_Arts" TargetMode="External"/><Relationship Id="rId9" Type="http://schemas.openxmlformats.org/officeDocument/2006/relationships/hyperlink" Target="https://en.wikipedia.org/wiki/Production_designer"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Unit_production_manager" TargetMode="External"/><Relationship Id="rId7" Type="http://schemas.openxmlformats.org/officeDocument/2006/relationships/hyperlink" Target="https://en.wikipedia.org/wiki/Artistic_rendering" TargetMode="External"/><Relationship Id="rId2" Type="http://schemas.openxmlformats.org/officeDocument/2006/relationships/hyperlink" Target="https://en.wikipedia.org/wiki/Technical_director" TargetMode="External"/><Relationship Id="rId1" Type="http://schemas.openxmlformats.org/officeDocument/2006/relationships/slideLayout" Target="../slideLayouts/slideLayout2.xml"/><Relationship Id="rId6" Type="http://schemas.openxmlformats.org/officeDocument/2006/relationships/hyperlink" Target="https://en.wikipedia.org/wiki/Scale_model" TargetMode="External"/><Relationship Id="rId5" Type="http://schemas.openxmlformats.org/officeDocument/2006/relationships/hyperlink" Target="https://en.wikipedia.org/wiki/Property_master" TargetMode="External"/><Relationship Id="rId4" Type="http://schemas.openxmlformats.org/officeDocument/2006/relationships/hyperlink" Target="https://en.wikipedia.org/wiki/Charge_artis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Studio television production</a:t>
            </a:r>
          </a:p>
        </p:txBody>
      </p:sp>
      <p:sp>
        <p:nvSpPr>
          <p:cNvPr id="3" name="Subtitle 2"/>
          <p:cNvSpPr>
            <a:spLocks noGrp="1"/>
          </p:cNvSpPr>
          <p:nvPr>
            <p:ph type="subTitle" idx="1"/>
          </p:nvPr>
        </p:nvSpPr>
        <p:spPr/>
        <p:txBody>
          <a:bodyPr/>
          <a:lstStyle/>
          <a:p>
            <a:r>
              <a:rPr lang="en-US" dirty="0"/>
              <a:t>lectures and </a:t>
            </a:r>
            <a:r>
              <a:rPr lang="en-US" dirty="0" smtClean="0"/>
              <a:t>practice</a:t>
            </a:r>
          </a:p>
          <a:p>
            <a:r>
              <a:rPr lang="en-US" dirty="0"/>
              <a:t>Credit : https://en.wikipedia.org/wiki/Television_crew</a:t>
            </a:r>
            <a:endParaRPr lang="en-US" dirty="0"/>
          </a:p>
        </p:txBody>
      </p:sp>
    </p:spTree>
    <p:extLst>
      <p:ext uri="{BB962C8B-B14F-4D97-AF65-F5344CB8AC3E}">
        <p14:creationId xmlns:p14="http://schemas.microsoft.com/office/powerpoint/2010/main" val="3190211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1847850"/>
            <a:ext cx="10174288" cy="5010149"/>
          </a:xfrm>
        </p:spPr>
        <p:txBody>
          <a:bodyPr>
            <a:normAutofit fontScale="92500" lnSpcReduction="20000"/>
          </a:bodyPr>
          <a:lstStyle/>
          <a:p>
            <a:pPr marL="0" indent="0">
              <a:buNone/>
            </a:pPr>
            <a:r>
              <a:rPr lang="en-US" b="1" dirty="0" smtClean="0"/>
              <a:t>Television </a:t>
            </a:r>
            <a:r>
              <a:rPr lang="en-US" b="1" dirty="0"/>
              <a:t>producer</a:t>
            </a:r>
          </a:p>
          <a:p>
            <a:pPr marL="0" indent="0">
              <a:buNone/>
            </a:pPr>
            <a:r>
              <a:rPr lang="en-US" dirty="0"/>
              <a:t>In the entertainment industry, a </a:t>
            </a:r>
            <a:r>
              <a:rPr lang="en-US" b="1" dirty="0"/>
              <a:t>television producer</a:t>
            </a:r>
            <a:r>
              <a:rPr lang="en-US" dirty="0"/>
              <a:t> (compare to film producer) is generally in charge of, or helps coordinate, the financial, legal, administrative, technological, and artistic aspects of a production. In television, a </a:t>
            </a:r>
            <a:r>
              <a:rPr lang="en-US" b="1" dirty="0"/>
              <a:t>television producer</a:t>
            </a:r>
            <a:r>
              <a:rPr lang="en-US" dirty="0"/>
              <a:t> can be given one of the following titles</a:t>
            </a:r>
            <a:r>
              <a:rPr lang="en-US" dirty="0" smtClean="0"/>
              <a:t>:</a:t>
            </a:r>
          </a:p>
          <a:p>
            <a:pPr marL="0" indent="0">
              <a:buNone/>
            </a:pPr>
            <a:r>
              <a:rPr lang="en-US" b="1" dirty="0"/>
              <a:t>Associate producer</a:t>
            </a:r>
            <a:endParaRPr lang="en-US" dirty="0"/>
          </a:p>
          <a:p>
            <a:pPr marL="0" indent="0">
              <a:buNone/>
            </a:pPr>
            <a:r>
              <a:rPr lang="en-US" dirty="0"/>
              <a:t>The </a:t>
            </a:r>
            <a:r>
              <a:rPr lang="en-US" b="1" dirty="0"/>
              <a:t>associate producer</a:t>
            </a:r>
            <a:r>
              <a:rPr lang="en-US" dirty="0"/>
              <a:t> performs limited producing functions under the authority of a producer; often in charge of the day-to-day running of a production. Usually the producer's head assistant, although the task can differ. They frequently form a connection between everyone involved in shooting (the </a:t>
            </a:r>
            <a:r>
              <a:rPr lang="en-US" dirty="0">
                <a:hlinkClick r:id="rId2" tooltip="Production team"/>
              </a:rPr>
              <a:t>production team</a:t>
            </a:r>
            <a:r>
              <a:rPr lang="en-US" dirty="0"/>
              <a:t>) and the people involved after filming to finalize the production, and get it publicized (the </a:t>
            </a:r>
            <a:r>
              <a:rPr lang="en-US" i="1" dirty="0">
                <a:hlinkClick r:id="rId3" tooltip="Post-production"/>
              </a:rPr>
              <a:t>post-production</a:t>
            </a:r>
            <a:r>
              <a:rPr lang="en-US" i="1" dirty="0"/>
              <a:t> team</a:t>
            </a:r>
            <a:r>
              <a:rPr lang="en-US" dirty="0"/>
              <a:t>). Occasionally, credit for this role goes to the product's financial backer, or the person who originally brought the assignment to the producer.</a:t>
            </a:r>
            <a:endParaRPr lang="en-US" dirty="0"/>
          </a:p>
        </p:txBody>
      </p:sp>
    </p:spTree>
    <p:extLst>
      <p:ext uri="{BB962C8B-B14F-4D97-AF65-F5344CB8AC3E}">
        <p14:creationId xmlns:p14="http://schemas.microsoft.com/office/powerpoint/2010/main" val="49248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p:txBody>
          <a:bodyPr/>
          <a:lstStyle/>
          <a:p>
            <a:pPr marL="0" indent="0">
              <a:buNone/>
            </a:pPr>
            <a:r>
              <a:rPr lang="en-US" b="1" dirty="0"/>
              <a:t>Assistant Producer</a:t>
            </a:r>
            <a:r>
              <a:rPr lang="en-US" dirty="0"/>
              <a:t> (</a:t>
            </a:r>
            <a:r>
              <a:rPr lang="en-US" b="1" dirty="0"/>
              <a:t>AP</a:t>
            </a:r>
            <a:r>
              <a:rPr lang="en-US" dirty="0" smtClean="0"/>
              <a:t>)</a:t>
            </a:r>
          </a:p>
          <a:p>
            <a:pPr marL="0" indent="0">
              <a:buNone/>
            </a:pPr>
            <a:r>
              <a:rPr lang="en-US" dirty="0"/>
              <a:t>In the UK, </a:t>
            </a:r>
            <a:r>
              <a:rPr lang="en-US" b="1" dirty="0"/>
              <a:t>assistant producer</a:t>
            </a:r>
            <a:r>
              <a:rPr lang="en-US" dirty="0"/>
              <a:t> is the closest role to that of a film director. An assistant producer often doubles as an experienced researcher, and takes direct charge of the creative content and action within a </a:t>
            </a:r>
            <a:r>
              <a:rPr lang="en-US" dirty="0" err="1"/>
              <a:t>programme</a:t>
            </a:r>
            <a:r>
              <a:rPr lang="en-US" dirty="0"/>
              <a:t>. The title of television director is usually reserved for </a:t>
            </a:r>
            <a:r>
              <a:rPr lang="en-US" dirty="0">
                <a:hlinkClick r:id="rId2" tooltip="Dramatic programming"/>
              </a:rPr>
              <a:t>dramatic programming</a:t>
            </a:r>
            <a:r>
              <a:rPr lang="en-US" dirty="0"/>
              <a:t>, productions and most similar to films, or those who control a multi-camera set up from the </a:t>
            </a:r>
            <a:r>
              <a:rPr lang="en-US" i="1" dirty="0"/>
              <a:t>gallery</a:t>
            </a:r>
            <a:r>
              <a:rPr lang="en-US" dirty="0"/>
              <a:t>.</a:t>
            </a:r>
          </a:p>
          <a:p>
            <a:endParaRPr lang="en-US" dirty="0"/>
          </a:p>
        </p:txBody>
      </p:sp>
    </p:spTree>
    <p:extLst>
      <p:ext uri="{BB962C8B-B14F-4D97-AF65-F5344CB8AC3E}">
        <p14:creationId xmlns:p14="http://schemas.microsoft.com/office/powerpoint/2010/main" val="2540215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1790700"/>
            <a:ext cx="9905999" cy="5067299"/>
          </a:xfrm>
        </p:spPr>
        <p:txBody>
          <a:bodyPr>
            <a:normAutofit lnSpcReduction="10000"/>
          </a:bodyPr>
          <a:lstStyle/>
          <a:p>
            <a:pPr marL="0" indent="0">
              <a:buNone/>
            </a:pPr>
            <a:r>
              <a:rPr lang="en-US" b="1" dirty="0"/>
              <a:t>Co-producer</a:t>
            </a:r>
            <a:endParaRPr lang="en-US" dirty="0"/>
          </a:p>
          <a:p>
            <a:pPr marL="0" indent="0">
              <a:buNone/>
            </a:pPr>
            <a:r>
              <a:rPr lang="en-US" dirty="0"/>
              <a:t>Typically performs producing functions in tandem with one or more other </a:t>
            </a:r>
            <a:r>
              <a:rPr lang="en-US" b="1" dirty="0"/>
              <a:t>co-producers</a:t>
            </a:r>
            <a:r>
              <a:rPr lang="en-US" dirty="0"/>
              <a:t> (working as a team, rather than separately on different aspects of the production</a:t>
            </a:r>
            <a:r>
              <a:rPr lang="en-US" dirty="0" smtClean="0"/>
              <a:t>).</a:t>
            </a:r>
          </a:p>
          <a:p>
            <a:pPr marL="0" indent="0">
              <a:buNone/>
            </a:pPr>
            <a:r>
              <a:rPr lang="en-US" b="1" dirty="0"/>
              <a:t>Coordinating producer</a:t>
            </a:r>
            <a:endParaRPr lang="en-US" dirty="0"/>
          </a:p>
          <a:p>
            <a:pPr marL="0" indent="0">
              <a:buNone/>
            </a:pPr>
            <a:r>
              <a:rPr lang="en-US" dirty="0"/>
              <a:t>The coordinating producer coordinates the work of two or more producers working separately on one or more productions</a:t>
            </a:r>
            <a:r>
              <a:rPr lang="en-US" dirty="0" smtClean="0"/>
              <a:t>.</a:t>
            </a:r>
          </a:p>
          <a:p>
            <a:pPr marL="0" indent="0">
              <a:buNone/>
            </a:pPr>
            <a:r>
              <a:rPr lang="en-US" b="1" dirty="0"/>
              <a:t>Executive producer</a:t>
            </a:r>
            <a:endParaRPr lang="en-US" dirty="0"/>
          </a:p>
          <a:p>
            <a:pPr marL="0" indent="0">
              <a:buNone/>
            </a:pPr>
            <a:r>
              <a:rPr lang="en-US" dirty="0"/>
              <a:t>The executive producer supervises one or more producers in all aspects of their work, and sometimes initiated the production. </a:t>
            </a:r>
            <a:endParaRPr lang="en-US" dirty="0"/>
          </a:p>
        </p:txBody>
      </p:sp>
    </p:spTree>
    <p:extLst>
      <p:ext uri="{BB962C8B-B14F-4D97-AF65-F5344CB8AC3E}">
        <p14:creationId xmlns:p14="http://schemas.microsoft.com/office/powerpoint/2010/main" val="3828551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2249486"/>
            <a:ext cx="9905999" cy="4608513"/>
          </a:xfrm>
        </p:spPr>
        <p:txBody>
          <a:bodyPr/>
          <a:lstStyle/>
          <a:p>
            <a:pPr marL="0" indent="0">
              <a:buNone/>
            </a:pPr>
            <a:r>
              <a:rPr lang="en-US" b="1" dirty="0"/>
              <a:t>Line producer</a:t>
            </a:r>
            <a:endParaRPr lang="en-US" dirty="0"/>
          </a:p>
          <a:p>
            <a:pPr marL="0" indent="0">
              <a:buNone/>
            </a:pPr>
            <a:r>
              <a:rPr lang="en-US" dirty="0"/>
              <a:t>A line producer supervises physical aspects of the production (not the creative aspects), including personnel, technology, budget, and scheduling. The line producer oversees the budget. This involves operating costs such as salaries, production costs, and everyday equipment rental costs. The Line Producer works with the </a:t>
            </a:r>
            <a:r>
              <a:rPr lang="en-US" dirty="0">
                <a:hlinkClick r:id="rId2" tooltip="Unit production manager"/>
              </a:rPr>
              <a:t>Production manager</a:t>
            </a:r>
            <a:r>
              <a:rPr lang="en-US" dirty="0"/>
              <a:t> on costs and expenditure</a:t>
            </a:r>
            <a:r>
              <a:rPr lang="en-US" dirty="0" smtClean="0"/>
              <a:t>.</a:t>
            </a:r>
          </a:p>
          <a:p>
            <a:pPr marL="0" indent="0">
              <a:buNone/>
            </a:pPr>
            <a:r>
              <a:rPr lang="en-US" b="1" dirty="0"/>
              <a:t>Segment producer</a:t>
            </a:r>
            <a:endParaRPr lang="en-US" dirty="0"/>
          </a:p>
          <a:p>
            <a:pPr marL="0" indent="0">
              <a:buNone/>
            </a:pPr>
            <a:r>
              <a:rPr lang="en-US" dirty="0"/>
              <a:t>Produces one or more components of a multipart production.</a:t>
            </a:r>
            <a:endParaRPr lang="en-US" dirty="0"/>
          </a:p>
        </p:txBody>
      </p:sp>
    </p:spTree>
    <p:extLst>
      <p:ext uri="{BB962C8B-B14F-4D97-AF65-F5344CB8AC3E}">
        <p14:creationId xmlns:p14="http://schemas.microsoft.com/office/powerpoint/2010/main" val="3137638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2249486"/>
            <a:ext cx="9905999" cy="4608513"/>
          </a:xfrm>
        </p:spPr>
        <p:txBody>
          <a:bodyPr/>
          <a:lstStyle/>
          <a:p>
            <a:pPr marL="0" indent="0">
              <a:buNone/>
            </a:pPr>
            <a:r>
              <a:rPr lang="en-US" b="1" dirty="0"/>
              <a:t>Supervising producer</a:t>
            </a:r>
            <a:endParaRPr lang="en-US" dirty="0"/>
          </a:p>
          <a:p>
            <a:pPr marL="0" indent="0">
              <a:buNone/>
            </a:pPr>
            <a:r>
              <a:rPr lang="en-US" dirty="0"/>
              <a:t>Supervises one or more producers in some or all aspects of their work; usually works under the authority of an executive producer</a:t>
            </a:r>
            <a:r>
              <a:rPr lang="en-US" dirty="0" smtClean="0"/>
              <a:t>.</a:t>
            </a:r>
          </a:p>
          <a:p>
            <a:pPr marL="0" indent="0">
              <a:buNone/>
            </a:pPr>
            <a:r>
              <a:rPr lang="en-US" dirty="0"/>
              <a:t>Additionally, more senior members of a television show's writing staff are credited as producers, with the specific title dependent upon the seniority and rate of pay for the writer. For example, a writer credited as a "co-executive producer" will typically receive a higher salary and be considered more senior than a writer credited as a "producer", who will in turn be higher "ranking" than a writer credited as "co-producer.</a:t>
            </a:r>
            <a:endParaRPr lang="en-US" dirty="0"/>
          </a:p>
        </p:txBody>
      </p:sp>
    </p:spTree>
    <p:extLst>
      <p:ext uri="{BB962C8B-B14F-4D97-AF65-F5344CB8AC3E}">
        <p14:creationId xmlns:p14="http://schemas.microsoft.com/office/powerpoint/2010/main" val="2380601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1752600"/>
            <a:ext cx="9905999" cy="5105399"/>
          </a:xfrm>
        </p:spPr>
        <p:txBody>
          <a:bodyPr>
            <a:normAutofit fontScale="92500" lnSpcReduction="10000"/>
          </a:bodyPr>
          <a:lstStyle/>
          <a:p>
            <a:pPr marL="0" indent="0">
              <a:buNone/>
            </a:pPr>
            <a:r>
              <a:rPr lang="en-US" b="1" dirty="0"/>
              <a:t>Writer</a:t>
            </a:r>
          </a:p>
          <a:p>
            <a:pPr marL="0" indent="0">
              <a:buNone/>
            </a:pPr>
            <a:r>
              <a:rPr lang="en-US" dirty="0"/>
              <a:t>The </a:t>
            </a:r>
            <a:r>
              <a:rPr lang="en-US" b="1" dirty="0"/>
              <a:t>Writer</a:t>
            </a:r>
            <a:r>
              <a:rPr lang="en-US" dirty="0"/>
              <a:t> creates and </a:t>
            </a:r>
            <a:r>
              <a:rPr lang="en-US" dirty="0" err="1"/>
              <a:t>moulds</a:t>
            </a:r>
            <a:r>
              <a:rPr lang="en-US" dirty="0"/>
              <a:t> an original story, or adapts other written, told, or acted stories for production of a television show. Their finished work is called a script. A script may also have been a contribution of many writers, so it is the </a:t>
            </a:r>
            <a:r>
              <a:rPr lang="en-US" dirty="0">
                <a:hlinkClick r:id="rId2" tooltip="Writers Guild of America"/>
              </a:rPr>
              <a:t>Writers Guild of America</a:t>
            </a:r>
            <a:r>
              <a:rPr lang="en-US" dirty="0"/>
              <a:t>'s (WGA) task to designate who gets the credit as 'the Writer'. 'Written by' in the credits, is a Writers Guild of America assigned terminology that means, "Original Story and Screenplay By." A screenplay or script is a blueprint for producing a motion picture, and a </a:t>
            </a:r>
            <a:r>
              <a:rPr lang="en-US" dirty="0">
                <a:hlinkClick r:id="rId3" tooltip="Teleplay"/>
              </a:rPr>
              <a:t>teleplay</a:t>
            </a:r>
            <a:r>
              <a:rPr lang="en-US" dirty="0"/>
              <a:t> is the same thing for a television show. Writers can also come under the category of screenwriters. Screenwriters (also called </a:t>
            </a:r>
            <a:r>
              <a:rPr lang="en-US" i="1" dirty="0"/>
              <a:t>script writers</a:t>
            </a:r>
            <a:r>
              <a:rPr lang="en-US" dirty="0"/>
              <a:t>), are authors who write screenplays for productions. Many also work as </a:t>
            </a:r>
            <a:r>
              <a:rPr lang="en-US" i="1" dirty="0">
                <a:hlinkClick r:id="rId4" tooltip="Script doctor"/>
              </a:rPr>
              <a:t>script doctors</a:t>
            </a:r>
            <a:r>
              <a:rPr lang="en-US" dirty="0"/>
              <a:t>, changing scripts to suit directors or studios. Script-doctoring can be lucrative, especially for better known writers. Most professional screenwriters are unionized, and are represented by organizations such as the WGA.</a:t>
            </a:r>
            <a:endParaRPr lang="en-US" dirty="0"/>
          </a:p>
        </p:txBody>
      </p:sp>
    </p:spTree>
    <p:extLst>
      <p:ext uri="{BB962C8B-B14F-4D97-AF65-F5344CB8AC3E}">
        <p14:creationId xmlns:p14="http://schemas.microsoft.com/office/powerpoint/2010/main" val="20995998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1809750"/>
            <a:ext cx="9905999" cy="5048250"/>
          </a:xfrm>
        </p:spPr>
        <p:txBody>
          <a:bodyPr/>
          <a:lstStyle/>
          <a:p>
            <a:pPr marL="0" indent="0">
              <a:buNone/>
            </a:pPr>
            <a:r>
              <a:rPr lang="en-US" b="1" dirty="0"/>
              <a:t>Head writer</a:t>
            </a:r>
          </a:p>
          <a:p>
            <a:pPr marL="0" indent="0">
              <a:buNone/>
            </a:pPr>
            <a:r>
              <a:rPr lang="en-US" dirty="0"/>
              <a:t>A head writer oversees the writing team on a television or radio series. The title is common in the soap opera genre, and in sketch comedies and talk shows that feature monologues and comedy skits. In prime time series, an executive producer fills this function</a:t>
            </a:r>
            <a:r>
              <a:rPr lang="en-US" dirty="0" smtClean="0"/>
              <a:t>.</a:t>
            </a:r>
          </a:p>
          <a:p>
            <a:pPr marL="0" indent="0">
              <a:buNone/>
            </a:pPr>
            <a:r>
              <a:rPr lang="en-US" b="1" dirty="0"/>
              <a:t>Screenwriter</a:t>
            </a:r>
          </a:p>
          <a:p>
            <a:pPr marL="0" indent="0">
              <a:buNone/>
            </a:pPr>
            <a:r>
              <a:rPr lang="en-US" b="1" dirty="0"/>
              <a:t>Screenwriters</a:t>
            </a:r>
            <a:r>
              <a:rPr lang="en-US" dirty="0"/>
              <a:t> or </a:t>
            </a:r>
            <a:r>
              <a:rPr lang="en-US" b="1" dirty="0"/>
              <a:t>scenarists</a:t>
            </a:r>
            <a:r>
              <a:rPr lang="en-US" dirty="0"/>
              <a:t> or </a:t>
            </a:r>
            <a:r>
              <a:rPr lang="en-US" b="1" dirty="0"/>
              <a:t>scriptwriters</a:t>
            </a:r>
            <a:r>
              <a:rPr lang="en-US" dirty="0"/>
              <a:t> create short or feature-length screenplays for films and television programs.</a:t>
            </a:r>
            <a:endParaRPr lang="en-US" dirty="0"/>
          </a:p>
        </p:txBody>
      </p:sp>
    </p:spTree>
    <p:extLst>
      <p:ext uri="{BB962C8B-B14F-4D97-AF65-F5344CB8AC3E}">
        <p14:creationId xmlns:p14="http://schemas.microsoft.com/office/powerpoint/2010/main" val="30771026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p:txBody>
          <a:bodyPr/>
          <a:lstStyle/>
          <a:p>
            <a:pPr marL="0" indent="0">
              <a:buNone/>
            </a:pPr>
            <a:r>
              <a:rPr lang="en-US" b="1" dirty="0"/>
              <a:t>Story editor</a:t>
            </a:r>
          </a:p>
          <a:p>
            <a:pPr marL="0" indent="0">
              <a:buNone/>
            </a:pPr>
            <a:r>
              <a:rPr lang="en-US" dirty="0"/>
              <a:t>Story editor is a job title in motion picture filmmaking and television production, also sometimes called </a:t>
            </a:r>
            <a:r>
              <a:rPr lang="en-US" i="1" dirty="0"/>
              <a:t>supervising producer</a:t>
            </a:r>
            <a:r>
              <a:rPr lang="en-US" dirty="0"/>
              <a:t>. A story editor is a member of the screenwriting staff who edits stories for screenplays.</a:t>
            </a:r>
            <a:endParaRPr lang="en-US" dirty="0"/>
          </a:p>
        </p:txBody>
      </p:sp>
    </p:spTree>
    <p:extLst>
      <p:ext uri="{BB962C8B-B14F-4D97-AF65-F5344CB8AC3E}">
        <p14:creationId xmlns:p14="http://schemas.microsoft.com/office/powerpoint/2010/main" val="929740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63018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94159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2249486"/>
            <a:ext cx="9905999" cy="4379913"/>
          </a:xfrm>
        </p:spPr>
        <p:txBody>
          <a:bodyPr/>
          <a:lstStyle/>
          <a:p>
            <a:r>
              <a:rPr lang="en-US" dirty="0"/>
              <a:t>Television crew</a:t>
            </a:r>
          </a:p>
          <a:p>
            <a:pPr marL="0" indent="0">
              <a:buNone/>
            </a:pPr>
            <a:r>
              <a:rPr lang="en-US" dirty="0"/>
              <a:t>Pre-production</a:t>
            </a:r>
          </a:p>
          <a:p>
            <a:pPr marL="0" indent="0">
              <a:buNone/>
            </a:pPr>
            <a:r>
              <a:rPr lang="en-US" dirty="0"/>
              <a:t>Work before shooting begins is called the pre-production stage. The crew in this stage include the </a:t>
            </a:r>
            <a:r>
              <a:rPr lang="en-US" dirty="0">
                <a:hlinkClick r:id="rId2" tooltip="Casting director"/>
              </a:rPr>
              <a:t>casting director</a:t>
            </a:r>
            <a:r>
              <a:rPr lang="en-US" dirty="0"/>
              <a:t>, </a:t>
            </a:r>
            <a:r>
              <a:rPr lang="en-US" dirty="0">
                <a:hlinkClick r:id="rId3" tooltip="Costume designer"/>
              </a:rPr>
              <a:t>costume designer</a:t>
            </a:r>
            <a:r>
              <a:rPr lang="en-US" dirty="0"/>
              <a:t>, </a:t>
            </a:r>
            <a:r>
              <a:rPr lang="en-US" dirty="0">
                <a:hlinkClick r:id="rId4" tooltip="Television director"/>
              </a:rPr>
              <a:t>director</a:t>
            </a:r>
            <a:r>
              <a:rPr lang="en-US" dirty="0"/>
              <a:t>, </a:t>
            </a:r>
            <a:r>
              <a:rPr lang="en-US" dirty="0">
                <a:hlinkClick r:id="rId5" tooltip="Location manager"/>
              </a:rPr>
              <a:t>location manager</a:t>
            </a:r>
            <a:r>
              <a:rPr lang="en-US" dirty="0"/>
              <a:t>, </a:t>
            </a:r>
            <a:r>
              <a:rPr lang="en-US" dirty="0">
                <a:hlinkClick r:id="rId6" tooltip="Make-up artist"/>
              </a:rPr>
              <a:t>make-up artist</a:t>
            </a:r>
            <a:r>
              <a:rPr lang="en-US" dirty="0"/>
              <a:t>, researcher, </a:t>
            </a:r>
            <a:r>
              <a:rPr lang="en-US" dirty="0">
                <a:hlinkClick r:id="rId7" tooltip="Screenwriter"/>
              </a:rPr>
              <a:t>screenwriter</a:t>
            </a:r>
            <a:r>
              <a:rPr lang="en-US" dirty="0"/>
              <a:t>, </a:t>
            </a:r>
            <a:r>
              <a:rPr lang="en-US" dirty="0">
                <a:hlinkClick r:id="rId8" tooltip="Set designer"/>
              </a:rPr>
              <a:t>set designer</a:t>
            </a:r>
            <a:r>
              <a:rPr lang="en-US" dirty="0"/>
              <a:t>, and </a:t>
            </a:r>
            <a:r>
              <a:rPr lang="en-US" dirty="0">
                <a:hlinkClick r:id="rId9" tooltip="Television producer"/>
              </a:rPr>
              <a:t>television producer</a:t>
            </a:r>
            <a:r>
              <a:rPr lang="en-US" dirty="0"/>
              <a:t>.</a:t>
            </a:r>
            <a:endParaRPr lang="en-US" dirty="0"/>
          </a:p>
        </p:txBody>
      </p:sp>
    </p:spTree>
    <p:extLst>
      <p:ext uri="{BB962C8B-B14F-4D97-AF65-F5344CB8AC3E}">
        <p14:creationId xmlns:p14="http://schemas.microsoft.com/office/powerpoint/2010/main" val="33776270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6562268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695034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13571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1866900"/>
            <a:ext cx="9905999" cy="4838699"/>
          </a:xfrm>
        </p:spPr>
        <p:txBody>
          <a:bodyPr>
            <a:normAutofit fontScale="92500" lnSpcReduction="10000"/>
          </a:bodyPr>
          <a:lstStyle/>
          <a:p>
            <a:pPr marL="0" indent="0">
              <a:buNone/>
            </a:pPr>
            <a:r>
              <a:rPr lang="en-US" b="1" dirty="0"/>
              <a:t>Casting director</a:t>
            </a:r>
          </a:p>
          <a:p>
            <a:pPr marL="0" indent="0">
              <a:buNone/>
            </a:pPr>
            <a:r>
              <a:rPr lang="en-US" dirty="0"/>
              <a:t>The casting director casts actors, and so is usually one of the first crew members on the project. In fact, during initial casting for, the executive producer and casting director are often the only crew members</a:t>
            </a:r>
            <a:r>
              <a:rPr lang="en-US" dirty="0" smtClean="0"/>
              <a:t>.</a:t>
            </a:r>
          </a:p>
          <a:p>
            <a:pPr marL="0" indent="0">
              <a:buNone/>
            </a:pPr>
            <a:r>
              <a:rPr lang="en-US" b="1" dirty="0"/>
              <a:t>Costume designer</a:t>
            </a:r>
          </a:p>
          <a:p>
            <a:pPr marL="0" indent="0">
              <a:buNone/>
            </a:pPr>
            <a:r>
              <a:rPr lang="en-US" dirty="0"/>
              <a:t>The </a:t>
            </a:r>
            <a:r>
              <a:rPr lang="en-US" b="1" dirty="0"/>
              <a:t>costume designer</a:t>
            </a:r>
            <a:r>
              <a:rPr lang="en-US" dirty="0"/>
              <a:t> makes all the clothing and costumes worn by all the Actors on screen, as well as designing, planning, and organizing the construction of the garments down to the fabric, </a:t>
            </a:r>
            <a:r>
              <a:rPr lang="en-US" dirty="0" err="1"/>
              <a:t>colours</a:t>
            </a:r>
            <a:r>
              <a:rPr lang="en-US" dirty="0"/>
              <a:t>, and sizes. They greatly contribute to the appearance of the production, and set a particular mood, time, feeling, or genre. They alter the overall appearance of a project with their designs and constructions, including impacting on the style of the project, and how the audience interprets the show's characters.</a:t>
            </a:r>
            <a:endParaRPr lang="en-US" dirty="0"/>
          </a:p>
        </p:txBody>
      </p:sp>
    </p:spTree>
    <p:extLst>
      <p:ext uri="{BB962C8B-B14F-4D97-AF65-F5344CB8AC3E}">
        <p14:creationId xmlns:p14="http://schemas.microsoft.com/office/powerpoint/2010/main" val="25595695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1828800"/>
            <a:ext cx="9905999" cy="5029199"/>
          </a:xfrm>
        </p:spPr>
        <p:txBody>
          <a:bodyPr>
            <a:normAutofit fontScale="92500" lnSpcReduction="20000"/>
          </a:bodyPr>
          <a:lstStyle/>
          <a:p>
            <a:pPr marL="0" indent="0">
              <a:buNone/>
            </a:pPr>
            <a:r>
              <a:rPr lang="en-US" b="1" dirty="0" smtClean="0"/>
              <a:t>Director</a:t>
            </a:r>
          </a:p>
          <a:p>
            <a:pPr marL="0" indent="0">
              <a:buNone/>
            </a:pPr>
            <a:r>
              <a:rPr lang="en-US" dirty="0"/>
              <a:t>The </a:t>
            </a:r>
            <a:r>
              <a:rPr lang="en-US" b="1" dirty="0"/>
              <a:t>television director</a:t>
            </a:r>
            <a:r>
              <a:rPr lang="en-US" dirty="0"/>
              <a:t> is usually responsible for directing the actors and other filmed aspects of a television production. The role differs from that of a film director because the major creative control usually belongs to the producer. In general, actors and other regular artists on a show are familiar enough with their roles that the director's input is confined to technical issues. The director is responsible for all creative aspects of a production. The director typically helps hire the cast (and possibly crew). The Director helps decide on locations, and creates a shooting plan. During shooting, the director supervises the overall project, manages shots, and keeps the assignment on budget and schedule. Though directors hold much power, they are second in command after the producer. The producer usually hires the director (unless the director is also the producer). Some directors produce their own television programs, and, with formal approval of the funding studio, enjoy a tighter grip on what makes the final cut than Directors usually have.</a:t>
            </a:r>
            <a:endParaRPr lang="en-US" b="1" dirty="0"/>
          </a:p>
          <a:p>
            <a:endParaRPr lang="en-US" dirty="0"/>
          </a:p>
        </p:txBody>
      </p:sp>
    </p:spTree>
    <p:extLst>
      <p:ext uri="{BB962C8B-B14F-4D97-AF65-F5344CB8AC3E}">
        <p14:creationId xmlns:p14="http://schemas.microsoft.com/office/powerpoint/2010/main" val="2790488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1828800"/>
            <a:ext cx="9905999" cy="5029200"/>
          </a:xfrm>
        </p:spPr>
        <p:txBody>
          <a:bodyPr>
            <a:normAutofit lnSpcReduction="10000"/>
          </a:bodyPr>
          <a:lstStyle/>
          <a:p>
            <a:pPr marL="0" indent="0">
              <a:buNone/>
            </a:pPr>
            <a:r>
              <a:rPr lang="en-US" b="1" dirty="0"/>
              <a:t>Associate director</a:t>
            </a:r>
            <a:r>
              <a:rPr lang="en-US" dirty="0"/>
              <a:t> (</a:t>
            </a:r>
            <a:r>
              <a:rPr lang="en-US" b="1" dirty="0"/>
              <a:t>AD</a:t>
            </a:r>
            <a:r>
              <a:rPr lang="en-US" dirty="0"/>
              <a:t>)</a:t>
            </a:r>
          </a:p>
          <a:p>
            <a:pPr marL="0" indent="0">
              <a:buNone/>
            </a:pPr>
            <a:r>
              <a:rPr lang="en-US" dirty="0"/>
              <a:t>An </a:t>
            </a:r>
            <a:r>
              <a:rPr lang="en-US" b="1" dirty="0"/>
              <a:t>associate director (AD)</a:t>
            </a:r>
            <a:r>
              <a:rPr lang="en-US" dirty="0"/>
              <a:t> in television production is usually responsible for floor directing in the studio and ensuring that the sets, props and technical equipment are safe, ready to use and positioned correctly before filming. Associate directors are also responsible for communications with the </a:t>
            </a:r>
            <a:r>
              <a:rPr lang="en-US" dirty="0">
                <a:hlinkClick r:id="rId2" tooltip="Audience"/>
              </a:rPr>
              <a:t>audience</a:t>
            </a:r>
            <a:r>
              <a:rPr lang="en-US" dirty="0"/>
              <a:t> and any guests, for example ensuring they are seated in good time, and assisting the Director with production. In scripted television series, an associate director occasionally serves as an episode's director, in which case someone else substitutes for the AD. Until the mid-2000s in the United States, associate directors were usually credited as </a:t>
            </a:r>
            <a:r>
              <a:rPr lang="en-US" i="1" dirty="0"/>
              <a:t>technical coordinators</a:t>
            </a:r>
            <a:r>
              <a:rPr lang="en-US" dirty="0"/>
              <a:t>, for most sitcoms were shot on film. Drama programs don't usually use ADs.</a:t>
            </a:r>
            <a:endParaRPr lang="en-US" dirty="0"/>
          </a:p>
        </p:txBody>
      </p:sp>
    </p:spTree>
    <p:extLst>
      <p:ext uri="{BB962C8B-B14F-4D97-AF65-F5344CB8AC3E}">
        <p14:creationId xmlns:p14="http://schemas.microsoft.com/office/powerpoint/2010/main" val="3143439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2249486"/>
            <a:ext cx="9905999" cy="4608513"/>
          </a:xfrm>
        </p:spPr>
        <p:txBody>
          <a:bodyPr>
            <a:normAutofit lnSpcReduction="10000"/>
          </a:bodyPr>
          <a:lstStyle/>
          <a:p>
            <a:pPr marL="0" indent="0">
              <a:buNone/>
            </a:pPr>
            <a:r>
              <a:rPr lang="en-US" b="1" dirty="0"/>
              <a:t>Location manager</a:t>
            </a:r>
          </a:p>
          <a:p>
            <a:pPr marL="0" indent="0">
              <a:buNone/>
            </a:pPr>
            <a:r>
              <a:rPr lang="en-US" dirty="0"/>
              <a:t>The </a:t>
            </a:r>
            <a:r>
              <a:rPr lang="en-US" b="1" dirty="0"/>
              <a:t>location manager</a:t>
            </a:r>
            <a:r>
              <a:rPr lang="en-US" dirty="0"/>
              <a:t> finds and manages film locations. Most pictures are shot in the controllable environment of a studio </a:t>
            </a:r>
            <a:r>
              <a:rPr lang="en-US" dirty="0">
                <a:hlinkClick r:id="rId2" tooltip="Sound stage"/>
              </a:rPr>
              <a:t>sound stage</a:t>
            </a:r>
            <a:r>
              <a:rPr lang="en-US" dirty="0"/>
              <a:t> but occasionally, outdoor sequences call for filming </a:t>
            </a:r>
            <a:r>
              <a:rPr lang="en-US" dirty="0">
                <a:hlinkClick r:id="rId3" tooltip="Filming location"/>
              </a:rPr>
              <a:t>on location</a:t>
            </a:r>
            <a:r>
              <a:rPr lang="en-US" dirty="0" smtClean="0"/>
              <a:t>.</a:t>
            </a:r>
          </a:p>
          <a:p>
            <a:pPr marL="0" indent="0">
              <a:buNone/>
            </a:pPr>
            <a:r>
              <a:rPr lang="en-US" b="1" dirty="0"/>
              <a:t>Make-up artist</a:t>
            </a:r>
          </a:p>
          <a:p>
            <a:pPr marL="0" indent="0">
              <a:buNone/>
            </a:pPr>
            <a:r>
              <a:rPr lang="en-US" dirty="0"/>
              <a:t>A professional </a:t>
            </a:r>
            <a:r>
              <a:rPr lang="en-US" b="1" dirty="0"/>
              <a:t>make-up artist</a:t>
            </a:r>
            <a:r>
              <a:rPr lang="en-US" dirty="0"/>
              <a:t> is usually a </a:t>
            </a:r>
            <a:r>
              <a:rPr lang="en-US" dirty="0">
                <a:hlinkClick r:id="rId4" tooltip="Cosmetology"/>
              </a:rPr>
              <a:t>cosmetology</a:t>
            </a:r>
            <a:r>
              <a:rPr lang="en-US" dirty="0"/>
              <a:t> beautician, and applies makeup to anyone who appears on screen. They concentrate on the area above the chest, the face, the top of the head, the fingers, hands, arms, and elbows. Their role is to manipulate the actor's on-screen appearance to make them look younger, older, larger, etc.</a:t>
            </a:r>
            <a:endParaRPr lang="en-US" dirty="0"/>
          </a:p>
        </p:txBody>
      </p:sp>
    </p:spTree>
    <p:extLst>
      <p:ext uri="{BB962C8B-B14F-4D97-AF65-F5344CB8AC3E}">
        <p14:creationId xmlns:p14="http://schemas.microsoft.com/office/powerpoint/2010/main" val="1374479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1695450"/>
            <a:ext cx="9905999" cy="5162550"/>
          </a:xfrm>
        </p:spPr>
        <p:txBody>
          <a:bodyPr>
            <a:normAutofit fontScale="92500" lnSpcReduction="20000"/>
          </a:bodyPr>
          <a:lstStyle/>
          <a:p>
            <a:pPr marL="0" indent="0">
              <a:buNone/>
            </a:pPr>
            <a:r>
              <a:rPr lang="en-US" b="1" dirty="0"/>
              <a:t>Production designer</a:t>
            </a:r>
          </a:p>
          <a:p>
            <a:pPr marL="0" indent="0">
              <a:buNone/>
            </a:pPr>
            <a:r>
              <a:rPr lang="en-US" dirty="0"/>
              <a:t>The </a:t>
            </a:r>
            <a:r>
              <a:rPr lang="en-US" b="1" dirty="0"/>
              <a:t>production designer</a:t>
            </a:r>
            <a:r>
              <a:rPr lang="en-US" dirty="0"/>
              <a:t> is responsible for the production's visual </a:t>
            </a:r>
            <a:r>
              <a:rPr lang="en-US" dirty="0" err="1"/>
              <a:t>appearance.They</a:t>
            </a:r>
            <a:r>
              <a:rPr lang="en-US" dirty="0"/>
              <a:t> design, plan, organize, and arrange set design, equipment availability, and control a production's on-screen appearance. The production designer is often called the </a:t>
            </a:r>
            <a:r>
              <a:rPr lang="en-US" i="1" dirty="0">
                <a:hlinkClick r:id="rId2" tooltip="Set designer"/>
              </a:rPr>
              <a:t>set designer</a:t>
            </a:r>
            <a:r>
              <a:rPr lang="en-US" dirty="0"/>
              <a:t>, or </a:t>
            </a:r>
            <a:r>
              <a:rPr lang="en-US" i="1" dirty="0">
                <a:hlinkClick r:id="rId3" tooltip="Scenic designer"/>
              </a:rPr>
              <a:t>scenic designer</a:t>
            </a:r>
            <a:r>
              <a:rPr lang="en-US" dirty="0"/>
              <a:t>. They are trained professionals, often with </a:t>
            </a:r>
            <a:r>
              <a:rPr lang="en-US" dirty="0">
                <a:hlinkClick r:id="rId4" tooltip="Master of Fine Arts"/>
              </a:rPr>
              <a:t>Master of Fine Arts</a:t>
            </a:r>
            <a:r>
              <a:rPr lang="en-US" dirty="0"/>
              <a:t> (MFA) degrees in scenic design. The set designer collaborates with the theater director to create an environment for the production—and communicates details of this environment to the </a:t>
            </a:r>
            <a:r>
              <a:rPr lang="en-US" dirty="0">
                <a:hlinkClick r:id="rId5" tooltip="Technical director"/>
              </a:rPr>
              <a:t>technical director</a:t>
            </a:r>
            <a:r>
              <a:rPr lang="en-US" dirty="0"/>
              <a:t>, </a:t>
            </a:r>
            <a:r>
              <a:rPr lang="en-US" dirty="0">
                <a:hlinkClick r:id="rId6" tooltip="Charge scenic artist"/>
              </a:rPr>
              <a:t>charge scenic artist</a:t>
            </a:r>
            <a:r>
              <a:rPr lang="en-US" dirty="0"/>
              <a:t> and </a:t>
            </a:r>
            <a:r>
              <a:rPr lang="en-US" dirty="0">
                <a:hlinkClick r:id="rId7" tooltip="Property master"/>
              </a:rPr>
              <a:t>property master</a:t>
            </a:r>
            <a:r>
              <a:rPr lang="en-US" dirty="0"/>
              <a:t>. Scenic designers create drawings and scale models of the scenery. The set designer also takes instructions from the </a:t>
            </a:r>
            <a:r>
              <a:rPr lang="en-US" dirty="0">
                <a:hlinkClick r:id="rId8" tooltip="Art director"/>
              </a:rPr>
              <a:t>art director</a:t>
            </a:r>
            <a:r>
              <a:rPr lang="en-US" dirty="0"/>
              <a:t> to create the appearance of the stage, and design its technical assembly. The art director, who may also be the </a:t>
            </a:r>
            <a:r>
              <a:rPr lang="en-US" dirty="0">
                <a:hlinkClick r:id="rId9" tooltip="Production designer"/>
              </a:rPr>
              <a:t>production designer</a:t>
            </a:r>
            <a:r>
              <a:rPr lang="en-US" dirty="0"/>
              <a:t>, plans and oversees the formation of settings for a project. They must be well versed in art and design styles, including architecture and interior design. They also work with the </a:t>
            </a:r>
            <a:r>
              <a:rPr lang="en-US" dirty="0">
                <a:hlinkClick r:id="rId10" tooltip="Cinematographer"/>
              </a:rPr>
              <a:t>Cinematographer</a:t>
            </a:r>
            <a:r>
              <a:rPr lang="en-US" dirty="0"/>
              <a:t> to accomplish the precise appearance for the project.</a:t>
            </a:r>
            <a:endParaRPr lang="en-US" dirty="0"/>
          </a:p>
        </p:txBody>
      </p:sp>
    </p:spTree>
    <p:extLst>
      <p:ext uri="{BB962C8B-B14F-4D97-AF65-F5344CB8AC3E}">
        <p14:creationId xmlns:p14="http://schemas.microsoft.com/office/powerpoint/2010/main" val="365764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p:txBody>
          <a:bodyPr/>
          <a:lstStyle/>
          <a:p>
            <a:pPr marL="0" indent="0">
              <a:buNone/>
            </a:pPr>
            <a:r>
              <a:rPr lang="en-US" b="1" dirty="0" smtClean="0"/>
              <a:t>Researcher</a:t>
            </a:r>
          </a:p>
          <a:p>
            <a:pPr marL="0" indent="0">
              <a:buNone/>
            </a:pPr>
            <a:r>
              <a:rPr lang="en-US" b="1" dirty="0"/>
              <a:t>Researchers</a:t>
            </a:r>
            <a:r>
              <a:rPr lang="en-US" dirty="0"/>
              <a:t> research the project ahead of shooting time to increase truth, factual content, creative content, original ideas, background information, and sometimes performs minor searches such as flight details, location conditions, accommodation details, etc. They inform the director, producer, and writer of factual information—technical, cultural, historical, etc.—that relates to events that the production portrays.</a:t>
            </a:r>
            <a:endParaRPr lang="en-US" b="1" dirty="0"/>
          </a:p>
          <a:p>
            <a:endParaRPr lang="en-US" dirty="0"/>
          </a:p>
        </p:txBody>
      </p:sp>
    </p:spTree>
    <p:extLst>
      <p:ext uri="{BB962C8B-B14F-4D97-AF65-F5344CB8AC3E}">
        <p14:creationId xmlns:p14="http://schemas.microsoft.com/office/powerpoint/2010/main" val="4183684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Studio television production</a:t>
            </a:r>
          </a:p>
        </p:txBody>
      </p:sp>
      <p:sp>
        <p:nvSpPr>
          <p:cNvPr id="3" name="Content Placeholder 2"/>
          <p:cNvSpPr>
            <a:spLocks noGrp="1"/>
          </p:cNvSpPr>
          <p:nvPr>
            <p:ph idx="1"/>
          </p:nvPr>
        </p:nvSpPr>
        <p:spPr>
          <a:xfrm>
            <a:off x="1141412" y="2249486"/>
            <a:ext cx="9905999" cy="4227513"/>
          </a:xfrm>
        </p:spPr>
        <p:txBody>
          <a:bodyPr/>
          <a:lstStyle/>
          <a:p>
            <a:pPr marL="0" indent="0">
              <a:buNone/>
            </a:pPr>
            <a:r>
              <a:rPr lang="en-US" b="1" dirty="0"/>
              <a:t>Set </a:t>
            </a:r>
            <a:r>
              <a:rPr lang="en-US" b="1" dirty="0" smtClean="0"/>
              <a:t>designer</a:t>
            </a:r>
          </a:p>
          <a:p>
            <a:pPr marL="0" indent="0">
              <a:buNone/>
            </a:pPr>
            <a:r>
              <a:rPr lang="en-US" dirty="0"/>
              <a:t>The scenic designer collaborates with the theatre director and other members of the production design team to create an environment for the production, and then communicates details of this environment to the </a:t>
            </a:r>
            <a:r>
              <a:rPr lang="en-US" dirty="0">
                <a:hlinkClick r:id="rId2" tooltip="Technical director"/>
              </a:rPr>
              <a:t>technical director</a:t>
            </a:r>
            <a:r>
              <a:rPr lang="en-US" dirty="0"/>
              <a:t>, </a:t>
            </a:r>
            <a:r>
              <a:rPr lang="en-US" dirty="0">
                <a:hlinkClick r:id="rId3" tooltip="Unit production manager"/>
              </a:rPr>
              <a:t>production manager</a:t>
            </a:r>
            <a:r>
              <a:rPr lang="en-US" dirty="0"/>
              <a:t>, </a:t>
            </a:r>
            <a:r>
              <a:rPr lang="en-US" dirty="0">
                <a:hlinkClick r:id="rId4" tooltip="Charge artist"/>
              </a:rPr>
              <a:t>charge artist</a:t>
            </a:r>
            <a:r>
              <a:rPr lang="en-US" dirty="0"/>
              <a:t>, and </a:t>
            </a:r>
            <a:r>
              <a:rPr lang="en-US" dirty="0">
                <a:hlinkClick r:id="rId5" tooltip="Property master"/>
              </a:rPr>
              <a:t>property master</a:t>
            </a:r>
            <a:r>
              <a:rPr lang="en-US" dirty="0"/>
              <a:t>. Scenic designers create </a:t>
            </a:r>
            <a:r>
              <a:rPr lang="en-US" dirty="0">
                <a:hlinkClick r:id="rId6" tooltip="Scale model"/>
              </a:rPr>
              <a:t>scale models</a:t>
            </a:r>
            <a:r>
              <a:rPr lang="en-US" dirty="0"/>
              <a:t> of the scenery, </a:t>
            </a:r>
            <a:r>
              <a:rPr lang="en-US" dirty="0">
                <a:hlinkClick r:id="rId7" tooltip="Artistic rendering"/>
              </a:rPr>
              <a:t>artistic renderings</a:t>
            </a:r>
            <a:r>
              <a:rPr lang="en-US" dirty="0"/>
              <a:t>, paint elevations, and scale construction drawings to communicate with other production staff.</a:t>
            </a:r>
            <a:endParaRPr lang="en-US" b="1" dirty="0"/>
          </a:p>
          <a:p>
            <a:endParaRPr lang="en-US" dirty="0"/>
          </a:p>
        </p:txBody>
      </p:sp>
    </p:spTree>
    <p:extLst>
      <p:ext uri="{BB962C8B-B14F-4D97-AF65-F5344CB8AC3E}">
        <p14:creationId xmlns:p14="http://schemas.microsoft.com/office/powerpoint/2010/main" val="31131762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Template>
  <TotalTime>968</TotalTime>
  <Words>442</Words>
  <Application>Microsoft Office PowerPoint</Application>
  <PresentationFormat>Widescreen</PresentationFormat>
  <Paragraphs>70</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Trebuchet MS</vt:lpstr>
      <vt:lpstr>Tw Cen MT</vt:lpstr>
      <vt:lpstr>Circuit</vt:lpstr>
      <vt:lpstr>Studio television production</vt:lpstr>
      <vt:lpstr>Studio television production</vt:lpstr>
      <vt:lpstr>Studio television production</vt:lpstr>
      <vt:lpstr>Studio television production</vt:lpstr>
      <vt:lpstr>Studio television production</vt:lpstr>
      <vt:lpstr>Studio television production</vt:lpstr>
      <vt:lpstr>Studio television production</vt:lpstr>
      <vt:lpstr>Studio television production</vt:lpstr>
      <vt:lpstr>Studio television production</vt:lpstr>
      <vt:lpstr>Studio television production</vt:lpstr>
      <vt:lpstr>Studio television production</vt:lpstr>
      <vt:lpstr>Studio television production</vt:lpstr>
      <vt:lpstr>Studio television production</vt:lpstr>
      <vt:lpstr>Studio television production</vt:lpstr>
      <vt:lpstr>Studio television production</vt:lpstr>
      <vt:lpstr>Studio television production</vt:lpstr>
      <vt:lpstr>Studio television production</vt:lpstr>
      <vt:lpstr>Studio television production</vt:lpstr>
      <vt:lpstr>Studio television production</vt:lpstr>
      <vt:lpstr>Studio television production</vt:lpstr>
      <vt:lpstr>PowerPoint Presentation</vt:lpstr>
      <vt:lpstr>PowerPoint Presentation</vt:lpstr>
    </vt:vector>
  </TitlesOfParts>
  <Company>SSRU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knowledge of radio and television program production</dc:title>
  <dc:creator>SSRU</dc:creator>
  <cp:lastModifiedBy>SSRU</cp:lastModifiedBy>
  <cp:revision>21</cp:revision>
  <dcterms:created xsi:type="dcterms:W3CDTF">2023-02-12T06:18:08Z</dcterms:created>
  <dcterms:modified xsi:type="dcterms:W3CDTF">2023-02-14T06:13:04Z</dcterms:modified>
</cp:coreProperties>
</file>