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59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839C6BA-6698-4B21-8479-0C61399A221F}"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4969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39C6BA-6698-4B21-8479-0C61399A221F}"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175332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39C6BA-6698-4B21-8479-0C61399A221F}"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1474362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39C6BA-6698-4B21-8479-0C61399A221F}"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507318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9C6BA-6698-4B21-8479-0C61399A221F}"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73868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39C6BA-6698-4B21-8479-0C61399A221F}"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5032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39C6BA-6698-4B21-8479-0C61399A221F}"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356122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39C6BA-6698-4B21-8479-0C61399A221F}"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1386679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9C6BA-6698-4B21-8479-0C61399A221F}"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610198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39C6BA-6698-4B21-8479-0C61399A221F}"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218443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39C6BA-6698-4B21-8479-0C61399A221F}"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03801-A0AF-4B3C-AD0C-14B5F7150937}" type="slidenum">
              <a:rPr lang="en-US" smtClean="0"/>
              <a:t>‹#›</a:t>
            </a:fld>
            <a:endParaRPr lang="en-US"/>
          </a:p>
        </p:txBody>
      </p:sp>
    </p:spTree>
    <p:extLst>
      <p:ext uri="{BB962C8B-B14F-4D97-AF65-F5344CB8AC3E}">
        <p14:creationId xmlns:p14="http://schemas.microsoft.com/office/powerpoint/2010/main" val="3560827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9C6BA-6698-4B21-8479-0C61399A221F}" type="datetimeFigureOut">
              <a:rPr lang="en-US" smtClean="0"/>
              <a:t>1/27/2026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03801-A0AF-4B3C-AD0C-14B5F7150937}" type="slidenum">
              <a:rPr lang="en-US" smtClean="0"/>
              <a:t>‹#›</a:t>
            </a:fld>
            <a:endParaRPr lang="en-US"/>
          </a:p>
        </p:txBody>
      </p:sp>
    </p:spTree>
    <p:extLst>
      <p:ext uri="{BB962C8B-B14F-4D97-AF65-F5344CB8AC3E}">
        <p14:creationId xmlns:p14="http://schemas.microsoft.com/office/powerpoint/2010/main" val="3949909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solidFill>
                  <a:srgbClr val="FF0000"/>
                </a:solidFill>
                <a:latin typeface="Angsana New" pitchFamily="18" charset="-34"/>
                <a:cs typeface="Angsana New" pitchFamily="18" charset="-34"/>
              </a:rPr>
              <a:t>(SMA 4208) </a:t>
            </a:r>
            <a:br>
              <a:rPr lang="en-US" b="1" dirty="0">
                <a:solidFill>
                  <a:srgbClr val="FF0000"/>
                </a:solidFill>
                <a:latin typeface="Angsana New" pitchFamily="18" charset="-34"/>
                <a:cs typeface="Angsana New" pitchFamily="18" charset="-34"/>
              </a:rPr>
            </a:br>
            <a:r>
              <a:rPr lang="en-US" sz="5300" b="1" dirty="0">
                <a:solidFill>
                  <a:srgbClr val="FF0000"/>
                </a:solidFill>
                <a:latin typeface="Angsana New" pitchFamily="18" charset="-34"/>
                <a:cs typeface="Angsana New" pitchFamily="18" charset="-34"/>
              </a:rPr>
              <a:t>Social movements and conflict management</a:t>
            </a:r>
            <a:endParaRPr lang="en-US" sz="5300" b="1" dirty="0">
              <a:solidFill>
                <a:srgbClr val="FF0000"/>
              </a:solidFill>
            </a:endParaRPr>
          </a:p>
        </p:txBody>
      </p:sp>
      <p:sp>
        <p:nvSpPr>
          <p:cNvPr id="3" name="Subtitle 2"/>
          <p:cNvSpPr>
            <a:spLocks noGrp="1"/>
          </p:cNvSpPr>
          <p:nvPr>
            <p:ph type="subTitle" idx="1"/>
          </p:nvPr>
        </p:nvSpPr>
        <p:spPr>
          <a:xfrm>
            <a:off x="1371600" y="3886200"/>
            <a:ext cx="6400800" cy="1126976"/>
          </a:xfrm>
        </p:spPr>
        <p:txBody>
          <a:bodyPr>
            <a:normAutofit/>
          </a:bodyPr>
          <a:lstStyle/>
          <a:p>
            <a:r>
              <a:rPr lang="en-US" sz="4800" b="1">
                <a:solidFill>
                  <a:srgbClr val="002060"/>
                </a:solidFill>
                <a:latin typeface="Angsana New" pitchFamily="18" charset="-34"/>
                <a:cs typeface="Angsana New" pitchFamily="18" charset="-34"/>
              </a:rPr>
              <a:t>Dr</a:t>
            </a:r>
            <a:r>
              <a:rPr lang="en-US" sz="4800" b="1" dirty="0">
                <a:solidFill>
                  <a:srgbClr val="002060"/>
                </a:solidFill>
                <a:latin typeface="Angsana New" pitchFamily="18" charset="-34"/>
                <a:cs typeface="Angsana New" pitchFamily="18" charset="-34"/>
              </a:rPr>
              <a:t>. Nimit </a:t>
            </a:r>
            <a:r>
              <a:rPr lang="en-US" sz="4800" b="1" dirty="0" err="1">
                <a:solidFill>
                  <a:srgbClr val="002060"/>
                </a:solidFill>
                <a:latin typeface="Angsana New" pitchFamily="18" charset="-34"/>
                <a:cs typeface="Angsana New" pitchFamily="18" charset="-34"/>
              </a:rPr>
              <a:t>Ponyiam</a:t>
            </a:r>
            <a:endParaRPr lang="en-US" sz="4800" b="1" dirty="0">
              <a:solidFill>
                <a:srgbClr val="002060"/>
              </a:solidFill>
              <a:latin typeface="Angsana New" pitchFamily="18" charset="-34"/>
              <a:cs typeface="Angsana New" pitchFamily="18" charset="-34"/>
            </a:endParaRPr>
          </a:p>
        </p:txBody>
      </p:sp>
    </p:spTree>
    <p:extLst>
      <p:ext uri="{BB962C8B-B14F-4D97-AF65-F5344CB8AC3E}">
        <p14:creationId xmlns:p14="http://schemas.microsoft.com/office/powerpoint/2010/main" val="1757287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FF0000"/>
                </a:solidFill>
                <a:latin typeface="Angsana New" panose="02020603050405020304" pitchFamily="18" charset="-34"/>
                <a:cs typeface="Angsana New" panose="02020603050405020304" pitchFamily="18" charset="-34"/>
              </a:rPr>
              <a:t>Conflict Theory</a:t>
            </a:r>
          </a:p>
        </p:txBody>
      </p:sp>
      <p:sp>
        <p:nvSpPr>
          <p:cNvPr id="3" name="Content Placeholder 2"/>
          <p:cNvSpPr>
            <a:spLocks noGrp="1"/>
          </p:cNvSpPr>
          <p:nvPr>
            <p:ph idx="1"/>
          </p:nvPr>
        </p:nvSpPr>
        <p:spPr/>
        <p:txBody>
          <a:bodyPr>
            <a:normAutofit/>
          </a:bodyPr>
          <a:lstStyle/>
          <a:p>
            <a:r>
              <a:rPr lang="en-US" sz="4400" b="1" dirty="0">
                <a:solidFill>
                  <a:srgbClr val="002060"/>
                </a:solidFill>
                <a:latin typeface="Angsana New" pitchFamily="18" charset="-34"/>
                <a:cs typeface="Angsana New" pitchFamily="18" charset="-34"/>
              </a:rPr>
              <a:t>Conflict theories have evolved from traditional, classical concepts before being developed and expanded to reflect evolving situations. Several scholars have offered the following perspectives.</a:t>
            </a:r>
          </a:p>
        </p:txBody>
      </p:sp>
    </p:spTree>
    <p:extLst>
      <p:ext uri="{BB962C8B-B14F-4D97-AF65-F5344CB8AC3E}">
        <p14:creationId xmlns:p14="http://schemas.microsoft.com/office/powerpoint/2010/main" val="2205001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dirty="0"/>
              <a:t> </a:t>
            </a:r>
            <a:r>
              <a:rPr lang="en-US" b="1" dirty="0">
                <a:solidFill>
                  <a:srgbClr val="C00000"/>
                </a:solidFill>
              </a:rPr>
              <a:t>The Ancient Greece</a:t>
            </a:r>
          </a:p>
        </p:txBody>
      </p:sp>
      <p:sp>
        <p:nvSpPr>
          <p:cNvPr id="3" name="Content Placeholder 2"/>
          <p:cNvSpPr>
            <a:spLocks noGrp="1"/>
          </p:cNvSpPr>
          <p:nvPr>
            <p:ph idx="1"/>
          </p:nvPr>
        </p:nvSpPr>
        <p:spPr/>
        <p:txBody>
          <a:bodyPr>
            <a:normAutofit fontScale="85000" lnSpcReduction="20000"/>
          </a:bodyPr>
          <a:lstStyle/>
          <a:p>
            <a:r>
              <a:rPr lang="en-US" sz="4000" b="1" dirty="0">
                <a:solidFill>
                  <a:srgbClr val="002060"/>
                </a:solidFill>
                <a:latin typeface="Angsana New" pitchFamily="18" charset="-34"/>
                <a:cs typeface="Angsana New" pitchFamily="18" charset="-34"/>
              </a:rPr>
              <a:t>1. The theory of conflict, based on the ideas of Socrates, the ancient Greek philosopher, who used questioning or rhetoric to seek more accurate and reasonable knowledge, represents a conflict of knowledge between two parties.</a:t>
            </a:r>
          </a:p>
          <a:p>
            <a:r>
              <a:rPr lang="en-US" sz="3900" b="1" dirty="0">
                <a:solidFill>
                  <a:srgbClr val="002060"/>
                </a:solidFill>
                <a:latin typeface="Angsana New" pitchFamily="18" charset="-34"/>
                <a:cs typeface="Angsana New" pitchFamily="18" charset="-34"/>
              </a:rPr>
              <a:t>In this scenario, the questioner and the answerer typically persist until the answerer can no longer dispute the answer and concedes, only then will the questioner provide the correct answer. This type of conflict is called "A more rational argument," which was the method Socrates used to teach his students and people of his time.</a:t>
            </a:r>
          </a:p>
        </p:txBody>
      </p:sp>
    </p:spTree>
    <p:extLst>
      <p:ext uri="{BB962C8B-B14F-4D97-AF65-F5344CB8AC3E}">
        <p14:creationId xmlns:p14="http://schemas.microsoft.com/office/powerpoint/2010/main" val="1392290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002060"/>
                </a:solidFill>
                <a:latin typeface="Angsana New" panose="02020603050405020304" pitchFamily="18" charset="-34"/>
                <a:cs typeface="Angsana New" panose="02020603050405020304" pitchFamily="18" charset="-34"/>
              </a:rPr>
              <a:t>The Ancient Greece</a:t>
            </a:r>
          </a:p>
        </p:txBody>
      </p:sp>
      <p:sp>
        <p:nvSpPr>
          <p:cNvPr id="3" name="Content Placeholder 2"/>
          <p:cNvSpPr>
            <a:spLocks noGrp="1"/>
          </p:cNvSpPr>
          <p:nvPr>
            <p:ph idx="1"/>
          </p:nvPr>
        </p:nvSpPr>
        <p:spPr/>
        <p:txBody>
          <a:bodyPr>
            <a:normAutofit fontScale="92500" lnSpcReduction="10000"/>
          </a:bodyPr>
          <a:lstStyle/>
          <a:p>
            <a:r>
              <a:rPr lang="en-US" sz="4400" b="1" dirty="0">
                <a:solidFill>
                  <a:srgbClr val="FF0000"/>
                </a:solidFill>
                <a:latin typeface="Angsana New" pitchFamily="18" charset="-34"/>
                <a:cs typeface="Angsana New" pitchFamily="18" charset="-34"/>
              </a:rPr>
              <a:t>2. Immanuel Kant's (2001) theory of conflict. This theory, whose core principle is that conflict begins with a "preliminary proposition, (Thesis) </a:t>
            </a:r>
          </a:p>
          <a:p>
            <a:r>
              <a:rPr lang="en-US" sz="4000" b="1" dirty="0">
                <a:solidFill>
                  <a:srgbClr val="FF0000"/>
                </a:solidFill>
                <a:latin typeface="Angsana New" pitchFamily="18" charset="-34"/>
                <a:cs typeface="Angsana New" pitchFamily="18" charset="-34"/>
              </a:rPr>
              <a:t>And there is an antithesis, which leads to conflict. Each human being naturally experiences conflict, namely internal conflict and</a:t>
            </a:r>
            <a:r>
              <a:rPr lang="en-US" sz="3600" b="1" dirty="0">
                <a:solidFill>
                  <a:srgbClr val="FF0000"/>
                </a:solidFill>
                <a:latin typeface="Angsana New" pitchFamily="18" charset="-34"/>
                <a:cs typeface="Angsana New" pitchFamily="18" charset="-34"/>
              </a:rPr>
              <a:t> </a:t>
            </a:r>
            <a:r>
              <a:rPr lang="en-US" sz="3900" b="1" dirty="0">
                <a:solidFill>
                  <a:srgbClr val="FF0000"/>
                </a:solidFill>
                <a:latin typeface="Angsana New" pitchFamily="18" charset="-34"/>
                <a:cs typeface="Angsana New" pitchFamily="18" charset="-34"/>
              </a:rPr>
              <a:t>All human beings are inherently selfish, abusive, and exploitative, which are major causes of conflict.</a:t>
            </a:r>
          </a:p>
        </p:txBody>
      </p:sp>
    </p:spTree>
    <p:extLst>
      <p:ext uri="{BB962C8B-B14F-4D97-AF65-F5344CB8AC3E}">
        <p14:creationId xmlns:p14="http://schemas.microsoft.com/office/powerpoint/2010/main" val="3641483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latin typeface="Angsana New" panose="02020603050405020304" pitchFamily="18" charset="-34"/>
                <a:cs typeface="Angsana New" panose="02020603050405020304" pitchFamily="18" charset="-34"/>
              </a:rPr>
              <a:t>The Ancient Greece</a:t>
            </a:r>
          </a:p>
        </p:txBody>
      </p:sp>
      <p:sp>
        <p:nvSpPr>
          <p:cNvPr id="3" name="Content Placeholder 2"/>
          <p:cNvSpPr>
            <a:spLocks noGrp="1"/>
          </p:cNvSpPr>
          <p:nvPr>
            <p:ph idx="1"/>
          </p:nvPr>
        </p:nvSpPr>
        <p:spPr/>
        <p:txBody>
          <a:bodyPr>
            <a:normAutofit/>
          </a:bodyPr>
          <a:lstStyle/>
          <a:p>
            <a:r>
              <a:rPr lang="en-US" sz="4000" b="1" dirty="0">
                <a:solidFill>
                  <a:srgbClr val="FF0000"/>
                </a:solidFill>
                <a:latin typeface="Angsana New" pitchFamily="18" charset="-34"/>
                <a:cs typeface="Angsana New" pitchFamily="18" charset="-34"/>
              </a:rPr>
              <a:t>3. The conflict theory based on the ideas of Fredrich Hegel (1987), a German conflict theorist, posits that conflict arises when the rulers of certain states attempt to dominating and controlling other states led to wars between states, considered a historical conflict.</a:t>
            </a:r>
          </a:p>
        </p:txBody>
      </p:sp>
    </p:spTree>
    <p:extLst>
      <p:ext uri="{BB962C8B-B14F-4D97-AF65-F5344CB8AC3E}">
        <p14:creationId xmlns:p14="http://schemas.microsoft.com/office/powerpoint/2010/main" val="4270819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t>
            </a:r>
          </a:p>
        </p:txBody>
      </p:sp>
      <p:sp>
        <p:nvSpPr>
          <p:cNvPr id="3" name="Content Placeholder 2"/>
          <p:cNvSpPr>
            <a:spLocks noGrp="1"/>
          </p:cNvSpPr>
          <p:nvPr>
            <p:ph idx="1"/>
          </p:nvPr>
        </p:nvSpPr>
        <p:spPr/>
        <p:txBody>
          <a:bodyPr/>
          <a:lstStyle/>
          <a:p>
            <a:r>
              <a:rPr lang="en-US" sz="4000" b="1" dirty="0">
                <a:solidFill>
                  <a:srgbClr val="FF0000"/>
                </a:solidFill>
                <a:latin typeface="Angsana New" pitchFamily="18" charset="-34"/>
                <a:cs typeface="Angsana New" pitchFamily="18" charset="-34"/>
              </a:rPr>
              <a:t>4. Ludwig Feuerbach's (1987) conflict theory is another example of a German conflict theorist who views each individual as inherently </a:t>
            </a:r>
            <a:r>
              <a:rPr lang="en-US" sz="4000" b="1">
                <a:solidFill>
                  <a:srgbClr val="FF0000"/>
                </a:solidFill>
                <a:latin typeface="Angsana New" pitchFamily="18" charset="-34"/>
                <a:cs typeface="Angsana New" pitchFamily="18" charset="-34"/>
              </a:rPr>
              <a:t>selfish and There is an attempt to possess as many objects as possible, and when humans are unable to possess them.</a:t>
            </a:r>
            <a:endParaRPr lang="en-US" sz="4000" b="1" dirty="0">
              <a:solidFill>
                <a:srgbClr val="FF0000"/>
              </a:solidFill>
              <a:latin typeface="Angsana New" pitchFamily="18" charset="-34"/>
              <a:cs typeface="Angsana New" pitchFamily="18" charset="-34"/>
            </a:endParaRPr>
          </a:p>
        </p:txBody>
      </p:sp>
    </p:spTree>
    <p:extLst>
      <p:ext uri="{BB962C8B-B14F-4D97-AF65-F5344CB8AC3E}">
        <p14:creationId xmlns:p14="http://schemas.microsoft.com/office/powerpoint/2010/main" val="516536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694"/>
            <a:ext cx="8229600" cy="1143000"/>
          </a:xfrm>
        </p:spPr>
        <p:txBody>
          <a:bodyPr/>
          <a:lstStyle/>
          <a:p>
            <a:r>
              <a:rPr lang="en-US" b="1" dirty="0">
                <a:solidFill>
                  <a:srgbClr val="002060"/>
                </a:solidFill>
                <a:latin typeface="Angsana New" pitchFamily="18" charset="-34"/>
                <a:cs typeface="Angsana New" pitchFamily="18" charset="-34"/>
              </a:rPr>
              <a:t>Chapter 1</a:t>
            </a:r>
          </a:p>
        </p:txBody>
      </p:sp>
      <p:sp>
        <p:nvSpPr>
          <p:cNvPr id="3" name="Content Placeholder 2"/>
          <p:cNvSpPr>
            <a:spLocks noGrp="1"/>
          </p:cNvSpPr>
          <p:nvPr>
            <p:ph idx="1"/>
          </p:nvPr>
        </p:nvSpPr>
        <p:spPr>
          <a:xfrm>
            <a:off x="457200" y="1124744"/>
            <a:ext cx="8229600" cy="5001419"/>
          </a:xfrm>
        </p:spPr>
        <p:txBody>
          <a:bodyPr>
            <a:noAutofit/>
          </a:bodyPr>
          <a:lstStyle/>
          <a:p>
            <a:pPr marL="0" indent="0">
              <a:buNone/>
            </a:pPr>
            <a:r>
              <a:rPr lang="th-TH" sz="3600" dirty="0">
                <a:latin typeface="Angsana New" pitchFamily="18" charset="-34"/>
                <a:cs typeface="Angsana New" pitchFamily="18" charset="-34"/>
              </a:rPr>
              <a:t> </a:t>
            </a:r>
            <a:r>
              <a:rPr lang="en-US" sz="3600" b="1" dirty="0">
                <a:solidFill>
                  <a:srgbClr val="FF0000"/>
                </a:solidFill>
                <a:latin typeface="Angsana New" pitchFamily="18" charset="-34"/>
                <a:cs typeface="Angsana New" pitchFamily="18" charset="-34"/>
              </a:rPr>
              <a:t>Conflict is a situation or circumstance where two or more individuals exhibit differing behaviors. </a:t>
            </a:r>
          </a:p>
          <a:p>
            <a:r>
              <a:rPr lang="en-US" sz="3600" b="1" dirty="0">
                <a:solidFill>
                  <a:srgbClr val="FF0000"/>
                </a:solidFill>
                <a:latin typeface="Angsana New" pitchFamily="18" charset="-34"/>
                <a:cs typeface="Angsana New" pitchFamily="18" charset="-34"/>
              </a:rPr>
              <a:t>These situations constitute conflict, which may arise from perceived differences in goals.</a:t>
            </a:r>
          </a:p>
        </p:txBody>
      </p:sp>
    </p:spTree>
    <p:extLst>
      <p:ext uri="{BB962C8B-B14F-4D97-AF65-F5344CB8AC3E}">
        <p14:creationId xmlns:p14="http://schemas.microsoft.com/office/powerpoint/2010/main" val="292898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latin typeface="Angsana New" panose="02020603050405020304" pitchFamily="18" charset="-34"/>
                <a:cs typeface="Angsana New" panose="02020603050405020304" pitchFamily="18" charset="-34"/>
              </a:rPr>
              <a:t>Chapter 1</a:t>
            </a:r>
          </a:p>
        </p:txBody>
      </p:sp>
      <p:sp>
        <p:nvSpPr>
          <p:cNvPr id="3" name="Content Placeholder 2"/>
          <p:cNvSpPr>
            <a:spLocks noGrp="1"/>
          </p:cNvSpPr>
          <p:nvPr>
            <p:ph idx="1"/>
          </p:nvPr>
        </p:nvSpPr>
        <p:spPr/>
        <p:txBody>
          <a:bodyPr/>
          <a:lstStyle/>
          <a:p>
            <a:r>
              <a:rPr lang="en-US" sz="3600" dirty="0">
                <a:latin typeface="Angsana New" pitchFamily="18" charset="-34"/>
                <a:cs typeface="Angsana New" pitchFamily="18" charset="-34"/>
              </a:rPr>
              <a:t>These situations can create tension due to disagreement or conflicting opinions, and tend to lead each side in opposing directions. </a:t>
            </a:r>
          </a:p>
          <a:p>
            <a:r>
              <a:rPr lang="en-US" sz="3600" dirty="0">
                <a:latin typeface="Angsana New" pitchFamily="18" charset="-34"/>
                <a:cs typeface="Angsana New" pitchFamily="18" charset="-34"/>
              </a:rPr>
              <a:t>This conflict can lead to factionalism and reactive actions that damage social peace.</a:t>
            </a:r>
            <a:endParaRPr lang="en-US" dirty="0"/>
          </a:p>
        </p:txBody>
      </p:sp>
    </p:spTree>
    <p:extLst>
      <p:ext uri="{BB962C8B-B14F-4D97-AF65-F5344CB8AC3E}">
        <p14:creationId xmlns:p14="http://schemas.microsoft.com/office/powerpoint/2010/main" val="1405552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002060"/>
                </a:solidFill>
                <a:latin typeface="Angsana New" panose="02020603050405020304" pitchFamily="18" charset="-34"/>
                <a:cs typeface="Angsana New" panose="02020603050405020304" pitchFamily="18" charset="-34"/>
              </a:rPr>
              <a:t>The meaning</a:t>
            </a:r>
          </a:p>
        </p:txBody>
      </p:sp>
      <p:sp>
        <p:nvSpPr>
          <p:cNvPr id="3" name="Content Placeholder 2"/>
          <p:cNvSpPr>
            <a:spLocks noGrp="1"/>
          </p:cNvSpPr>
          <p:nvPr>
            <p:ph idx="1"/>
          </p:nvPr>
        </p:nvSpPr>
        <p:spPr/>
        <p:txBody>
          <a:bodyPr/>
          <a:lstStyle/>
          <a:p>
            <a:r>
              <a:rPr lang="en-US" sz="3600" b="1" dirty="0">
                <a:solidFill>
                  <a:srgbClr val="002060"/>
                </a:solidFill>
                <a:latin typeface="Angsana New" pitchFamily="18" charset="-34"/>
                <a:cs typeface="Angsana New" pitchFamily="18" charset="-34"/>
              </a:rPr>
              <a:t>"Conflict," meaning to disobey, to defy, to resist, and</a:t>
            </a:r>
          </a:p>
          <a:p>
            <a:r>
              <a:rPr lang="en-US" sz="3600" b="1" dirty="0">
                <a:solidFill>
                  <a:srgbClr val="002060"/>
                </a:solidFill>
                <a:latin typeface="Angsana New" pitchFamily="18" charset="-34"/>
                <a:cs typeface="Angsana New" pitchFamily="18" charset="-34"/>
              </a:rPr>
              <a:t>"Conflict," meaning to be inconsistent or not in agreement, to oppose or resist.</a:t>
            </a:r>
          </a:p>
          <a:p>
            <a:r>
              <a:rPr lang="en-US" sz="3600" b="1" dirty="0">
                <a:solidFill>
                  <a:srgbClr val="002060"/>
                </a:solidFill>
                <a:latin typeface="Angsana New" pitchFamily="18" charset="-34"/>
                <a:cs typeface="Angsana New" pitchFamily="18" charset="-34"/>
              </a:rPr>
              <a:t>Because conflict is a feeling, thought, or action that is contradictory, both within oneself, between individuals, and between groups, it can result in competition or destruction.</a:t>
            </a:r>
            <a:endParaRPr lang="en-US" b="1" dirty="0">
              <a:solidFill>
                <a:srgbClr val="002060"/>
              </a:solidFill>
            </a:endParaRPr>
          </a:p>
        </p:txBody>
      </p:sp>
    </p:spTree>
    <p:extLst>
      <p:ext uri="{BB962C8B-B14F-4D97-AF65-F5344CB8AC3E}">
        <p14:creationId xmlns:p14="http://schemas.microsoft.com/office/powerpoint/2010/main" val="1979740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FF0000"/>
                </a:solidFill>
                <a:latin typeface="Angsana New" panose="02020603050405020304" pitchFamily="18" charset="-34"/>
                <a:cs typeface="Angsana New" panose="02020603050405020304" pitchFamily="18" charset="-34"/>
              </a:rPr>
              <a:t>The meaning</a:t>
            </a:r>
          </a:p>
        </p:txBody>
      </p:sp>
      <p:sp>
        <p:nvSpPr>
          <p:cNvPr id="3" name="Content Placeholder 2"/>
          <p:cNvSpPr>
            <a:spLocks noGrp="1"/>
          </p:cNvSpPr>
          <p:nvPr>
            <p:ph idx="1"/>
          </p:nvPr>
        </p:nvSpPr>
        <p:spPr/>
        <p:txBody>
          <a:bodyPr>
            <a:noAutofit/>
          </a:bodyPr>
          <a:lstStyle/>
          <a:p>
            <a:r>
              <a:rPr lang="en-US" sz="3600" b="1" dirty="0">
                <a:solidFill>
                  <a:srgbClr val="FF0000"/>
                </a:solidFill>
                <a:latin typeface="Angsana New" pitchFamily="18" charset="-34"/>
                <a:cs typeface="Angsana New" pitchFamily="18" charset="-34"/>
              </a:rPr>
              <a:t>The Center for Peace and Good Governance defines conflict as the difference in purposes, beliefs, and values ​​between individuals and groups of individuals. </a:t>
            </a:r>
          </a:p>
          <a:p>
            <a:r>
              <a:rPr lang="en-US" sz="3600" b="1" dirty="0">
                <a:solidFill>
                  <a:srgbClr val="FF0000"/>
                </a:solidFill>
                <a:latin typeface="Angsana New" pitchFamily="18" charset="-34"/>
                <a:cs typeface="Angsana New" pitchFamily="18" charset="-34"/>
              </a:rPr>
              <a:t>Conflict in any situation is an expression of various related factors.</a:t>
            </a:r>
          </a:p>
          <a:p>
            <a:r>
              <a:rPr lang="en-US" sz="3600" b="1" dirty="0">
                <a:solidFill>
                  <a:srgbClr val="FF0000"/>
                </a:solidFill>
                <a:latin typeface="Angsana New" pitchFamily="18" charset="-34"/>
                <a:cs typeface="Angsana New" pitchFamily="18" charset="-34"/>
              </a:rPr>
              <a:t>Conflict is the feeling or reaction of individuals or groups of people who do not share the same opinions, values, and goals.</a:t>
            </a:r>
          </a:p>
        </p:txBody>
      </p:sp>
    </p:spTree>
    <p:extLst>
      <p:ext uri="{BB962C8B-B14F-4D97-AF65-F5344CB8AC3E}">
        <p14:creationId xmlns:p14="http://schemas.microsoft.com/office/powerpoint/2010/main" val="3215462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latin typeface="Angsana New" pitchFamily="18" charset="-34"/>
                <a:cs typeface="Angsana New" pitchFamily="18" charset="-34"/>
              </a:rPr>
              <a:t>Conflict Theory</a:t>
            </a:r>
          </a:p>
        </p:txBody>
      </p:sp>
      <p:sp>
        <p:nvSpPr>
          <p:cNvPr id="3" name="Content Placeholder 2"/>
          <p:cNvSpPr>
            <a:spLocks noGrp="1"/>
          </p:cNvSpPr>
          <p:nvPr>
            <p:ph idx="1"/>
          </p:nvPr>
        </p:nvSpPr>
        <p:spPr/>
        <p:txBody>
          <a:bodyPr>
            <a:normAutofit fontScale="92500" lnSpcReduction="10000"/>
          </a:bodyPr>
          <a:lstStyle/>
          <a:p>
            <a:r>
              <a:rPr lang="en-US" sz="4000" b="1" dirty="0">
                <a:solidFill>
                  <a:schemeClr val="tx2"/>
                </a:solidFill>
                <a:latin typeface="Angsana New" pitchFamily="18" charset="-34"/>
                <a:cs typeface="Angsana New" pitchFamily="18" charset="-34"/>
              </a:rPr>
              <a:t>Conflict Theory holds that conflict is a normal part of social interaction, whether in family, friendship, or work settings. The larger the society, the greater the likelihood of conflict.</a:t>
            </a:r>
          </a:p>
          <a:p>
            <a:r>
              <a:rPr lang="en-US" sz="4000" b="1" dirty="0">
                <a:solidFill>
                  <a:schemeClr val="tx2"/>
                </a:solidFill>
                <a:latin typeface="Angsana New" pitchFamily="18" charset="-34"/>
                <a:cs typeface="Angsana New" pitchFamily="18" charset="-34"/>
              </a:rPr>
              <a:t>However, conflict doesn't always have negative consequences, and there may even be ways to benefit from it, considering conflict management theories that address conflict differently across different eras.</a:t>
            </a:r>
            <a:r>
              <a:rPr lang="th-TH" sz="4000" b="1" dirty="0">
                <a:solidFill>
                  <a:schemeClr val="tx2"/>
                </a:solidFill>
                <a:latin typeface="Angsana New" pitchFamily="18" charset="-34"/>
                <a:cs typeface="Angsana New" pitchFamily="18" charset="-34"/>
              </a:rPr>
              <a:t> </a:t>
            </a:r>
            <a:endParaRPr lang="en-US" sz="4000" b="1" dirty="0">
              <a:solidFill>
                <a:schemeClr val="tx2"/>
              </a:solidFill>
              <a:latin typeface="Angsana New" pitchFamily="18" charset="-34"/>
              <a:cs typeface="Angsana New" pitchFamily="18" charset="-34"/>
            </a:endParaRPr>
          </a:p>
        </p:txBody>
      </p:sp>
    </p:spTree>
    <p:extLst>
      <p:ext uri="{BB962C8B-B14F-4D97-AF65-F5344CB8AC3E}">
        <p14:creationId xmlns:p14="http://schemas.microsoft.com/office/powerpoint/2010/main" val="271886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latin typeface="Angsana New" panose="02020603050405020304" pitchFamily="18" charset="-34"/>
                <a:cs typeface="Angsana New" panose="02020603050405020304" pitchFamily="18" charset="-34"/>
              </a:rPr>
              <a:t>Conflict Theory</a:t>
            </a:r>
          </a:p>
        </p:txBody>
      </p:sp>
      <p:sp>
        <p:nvSpPr>
          <p:cNvPr id="3" name="Content Placeholder 2"/>
          <p:cNvSpPr>
            <a:spLocks noGrp="1"/>
          </p:cNvSpPr>
          <p:nvPr>
            <p:ph idx="1"/>
          </p:nvPr>
        </p:nvSpPr>
        <p:spPr/>
        <p:txBody>
          <a:bodyPr>
            <a:normAutofit/>
          </a:bodyPr>
          <a:lstStyle/>
          <a:p>
            <a:r>
              <a:rPr lang="en-US" sz="4800" b="1" dirty="0">
                <a:solidFill>
                  <a:srgbClr val="FF0000"/>
                </a:solidFill>
                <a:latin typeface="Angsana New" pitchFamily="18" charset="-34"/>
                <a:cs typeface="Angsana New" pitchFamily="18" charset="-34"/>
              </a:rPr>
              <a:t>The traditional view is that conflict is bad and should be avoided if possible. Managers are expected to eliminate organizational conflict through strict rules and processes.</a:t>
            </a:r>
          </a:p>
        </p:txBody>
      </p:sp>
    </p:spTree>
    <p:extLst>
      <p:ext uri="{BB962C8B-B14F-4D97-AF65-F5344CB8AC3E}">
        <p14:creationId xmlns:p14="http://schemas.microsoft.com/office/powerpoint/2010/main" val="333909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FF0000"/>
                </a:solidFill>
                <a:latin typeface="Angsana New" panose="02020603050405020304" pitchFamily="18" charset="-34"/>
                <a:cs typeface="Angsana New" panose="02020603050405020304" pitchFamily="18" charset="-34"/>
              </a:rPr>
              <a:t>Conflict Theory</a:t>
            </a:r>
          </a:p>
        </p:txBody>
      </p:sp>
      <p:sp>
        <p:nvSpPr>
          <p:cNvPr id="3" name="Content Placeholder 2"/>
          <p:cNvSpPr>
            <a:spLocks noGrp="1"/>
          </p:cNvSpPr>
          <p:nvPr>
            <p:ph idx="1"/>
          </p:nvPr>
        </p:nvSpPr>
        <p:spPr/>
        <p:txBody>
          <a:bodyPr>
            <a:normAutofit/>
          </a:bodyPr>
          <a:lstStyle/>
          <a:p>
            <a:r>
              <a:rPr lang="en-US" sz="4800" b="1" dirty="0">
                <a:solidFill>
                  <a:srgbClr val="002060"/>
                </a:solidFill>
                <a:latin typeface="Angsana New" pitchFamily="18" charset="-34"/>
                <a:cs typeface="Angsana New" pitchFamily="18" charset="-34"/>
              </a:rPr>
              <a:t>The Human Relations View supports and accepts conflict, seeing it as natural and potentially beneficial within the organization at times.</a:t>
            </a:r>
          </a:p>
        </p:txBody>
      </p:sp>
    </p:spTree>
    <p:extLst>
      <p:ext uri="{BB962C8B-B14F-4D97-AF65-F5344CB8AC3E}">
        <p14:creationId xmlns:p14="http://schemas.microsoft.com/office/powerpoint/2010/main" val="338213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FF0000"/>
                </a:solidFill>
                <a:latin typeface="Angsana New" panose="02020603050405020304" pitchFamily="18" charset="-34"/>
                <a:cs typeface="Angsana New" panose="02020603050405020304" pitchFamily="18" charset="-34"/>
              </a:rPr>
              <a:t>Conflict Theory</a:t>
            </a:r>
          </a:p>
        </p:txBody>
      </p:sp>
      <p:sp>
        <p:nvSpPr>
          <p:cNvPr id="3" name="Content Placeholder 2"/>
          <p:cNvSpPr>
            <a:spLocks noGrp="1"/>
          </p:cNvSpPr>
          <p:nvPr>
            <p:ph idx="1"/>
          </p:nvPr>
        </p:nvSpPr>
        <p:spPr/>
        <p:txBody>
          <a:bodyPr>
            <a:normAutofit lnSpcReduction="10000"/>
          </a:bodyPr>
          <a:lstStyle/>
          <a:p>
            <a:r>
              <a:rPr lang="en-US" sz="4400" b="1" dirty="0">
                <a:solidFill>
                  <a:srgbClr val="002060"/>
                </a:solidFill>
                <a:latin typeface="Angsana New" pitchFamily="18" charset="-34"/>
                <a:cs typeface="Angsana New" pitchFamily="18" charset="-34"/>
              </a:rPr>
              <a:t>The Contemporary View supports the argument that organizations can be harmonious, peaceful, and cooperative if they do not acknowledge the problems arising from conflict. Collaboration within an organization can become inert and unresponsive to the need for change and innovation.</a:t>
            </a:r>
          </a:p>
        </p:txBody>
      </p:sp>
    </p:spTree>
    <p:extLst>
      <p:ext uri="{BB962C8B-B14F-4D97-AF65-F5344CB8AC3E}">
        <p14:creationId xmlns:p14="http://schemas.microsoft.com/office/powerpoint/2010/main" val="547144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692</Words>
  <Application>Microsoft Office PowerPoint</Application>
  <PresentationFormat>On-screen Show (4:3)</PresentationFormat>
  <Paragraphs>37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Angsana New</vt:lpstr>
      <vt:lpstr>Arial</vt:lpstr>
      <vt:lpstr>Calibri</vt:lpstr>
      <vt:lpstr>Office Theme</vt:lpstr>
      <vt:lpstr>(SMA 4208)  Social movements and conflict management</vt:lpstr>
      <vt:lpstr>Chapter 1</vt:lpstr>
      <vt:lpstr>Chapter 1</vt:lpstr>
      <vt:lpstr>The meaning</vt:lpstr>
      <vt:lpstr>The meaning</vt:lpstr>
      <vt:lpstr>Conflict Theory</vt:lpstr>
      <vt:lpstr>Conflict Theory</vt:lpstr>
      <vt:lpstr>Conflict Theory</vt:lpstr>
      <vt:lpstr>Conflict Theory</vt:lpstr>
      <vt:lpstr>Conflict Theory</vt:lpstr>
      <vt:lpstr> The Ancient Greece</vt:lpstr>
      <vt:lpstr>The Ancient Greece</vt:lpstr>
      <vt:lpstr>The Ancient Greece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 4208)  การเคลื่อนไหวทางสังคมและการจัดการความขัดแย้ง </dc:title>
  <dc:creator>user</dc:creator>
  <cp:lastModifiedBy>SSRU-</cp:lastModifiedBy>
  <cp:revision>31</cp:revision>
  <dcterms:created xsi:type="dcterms:W3CDTF">2023-04-27T04:14:00Z</dcterms:created>
  <dcterms:modified xsi:type="dcterms:W3CDTF">2026-01-27T07:05:44Z</dcterms:modified>
</cp:coreProperties>
</file>