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rima Panapinun" userId="676b5c2ce382a879" providerId="LiveId" clId="{D0ED3DAE-BD62-334D-AD68-A128FC39E9EC}"/>
    <pc:docChg chg="modSld">
      <pc:chgData name="Sirima Panapinun" userId="676b5c2ce382a879" providerId="LiveId" clId="{D0ED3DAE-BD62-334D-AD68-A128FC39E9EC}" dt="2021-04-02T07:03:35.600" v="3" actId="1076"/>
      <pc:docMkLst>
        <pc:docMk/>
      </pc:docMkLst>
      <pc:sldChg chg="modSp">
        <pc:chgData name="Sirima Panapinun" userId="676b5c2ce382a879" providerId="LiveId" clId="{D0ED3DAE-BD62-334D-AD68-A128FC39E9EC}" dt="2021-04-02T07:03:35.600" v="3" actId="1076"/>
        <pc:sldMkLst>
          <pc:docMk/>
          <pc:sldMk cId="1699595694" sldId="257"/>
        </pc:sldMkLst>
        <pc:spChg chg="mod">
          <ac:chgData name="Sirima Panapinun" userId="676b5c2ce382a879" providerId="LiveId" clId="{D0ED3DAE-BD62-334D-AD68-A128FC39E9EC}" dt="2021-04-02T07:03:35.600" v="3" actId="1076"/>
          <ac:spMkLst>
            <pc:docMk/>
            <pc:sldMk cId="1699595694" sldId="257"/>
            <ac:spMk id="3" creationId="{B5364E07-D85B-F541-A806-E2A91F5AAE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4/2/21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25BA-1FD3-E64E-B8B5-7AA9BAF5F1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5000" dirty="0"/>
              <a:t>Cadence</a:t>
            </a:r>
            <a:endParaRPr lang="en-TH" sz="15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E1E49F-EA6B-824F-A3A8-367B84289D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th-TH" sz="13500" b="1" dirty="0"/>
              <a:t>เคเดนซ์</a:t>
            </a:r>
            <a:endParaRPr lang="en-TH" sz="13500" b="1" dirty="0"/>
          </a:p>
        </p:txBody>
      </p:sp>
    </p:spTree>
    <p:extLst>
      <p:ext uri="{BB962C8B-B14F-4D97-AF65-F5344CB8AC3E}">
        <p14:creationId xmlns:p14="http://schemas.microsoft.com/office/powerpoint/2010/main" val="561033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58AEE-B306-7144-8789-6580947A6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Cadence</a:t>
            </a:r>
            <a:endParaRPr lang="en-TH" sz="8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64E07-D85B-F541-A806-E2A91F5AA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9077" y="1965960"/>
            <a:ext cx="9872871" cy="4038600"/>
          </a:xfrm>
        </p:spPr>
        <p:txBody>
          <a:bodyPr>
            <a:normAutofit lnSpcReduction="10000"/>
          </a:bodyPr>
          <a:lstStyle/>
          <a:p>
            <a:r>
              <a:rPr lang="en-US" sz="6600" dirty="0"/>
              <a:t> </a:t>
            </a:r>
            <a:r>
              <a:rPr lang="th-TH" sz="6600" dirty="0"/>
              <a:t>จุดพักของประโยคเพลง</a:t>
            </a:r>
          </a:p>
          <a:p>
            <a:r>
              <a:rPr lang="th-TH" sz="6600" dirty="0"/>
              <a:t> ประกอบด้วย </a:t>
            </a:r>
            <a:r>
              <a:rPr lang="en-US" sz="6600" dirty="0"/>
              <a:t>2</a:t>
            </a:r>
            <a:r>
              <a:rPr lang="th-TH" sz="6600" dirty="0"/>
              <a:t> คอร์ดสุดท้ายของประโยค</a:t>
            </a:r>
          </a:p>
          <a:p>
            <a:r>
              <a:rPr lang="th-TH" sz="6600" dirty="0"/>
              <a:t> นิยมใช้มากในช่วงยุคบาโรก , คลาสสิก ,      โรแมนติกตอนต้น</a:t>
            </a:r>
            <a:endParaRPr lang="en-TH" sz="6600" dirty="0"/>
          </a:p>
        </p:txBody>
      </p:sp>
    </p:spTree>
    <p:extLst>
      <p:ext uri="{BB962C8B-B14F-4D97-AF65-F5344CB8AC3E}">
        <p14:creationId xmlns:p14="http://schemas.microsoft.com/office/powerpoint/2010/main" val="1699595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DC6A4-82FC-EA4D-AD37-D0E98697A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8000" b="1" dirty="0"/>
              <a:t>ชนิดของ </a:t>
            </a:r>
            <a:r>
              <a:rPr lang="en-US" sz="8000" b="1" dirty="0"/>
              <a:t>Cadence</a:t>
            </a:r>
            <a:endParaRPr lang="en-TH" sz="8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635F6-E7A1-6246-ABAE-C8F57E0E4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88720" indent="-1143000">
              <a:buAutoNum type="arabicPeriod"/>
            </a:pPr>
            <a:r>
              <a:rPr lang="en-US" sz="5400" dirty="0"/>
              <a:t>Perfect  Authentic  Cadence</a:t>
            </a:r>
          </a:p>
          <a:p>
            <a:pPr marL="1188720" indent="-1143000">
              <a:buAutoNum type="arabicPeriod"/>
            </a:pPr>
            <a:r>
              <a:rPr lang="en-US" sz="5400" dirty="0"/>
              <a:t>Imperfect  Authentic  Cadence</a:t>
            </a:r>
          </a:p>
          <a:p>
            <a:pPr marL="1188720" indent="-1143000">
              <a:buAutoNum type="arabicPeriod"/>
            </a:pPr>
            <a:r>
              <a:rPr lang="en-US" sz="5400" dirty="0"/>
              <a:t>Plagal  Cadence</a:t>
            </a:r>
          </a:p>
          <a:p>
            <a:pPr marL="1188720" indent="-1143000">
              <a:buAutoNum type="arabicPeriod"/>
            </a:pPr>
            <a:r>
              <a:rPr lang="en-US" sz="5400" dirty="0"/>
              <a:t>Half  Cadence</a:t>
            </a:r>
          </a:p>
          <a:p>
            <a:pPr marL="1188720" indent="-1143000">
              <a:buAutoNum type="arabicPeriod"/>
            </a:pPr>
            <a:r>
              <a:rPr lang="en-US" sz="5400" dirty="0"/>
              <a:t>Deceptive  Cadence</a:t>
            </a:r>
            <a:endParaRPr lang="en-TH" sz="5400" dirty="0"/>
          </a:p>
        </p:txBody>
      </p:sp>
    </p:spTree>
    <p:extLst>
      <p:ext uri="{BB962C8B-B14F-4D97-AF65-F5344CB8AC3E}">
        <p14:creationId xmlns:p14="http://schemas.microsoft.com/office/powerpoint/2010/main" val="3192244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77181-8BF5-F243-8C74-BB08EDCCC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/>
              <a:t>Perfect  Authentic  Cadence</a:t>
            </a:r>
            <a:endParaRPr lang="en-TH" sz="6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37BE3-480B-A740-911E-E9DC1F72B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000" dirty="0"/>
              <a:t> </a:t>
            </a:r>
            <a:r>
              <a:rPr lang="th-TH" sz="5000" dirty="0"/>
              <a:t>เคเดนซ์ปิดแบบสมบูรณ์</a:t>
            </a:r>
          </a:p>
          <a:p>
            <a:r>
              <a:rPr lang="th-TH" sz="5000" dirty="0"/>
              <a:t> เป็นการดำเนินคอร์ดจาก คอร์ด </a:t>
            </a:r>
            <a:r>
              <a:rPr lang="en-US" sz="5000" dirty="0"/>
              <a:t>V ➡️ I</a:t>
            </a:r>
          </a:p>
          <a:p>
            <a:r>
              <a:rPr lang="en-US" sz="5000" dirty="0"/>
              <a:t> </a:t>
            </a:r>
            <a:r>
              <a:rPr lang="th-TH" sz="5000" dirty="0"/>
              <a:t>คอร์ดทั้ง </a:t>
            </a:r>
            <a:r>
              <a:rPr lang="en-US" sz="5000" dirty="0"/>
              <a:t>2 </a:t>
            </a:r>
            <a:r>
              <a:rPr lang="th-TH" sz="5000" dirty="0"/>
              <a:t>คอร์ดต้องอยู่ในรูป </a:t>
            </a:r>
            <a:r>
              <a:rPr lang="en-US" sz="5000" dirty="0"/>
              <a:t>Root Position</a:t>
            </a:r>
          </a:p>
          <a:p>
            <a:r>
              <a:rPr lang="en-US" sz="5000" dirty="0"/>
              <a:t> </a:t>
            </a:r>
            <a:r>
              <a:rPr lang="th-TH" sz="5000" dirty="0"/>
              <a:t>นิยมใช้เป็นเคเดนซ์เพื่อจบตอน จบท่อน หรือจบเพลง</a:t>
            </a:r>
          </a:p>
          <a:p>
            <a:r>
              <a:rPr lang="th-TH" sz="5000" dirty="0"/>
              <a:t> มีความหนักแน่น และมีน้ำหนักที่สุด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4122575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57C3D-2791-C940-9147-F25CB79CF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600" b="1" dirty="0"/>
              <a:t>Imperfect  Authentic  Cadence</a:t>
            </a:r>
            <a:endParaRPr lang="en-TH" sz="5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07D1F-4F86-944C-A2CB-AD6F6929B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800" dirty="0"/>
              <a:t> </a:t>
            </a:r>
            <a:r>
              <a:rPr lang="th-TH" sz="4800" dirty="0"/>
              <a:t>เคเดนซ์ปิดแบบไม่สมบูรณ์</a:t>
            </a:r>
          </a:p>
          <a:p>
            <a:r>
              <a:rPr lang="th-TH" sz="4800" dirty="0"/>
              <a:t> เป็นการดำเนินคอร์ดจาก คอร์ด </a:t>
            </a:r>
            <a:r>
              <a:rPr lang="en-US" sz="4800" dirty="0"/>
              <a:t>V ➡️ I</a:t>
            </a:r>
            <a:endParaRPr lang="th-TH" sz="4800" dirty="0"/>
          </a:p>
          <a:p>
            <a:r>
              <a:rPr lang="th-TH" sz="4800" dirty="0"/>
              <a:t> คอร์ดใดคอร์ดหนึ่งหรือทั้ง </a:t>
            </a:r>
            <a:r>
              <a:rPr lang="en-US" sz="4800" dirty="0"/>
              <a:t>2 </a:t>
            </a:r>
            <a:r>
              <a:rPr lang="th-TH" sz="4800" dirty="0"/>
              <a:t>คอร์ดอยู่ในรูปพลิกกลับ</a:t>
            </a:r>
          </a:p>
          <a:p>
            <a:r>
              <a:rPr lang="th-TH" sz="4800" dirty="0"/>
              <a:t> ให้ความรู้สึกหนักแน่นของการจบไม่มากเท่าแบบสมบูรณ์</a:t>
            </a:r>
          </a:p>
          <a:p>
            <a:r>
              <a:rPr lang="th-TH" sz="4800" dirty="0"/>
              <a:t> นักแต่งเพลงในยุคโรแมนติกจะนิยมใช้มากกว่า</a:t>
            </a:r>
            <a:endParaRPr lang="en-TH" sz="4800" dirty="0"/>
          </a:p>
        </p:txBody>
      </p:sp>
    </p:spTree>
    <p:extLst>
      <p:ext uri="{BB962C8B-B14F-4D97-AF65-F5344CB8AC3E}">
        <p14:creationId xmlns:p14="http://schemas.microsoft.com/office/powerpoint/2010/main" val="3878229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A8143-5C51-FA4F-B1E6-738B4252A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/>
              <a:t>Plagal  Cadence</a:t>
            </a:r>
            <a:endParaRPr lang="en-TH" sz="6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87957-44C3-654A-8196-140070BC8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800" dirty="0"/>
              <a:t> </a:t>
            </a:r>
            <a:r>
              <a:rPr lang="th-TH" sz="4800" dirty="0"/>
              <a:t>เคเดนซ์กึ่งปิด</a:t>
            </a:r>
          </a:p>
          <a:p>
            <a:r>
              <a:rPr lang="th-TH" sz="4800" dirty="0"/>
              <a:t> เป็นการดำเนินคอร์ดจาก คอร์ด </a:t>
            </a:r>
            <a:r>
              <a:rPr lang="en-US" sz="4800" dirty="0"/>
              <a:t>IV ➡️ I</a:t>
            </a:r>
          </a:p>
          <a:p>
            <a:r>
              <a:rPr lang="en-US" sz="4800" dirty="0"/>
              <a:t> </a:t>
            </a:r>
            <a:r>
              <a:rPr lang="th-TH" sz="4800" dirty="0"/>
              <a:t>พบบ่อยในตอนท้ายของเพลงโบสถ์ </a:t>
            </a:r>
          </a:p>
          <a:p>
            <a:r>
              <a:rPr lang="th-TH" sz="4800" dirty="0"/>
              <a:t> เรียกอีกชื่อหนึ่งว่า </a:t>
            </a:r>
            <a:r>
              <a:rPr lang="en-US" sz="4800" dirty="0"/>
              <a:t>Amen Cadence</a:t>
            </a:r>
          </a:p>
          <a:p>
            <a:r>
              <a:rPr lang="en-US" sz="4800" dirty="0"/>
              <a:t> </a:t>
            </a:r>
            <a:r>
              <a:rPr lang="th-TH" sz="4800" dirty="0"/>
              <a:t>หนักแน่นไม่เท่ากับ </a:t>
            </a:r>
            <a:r>
              <a:rPr lang="en-US" sz="4800" dirty="0"/>
              <a:t>Authentic Cadence</a:t>
            </a:r>
            <a:endParaRPr lang="en-TH" sz="4800" dirty="0"/>
          </a:p>
        </p:txBody>
      </p:sp>
    </p:spTree>
    <p:extLst>
      <p:ext uri="{BB962C8B-B14F-4D97-AF65-F5344CB8AC3E}">
        <p14:creationId xmlns:p14="http://schemas.microsoft.com/office/powerpoint/2010/main" val="3644326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955DE-AA46-F742-A526-C0439BC2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/>
              <a:t>Half  Cadence</a:t>
            </a:r>
            <a:endParaRPr lang="en-TH" sz="6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B21D1-065F-C04A-A7A4-6940F091A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800" dirty="0"/>
              <a:t> </a:t>
            </a:r>
            <a:r>
              <a:rPr lang="th-TH" sz="5200" dirty="0"/>
              <a:t>เคเดนซ์เปิด</a:t>
            </a:r>
          </a:p>
          <a:p>
            <a:r>
              <a:rPr lang="th-TH" sz="5200" dirty="0"/>
              <a:t> มีน้ำหนักของเสียงเบา ให้ความรู้สึกว่าเพลงยังมีการดำเนินต่อไป</a:t>
            </a:r>
          </a:p>
          <a:p>
            <a:r>
              <a:rPr lang="th-TH" sz="5200" dirty="0"/>
              <a:t> เป็นการดำเนินคอร์ดจาก คอร์ด ❓</a:t>
            </a:r>
            <a:r>
              <a:rPr lang="en-US" sz="5200" dirty="0"/>
              <a:t> ➡️  V</a:t>
            </a:r>
          </a:p>
          <a:p>
            <a:r>
              <a:rPr lang="en-US" sz="5200" dirty="0"/>
              <a:t> </a:t>
            </a:r>
            <a:r>
              <a:rPr lang="th-TH" sz="5200" dirty="0"/>
              <a:t>สามารถจบประโยคได้ แต่ไม่สามารถใช้จบท่อน หรือจบเพลงได้</a:t>
            </a:r>
          </a:p>
        </p:txBody>
      </p:sp>
    </p:spTree>
    <p:extLst>
      <p:ext uri="{BB962C8B-B14F-4D97-AF65-F5344CB8AC3E}">
        <p14:creationId xmlns:p14="http://schemas.microsoft.com/office/powerpoint/2010/main" val="2101486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E4B89-4707-B34B-9258-8D7D1BFC7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/>
              <a:t>Deceptive  Cadence</a:t>
            </a:r>
            <a:endParaRPr lang="en-TH" sz="6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37312-898E-FF4A-BC5B-E10FA9B9C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 </a:t>
            </a:r>
            <a:r>
              <a:rPr lang="th-TH" sz="4800" dirty="0"/>
              <a:t>เคเดนซ์ขัด</a:t>
            </a:r>
          </a:p>
          <a:p>
            <a:r>
              <a:rPr lang="th-TH" sz="4800" dirty="0"/>
              <a:t> เป็นการดำเนินคอร์ดจาก คอร์ด </a:t>
            </a:r>
            <a:r>
              <a:rPr lang="en-US" sz="4800" dirty="0"/>
              <a:t>V ➡️ </a:t>
            </a:r>
            <a:r>
              <a:rPr lang="th-TH" sz="4800" dirty="0"/>
              <a:t>❓( ที่ไม่ใช่คอร์ด </a:t>
            </a:r>
            <a:r>
              <a:rPr lang="en-US" sz="4800" dirty="0"/>
              <a:t>I </a:t>
            </a:r>
            <a:r>
              <a:rPr lang="th-TH" sz="4800" dirty="0"/>
              <a:t>)</a:t>
            </a:r>
          </a:p>
          <a:p>
            <a:r>
              <a:rPr lang="th-TH" sz="4800" dirty="0"/>
              <a:t> มีความหนักแน่นของเสียงน้อยที่สุด ให้ความรู้สึกยังไม่จบเพลง</a:t>
            </a:r>
          </a:p>
          <a:p>
            <a:r>
              <a:rPr lang="th-TH" sz="4800" dirty="0"/>
              <a:t> นิยมใช้การดำเนินคอร์ดจาก คอร์ด </a:t>
            </a:r>
            <a:r>
              <a:rPr lang="en-US" sz="4800" dirty="0"/>
              <a:t>V</a:t>
            </a:r>
            <a:r>
              <a:rPr lang="th-TH" sz="4800" dirty="0"/>
              <a:t> </a:t>
            </a:r>
            <a:r>
              <a:rPr lang="en-US" sz="4800" dirty="0"/>
              <a:t>➡️</a:t>
            </a:r>
            <a:r>
              <a:rPr lang="th-TH" sz="4800" dirty="0"/>
              <a:t> </a:t>
            </a:r>
            <a:r>
              <a:rPr lang="en-US" sz="4800" dirty="0"/>
              <a:t>VI</a:t>
            </a:r>
            <a:endParaRPr lang="en-TH" sz="4800" dirty="0"/>
          </a:p>
        </p:txBody>
      </p:sp>
    </p:spTree>
    <p:extLst>
      <p:ext uri="{BB962C8B-B14F-4D97-AF65-F5344CB8AC3E}">
        <p14:creationId xmlns:p14="http://schemas.microsoft.com/office/powerpoint/2010/main" val="2922777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3989B-A01A-CC47-8090-4B9755198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5300" b="1" dirty="0"/>
              <a:t>การเรียกชื่อ </a:t>
            </a:r>
            <a:r>
              <a:rPr lang="en-US" sz="5300" b="1" dirty="0"/>
              <a:t>Cadence </a:t>
            </a:r>
            <a:r>
              <a:rPr lang="th-TH" sz="5300" b="1" dirty="0"/>
              <a:t>ในระบบอังกฤษ และ อเมริกัน</a:t>
            </a:r>
            <a:endParaRPr lang="en-TH" sz="5300" b="1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57BCE20-8C1B-9A4A-9326-CE66351149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7490773"/>
              </p:ext>
            </p:extLst>
          </p:nvPr>
        </p:nvGraphicFramePr>
        <p:xfrm>
          <a:off x="1142999" y="2057401"/>
          <a:ext cx="9963276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1638">
                  <a:extLst>
                    <a:ext uri="{9D8B030D-6E8A-4147-A177-3AD203B41FA5}">
                      <a16:colId xmlns:a16="http://schemas.microsoft.com/office/drawing/2014/main" val="4054681379"/>
                    </a:ext>
                  </a:extLst>
                </a:gridCol>
                <a:gridCol w="4981638">
                  <a:extLst>
                    <a:ext uri="{9D8B030D-6E8A-4147-A177-3AD203B41FA5}">
                      <a16:colId xmlns:a16="http://schemas.microsoft.com/office/drawing/2014/main" val="3219931022"/>
                    </a:ext>
                  </a:extLst>
                </a:gridCol>
              </a:tblGrid>
              <a:tr h="364233">
                <a:tc>
                  <a:txBody>
                    <a:bodyPr/>
                    <a:lstStyle/>
                    <a:p>
                      <a:pPr algn="ctr"/>
                      <a:r>
                        <a:rPr lang="th-TH" sz="3200" dirty="0"/>
                        <a:t>ระบบอเมริกัน</a:t>
                      </a:r>
                      <a:endParaRPr lang="en-TH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dirty="0"/>
                        <a:t>ระบบอังกฤษ</a:t>
                      </a:r>
                      <a:endParaRPr lang="en-TH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85781"/>
                  </a:ext>
                </a:extLst>
              </a:tr>
              <a:tr h="364233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900" dirty="0"/>
                        <a:t>Authentic  Cadence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900" dirty="0"/>
                        <a:t>Perfect  Authentic  Cadence</a:t>
                      </a:r>
                    </a:p>
                    <a:p>
                      <a:pPr marL="342900" indent="-342900">
                        <a:buFontTx/>
                        <a:buChar char="-"/>
                      </a:pPr>
                      <a:r>
                        <a:rPr lang="en-US" sz="2900" dirty="0"/>
                        <a:t>Imperfect  Authentic  Cadence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900" dirty="0"/>
                        <a:t>Perfect  Cadence</a:t>
                      </a:r>
                      <a:endParaRPr lang="en-TH" sz="2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155235"/>
                  </a:ext>
                </a:extLst>
              </a:tr>
              <a:tr h="364233">
                <a:tc>
                  <a:txBody>
                    <a:bodyPr/>
                    <a:lstStyle/>
                    <a:p>
                      <a:r>
                        <a:rPr lang="en-US" sz="2900" dirty="0"/>
                        <a:t>Plagal  Cadence</a:t>
                      </a:r>
                      <a:endParaRPr lang="en-TH" sz="2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900" dirty="0"/>
                        <a:t>Plagal  Cadence</a:t>
                      </a:r>
                      <a:endParaRPr lang="en-TH" sz="2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188839"/>
                  </a:ext>
                </a:extLst>
              </a:tr>
              <a:tr h="364233">
                <a:tc>
                  <a:txBody>
                    <a:bodyPr/>
                    <a:lstStyle/>
                    <a:p>
                      <a:r>
                        <a:rPr lang="en-US" sz="2900" dirty="0"/>
                        <a:t>Half  Cadence</a:t>
                      </a:r>
                      <a:r>
                        <a:rPr lang="en-US" sz="2400" dirty="0"/>
                        <a:t> </a:t>
                      </a:r>
                      <a:endParaRPr lang="en-TH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900" dirty="0"/>
                        <a:t>Imperfect  Cadence</a:t>
                      </a:r>
                      <a:endParaRPr lang="en-TH" sz="2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9792031"/>
                  </a:ext>
                </a:extLst>
              </a:tr>
              <a:tr h="364233">
                <a:tc>
                  <a:txBody>
                    <a:bodyPr/>
                    <a:lstStyle/>
                    <a:p>
                      <a:r>
                        <a:rPr lang="en-US" sz="2900" dirty="0"/>
                        <a:t>Deceptive  Cadence</a:t>
                      </a:r>
                      <a:endParaRPr lang="en-TH" sz="2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900" dirty="0"/>
                        <a:t>Interrupted  Cadence</a:t>
                      </a:r>
                      <a:endParaRPr lang="en-TH" sz="2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0368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817189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Basis</vt:lpstr>
      <vt:lpstr>Cadence</vt:lpstr>
      <vt:lpstr>Cadence</vt:lpstr>
      <vt:lpstr>ชนิดของ Cadence</vt:lpstr>
      <vt:lpstr>Perfect  Authentic  Cadence</vt:lpstr>
      <vt:lpstr>Imperfect  Authentic  Cadence</vt:lpstr>
      <vt:lpstr>Plagal  Cadence</vt:lpstr>
      <vt:lpstr>Half  Cadence</vt:lpstr>
      <vt:lpstr>Deceptive  Cadence</vt:lpstr>
      <vt:lpstr>การเรียกชื่อ Cadence ในระบบอังกฤษ และ อเมริกัน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Cadence</dc:title>
  <dc:creator>Sirima Panapinun</dc:creator>
  <cp:lastModifiedBy>Sirima Panapinun</cp:lastModifiedBy>
  <cp:revision>3</cp:revision>
  <dcterms:created xsi:type="dcterms:W3CDTF">2021-02-04T17:27:58Z</dcterms:created>
  <dcterms:modified xsi:type="dcterms:W3CDTF">2021-04-02T07:03:43Z</dcterms:modified>
</cp:coreProperties>
</file>