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6858000" cy="9144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98" y="4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DDFF9-A578-4C71-A941-0D8443A4DE5F}" type="datetimeFigureOut">
              <a:rPr lang="th-TH" smtClean="0"/>
              <a:t>27/12/67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9ECA27-336C-4F3B-8605-77B36DD5402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80737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9ECA27-336C-4F3B-8605-77B36DD54020}" type="slidenum">
              <a:rPr lang="th-TH" smtClean="0"/>
              <a:t>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27075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0A9F-921E-4E9D-B13F-91AC2ECED5AD}" type="datetimeFigureOut">
              <a:rPr lang="th-TH" smtClean="0"/>
              <a:t>27/12/67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55B8-27C1-45E9-908C-94D06B47FAA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4792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0A9F-921E-4E9D-B13F-91AC2ECED5AD}" type="datetimeFigureOut">
              <a:rPr lang="th-TH" smtClean="0"/>
              <a:t>27/12/67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55B8-27C1-45E9-908C-94D06B47FAA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69184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0A9F-921E-4E9D-B13F-91AC2ECED5AD}" type="datetimeFigureOut">
              <a:rPr lang="th-TH" smtClean="0"/>
              <a:t>27/12/67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55B8-27C1-45E9-908C-94D06B47FAA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131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0A9F-921E-4E9D-B13F-91AC2ECED5AD}" type="datetimeFigureOut">
              <a:rPr lang="th-TH" smtClean="0"/>
              <a:t>27/12/67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55B8-27C1-45E9-908C-94D06B47FAA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48128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0A9F-921E-4E9D-B13F-91AC2ECED5AD}" type="datetimeFigureOut">
              <a:rPr lang="th-TH" smtClean="0"/>
              <a:t>27/12/67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55B8-27C1-45E9-908C-94D06B47FAA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74553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0A9F-921E-4E9D-B13F-91AC2ECED5AD}" type="datetimeFigureOut">
              <a:rPr lang="th-TH" smtClean="0"/>
              <a:t>27/12/67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55B8-27C1-45E9-908C-94D06B47FAA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95921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0A9F-921E-4E9D-B13F-91AC2ECED5AD}" type="datetimeFigureOut">
              <a:rPr lang="th-TH" smtClean="0"/>
              <a:t>27/12/67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55B8-27C1-45E9-908C-94D06B47FAA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19335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0A9F-921E-4E9D-B13F-91AC2ECED5AD}" type="datetimeFigureOut">
              <a:rPr lang="th-TH" smtClean="0"/>
              <a:t>27/12/67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55B8-27C1-45E9-908C-94D06B47FAA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11148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0A9F-921E-4E9D-B13F-91AC2ECED5AD}" type="datetimeFigureOut">
              <a:rPr lang="th-TH" smtClean="0"/>
              <a:t>27/12/67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55B8-27C1-45E9-908C-94D06B47FAA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07353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0A9F-921E-4E9D-B13F-91AC2ECED5AD}" type="datetimeFigureOut">
              <a:rPr lang="th-TH" smtClean="0"/>
              <a:t>27/12/67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55B8-27C1-45E9-908C-94D06B47FAA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91144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90A9F-921E-4E9D-B13F-91AC2ECED5AD}" type="datetimeFigureOut">
              <a:rPr lang="th-TH" smtClean="0"/>
              <a:t>27/12/67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755B8-27C1-45E9-908C-94D06B47FAA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99801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290A9F-921E-4E9D-B13F-91AC2ECED5AD}" type="datetimeFigureOut">
              <a:rPr lang="th-TH" smtClean="0"/>
              <a:t>27/12/67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755B8-27C1-45E9-908C-94D06B47FAA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4888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3B789C9-F43B-9D3E-E9E2-2A81FC556B53}"/>
              </a:ext>
            </a:extLst>
          </p:cNvPr>
          <p:cNvSpPr/>
          <p:nvPr/>
        </p:nvSpPr>
        <p:spPr>
          <a:xfrm>
            <a:off x="566986" y="3315320"/>
            <a:ext cx="5544616" cy="4608512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F118ADC-864C-AF5B-FA2B-559A07F1141E}"/>
              </a:ext>
            </a:extLst>
          </p:cNvPr>
          <p:cNvSpPr/>
          <p:nvPr/>
        </p:nvSpPr>
        <p:spPr>
          <a:xfrm>
            <a:off x="332656" y="362992"/>
            <a:ext cx="6192688" cy="23368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80" y="611560"/>
            <a:ext cx="5829300" cy="1960033"/>
          </a:xfrm>
        </p:spPr>
        <p:txBody>
          <a:bodyPr>
            <a:normAutofit fontScale="90000"/>
          </a:bodyPr>
          <a:lstStyle/>
          <a:p>
            <a:r>
              <a:rPr lang="en-US" sz="5400" b="1" dirty="0">
                <a:latin typeface="Californian FB" panose="0207040306080B030204" pitchFamily="18" charset="0"/>
              </a:rPr>
              <a:t>27</a:t>
            </a:r>
            <a:r>
              <a:rPr lang="en-US" sz="5400" b="1" baseline="30000" dirty="0">
                <a:latin typeface="Californian FB" panose="0207040306080B030204" pitchFamily="18" charset="0"/>
              </a:rPr>
              <a:t>th</a:t>
            </a:r>
            <a:r>
              <a:rPr lang="en-US" sz="5400" b="1" dirty="0">
                <a:latin typeface="Californian FB" panose="0207040306080B030204" pitchFamily="18" charset="0"/>
              </a:rPr>
              <a:t> December 2024</a:t>
            </a:r>
            <a:br>
              <a:rPr lang="en-US" sz="5400" b="1" dirty="0">
                <a:latin typeface="Californian FB" panose="0207040306080B030204" pitchFamily="18" charset="0"/>
              </a:rPr>
            </a:br>
            <a:r>
              <a:rPr lang="en-US" sz="5400" b="1" dirty="0">
                <a:latin typeface="Californian FB" panose="0207040306080B030204" pitchFamily="18" charset="0"/>
              </a:rPr>
              <a:t>Friday</a:t>
            </a:r>
            <a:endParaRPr lang="th-TH" sz="5400" b="1" dirty="0">
              <a:latin typeface="Californian FB" panose="0207040306080B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2706" y="3923928"/>
            <a:ext cx="4992588" cy="3672408"/>
          </a:xfrm>
        </p:spPr>
        <p:txBody>
          <a:bodyPr>
            <a:normAutofit fontScale="92500"/>
          </a:bodyPr>
          <a:lstStyle/>
          <a:p>
            <a:r>
              <a:rPr lang="en-US" sz="3600" b="1" dirty="0">
                <a:solidFill>
                  <a:srgbClr val="FFFF00"/>
                </a:solidFill>
              </a:rPr>
              <a:t>Outline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FFFF00"/>
                </a:solidFill>
              </a:rPr>
              <a:t>Group Presentation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FFFF00"/>
                </a:solidFill>
              </a:rPr>
              <a:t>Presentation Techniques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FFFF00"/>
                </a:solidFill>
              </a:rPr>
              <a:t>Planning a course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rgbClr val="FFFF00"/>
                </a:solidFill>
              </a:rPr>
              <a:t>Planning teaching and Learning</a:t>
            </a:r>
            <a:endParaRPr lang="th-TH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366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14723C2-4601-ED3E-8539-CE8907791116}"/>
              </a:ext>
            </a:extLst>
          </p:cNvPr>
          <p:cNvSpPr txBox="1"/>
          <p:nvPr/>
        </p:nvSpPr>
        <p:spPr>
          <a:xfrm>
            <a:off x="836712" y="832515"/>
            <a:ext cx="5184576" cy="3739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spcBef>
                <a:spcPts val="1800"/>
              </a:spcBef>
              <a:buFont typeface="+mj-lt"/>
              <a:buAutoNum type="arabicPeriod"/>
            </a:pPr>
            <a:r>
              <a:rPr lang="en-US" sz="2400" dirty="0">
                <a:solidFill>
                  <a:srgbClr val="3E3E3E"/>
                </a:solidFill>
                <a:effectLst/>
                <a:latin typeface="Bodoni MT" panose="02070603080606020203" pitchFamily="18" charset="0"/>
                <a:ea typeface="Times New Roman" panose="02020603050405020304" pitchFamily="18" charset="0"/>
              </a:rPr>
              <a:t>Greeting –Good morning ladies and gentlemen.</a:t>
            </a:r>
            <a:endParaRPr lang="en-US" sz="2400" dirty="0">
              <a:effectLst/>
              <a:latin typeface="Bodoni MT" panose="02070603080606020203" pitchFamily="18" charset="0"/>
              <a:ea typeface="Times New Roman" panose="02020603050405020304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>
                <a:solidFill>
                  <a:srgbClr val="3E3E3E"/>
                </a:solidFill>
                <a:effectLst/>
                <a:latin typeface="Bodoni MT" panose="02070603080606020203" pitchFamily="18" charset="0"/>
                <a:ea typeface="Times New Roman" panose="02020603050405020304" pitchFamily="18" charset="0"/>
              </a:rPr>
              <a:t>			It’s an honor for me/ It’s a pleasure/ I’m excited? </a:t>
            </a:r>
            <a:endParaRPr lang="en-US" sz="2400" dirty="0">
              <a:effectLst/>
              <a:latin typeface="Bodoni MT" panose="02070603080606020203" pitchFamily="18" charset="0"/>
              <a:ea typeface="Times New Roman" panose="02020603050405020304" pitchFamily="18" charset="0"/>
            </a:endParaRPr>
          </a:p>
          <a:p>
            <a:pPr>
              <a:spcBef>
                <a:spcPts val="1800"/>
              </a:spcBef>
            </a:pPr>
            <a:r>
              <a:rPr lang="en-US" sz="2400" dirty="0">
                <a:solidFill>
                  <a:srgbClr val="3E3E3E"/>
                </a:solidFill>
                <a:effectLst/>
                <a:latin typeface="Bodoni MT" panose="02070603080606020203" pitchFamily="18" charset="0"/>
                <a:ea typeface="Times New Roman" panose="02020603050405020304" pitchFamily="18" charset="0"/>
              </a:rPr>
              <a:t>to be here</a:t>
            </a:r>
            <a:r>
              <a:rPr lang="en-US" sz="2400" spc="-10" dirty="0">
                <a:solidFill>
                  <a:srgbClr val="0F1114"/>
                </a:solidFill>
                <a:effectLst/>
                <a:latin typeface="Bodoni MT" panose="02070603080606020203" pitchFamily="18" charset="0"/>
                <a:ea typeface="Times New Roman" panose="02020603050405020304" pitchFamily="18" charset="0"/>
              </a:rPr>
              <a:t> today /to stand in front of you to deliver a presentation/ to give this presentation. </a:t>
            </a:r>
          </a:p>
          <a:p>
            <a:pPr>
              <a:spcBef>
                <a:spcPts val="1800"/>
              </a:spcBef>
            </a:pPr>
            <a:r>
              <a:rPr lang="en-US" sz="2400" dirty="0">
                <a:solidFill>
                  <a:srgbClr val="3E3E3E"/>
                </a:solidFill>
                <a:effectLst/>
                <a:latin typeface="Bodoni MT" panose="02070603080606020203" pitchFamily="18" charset="0"/>
                <a:ea typeface="Times New Roman" panose="02020603050405020304" pitchFamily="18" charset="0"/>
              </a:rPr>
              <a:t>I’m glad you all are here-</a:t>
            </a:r>
            <a:endParaRPr lang="en-US" sz="2400" dirty="0">
              <a:effectLst/>
              <a:latin typeface="Bodoni MT" panose="02070603080606020203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F89D193-8A74-C257-8833-28FD3327E85D}"/>
              </a:ext>
            </a:extLst>
          </p:cNvPr>
          <p:cNvSpPr/>
          <p:nvPr/>
        </p:nvSpPr>
        <p:spPr>
          <a:xfrm>
            <a:off x="332656" y="4860032"/>
            <a:ext cx="6192688" cy="309691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AD6DCF-F151-9623-A9CF-9E3F7078BD23}"/>
              </a:ext>
            </a:extLst>
          </p:cNvPr>
          <p:cNvSpPr txBox="1"/>
          <p:nvPr/>
        </p:nvSpPr>
        <p:spPr>
          <a:xfrm>
            <a:off x="836712" y="4572000"/>
            <a:ext cx="5517232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3200" b="1" dirty="0">
              <a:latin typeface="Californian FB" panose="0207040306080B030204" pitchFamily="18" charset="0"/>
            </a:endParaRPr>
          </a:p>
          <a:p>
            <a:r>
              <a:rPr lang="en-US" sz="3200" b="1" dirty="0">
                <a:latin typeface="Californian FB" panose="0207040306080B030204" pitchFamily="18" charset="0"/>
              </a:rPr>
              <a:t>During your presentation</a:t>
            </a:r>
          </a:p>
          <a:p>
            <a:r>
              <a:rPr lang="en-US" sz="3200" b="1" dirty="0">
                <a:latin typeface="Californian FB" panose="0207040306080B030204" pitchFamily="18" charset="0"/>
              </a:rPr>
              <a:t>Eye contact</a:t>
            </a:r>
          </a:p>
          <a:p>
            <a:r>
              <a:rPr lang="en-US" sz="3200" b="1" dirty="0">
                <a:latin typeface="Californian FB" panose="0207040306080B030204" pitchFamily="18" charset="0"/>
              </a:rPr>
              <a:t>Voice (</a:t>
            </a:r>
            <a:r>
              <a:rPr lang="en-US" sz="3200" b="1" dirty="0" err="1">
                <a:latin typeface="Californian FB" panose="0207040306080B030204" pitchFamily="18" charset="0"/>
              </a:rPr>
              <a:t>Pace,Pitch,tone,Clearity</a:t>
            </a:r>
            <a:r>
              <a:rPr lang="en-US" sz="3200" b="1" dirty="0">
                <a:latin typeface="Californian FB" panose="0207040306080B030204" pitchFamily="18" charset="0"/>
              </a:rPr>
              <a:t>, Pronunciation) </a:t>
            </a:r>
          </a:p>
          <a:p>
            <a:r>
              <a:rPr lang="en-US" sz="3200" b="1" dirty="0">
                <a:latin typeface="Californian FB" panose="0207040306080B030204" pitchFamily="18" charset="0"/>
              </a:rPr>
              <a:t>Manage Performance anxiety</a:t>
            </a:r>
          </a:p>
        </p:txBody>
      </p:sp>
    </p:spTree>
    <p:extLst>
      <p:ext uri="{BB962C8B-B14F-4D97-AF65-F5344CB8AC3E}">
        <p14:creationId xmlns:p14="http://schemas.microsoft.com/office/powerpoint/2010/main" val="1890320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Top Corners Snipped 6">
            <a:extLst>
              <a:ext uri="{FF2B5EF4-FFF2-40B4-BE49-F238E27FC236}">
                <a16:creationId xmlns:a16="http://schemas.microsoft.com/office/drawing/2014/main" id="{F443F03A-5DED-5F80-90FE-01BAC270CEE3}"/>
              </a:ext>
            </a:extLst>
          </p:cNvPr>
          <p:cNvSpPr/>
          <p:nvPr/>
        </p:nvSpPr>
        <p:spPr>
          <a:xfrm>
            <a:off x="94320" y="6630456"/>
            <a:ext cx="6547657" cy="2862322"/>
          </a:xfrm>
          <a:prstGeom prst="snip2Same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488D2AA-814E-01E7-9C8D-FF9393F73ED4}"/>
              </a:ext>
            </a:extLst>
          </p:cNvPr>
          <p:cNvSpPr/>
          <p:nvPr/>
        </p:nvSpPr>
        <p:spPr>
          <a:xfrm>
            <a:off x="94320" y="919163"/>
            <a:ext cx="6669359" cy="5618365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4A8CD6-E6F0-BA45-5554-0273D1B0CAAB}"/>
              </a:ext>
            </a:extLst>
          </p:cNvPr>
          <p:cNvSpPr txBox="1"/>
          <p:nvPr/>
        </p:nvSpPr>
        <p:spPr>
          <a:xfrm>
            <a:off x="521297" y="1012091"/>
            <a:ext cx="633670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Why presentation skills are      important?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/>
              <a:t>crucial in today's professional setting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/>
              <a:t>enhancing one's ability to communicate effectively and persuasively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/>
              <a:t>help in delivering messages clearly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dirty="0"/>
              <a:t>boost confidence and engagement with the audience</a:t>
            </a:r>
          </a:p>
          <a:p>
            <a:endParaRPr lang="th-TH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E7B9F4-CDA9-EC33-0FDE-C3C15C7355D6}"/>
              </a:ext>
            </a:extLst>
          </p:cNvPr>
          <p:cNvSpPr txBox="1"/>
          <p:nvPr/>
        </p:nvSpPr>
        <p:spPr>
          <a:xfrm>
            <a:off x="765783" y="251520"/>
            <a:ext cx="53264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600" b="1" dirty="0">
                <a:solidFill>
                  <a:srgbClr val="FFFF00"/>
                </a:solidFill>
                <a:highlight>
                  <a:srgbClr val="000000"/>
                </a:highlight>
                <a:latin typeface="Californian FB" panose="0207040306080B030204" pitchFamily="18" charset="0"/>
              </a:rPr>
              <a:t>Presentation Techniques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DA6D61-DF3B-BD9E-70C8-9DAF9406C08E}"/>
              </a:ext>
            </a:extLst>
          </p:cNvPr>
          <p:cNvSpPr txBox="1"/>
          <p:nvPr/>
        </p:nvSpPr>
        <p:spPr>
          <a:xfrm>
            <a:off x="659415" y="6700748"/>
            <a:ext cx="528986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Lead to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000" dirty="0"/>
              <a:t>career advancements,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000" dirty="0"/>
              <a:t> improved professional relationships,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000" dirty="0"/>
              <a:t>and increased influence </a:t>
            </a:r>
          </a:p>
          <a:p>
            <a:endParaRPr lang="th-TH" sz="3000" dirty="0"/>
          </a:p>
        </p:txBody>
      </p:sp>
    </p:spTree>
    <p:extLst>
      <p:ext uri="{BB962C8B-B14F-4D97-AF65-F5344CB8AC3E}">
        <p14:creationId xmlns:p14="http://schemas.microsoft.com/office/powerpoint/2010/main" val="3885298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Folded Corner 3">
            <a:extLst>
              <a:ext uri="{FF2B5EF4-FFF2-40B4-BE49-F238E27FC236}">
                <a16:creationId xmlns:a16="http://schemas.microsoft.com/office/drawing/2014/main" id="{A942392C-C9C7-CC55-BE5C-B9E51CF1C01A}"/>
              </a:ext>
            </a:extLst>
          </p:cNvPr>
          <p:cNvSpPr/>
          <p:nvPr/>
        </p:nvSpPr>
        <p:spPr>
          <a:xfrm>
            <a:off x="432048" y="1691680"/>
            <a:ext cx="6021288" cy="6279222"/>
          </a:xfrm>
          <a:prstGeom prst="foldedCorne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588E68-4536-A031-04EC-8D9B9B53DC3F}"/>
              </a:ext>
            </a:extLst>
          </p:cNvPr>
          <p:cNvSpPr txBox="1"/>
          <p:nvPr/>
        </p:nvSpPr>
        <p:spPr>
          <a:xfrm>
            <a:off x="886408" y="1872526"/>
            <a:ext cx="5539544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latin typeface="Californian FB" panose="0207040306080B030204" pitchFamily="18" charset="0"/>
              </a:rPr>
              <a:t>Plan your presentation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latin typeface="Californian FB" panose="0207040306080B030204" pitchFamily="18" charset="0"/>
              </a:rPr>
              <a:t>Know your audience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latin typeface="Californian FB" panose="0207040306080B030204" pitchFamily="18" charset="0"/>
              </a:rPr>
              <a:t>Presentation outline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latin typeface="Californian FB" panose="0207040306080B030204" pitchFamily="18" charset="0"/>
              </a:rPr>
              <a:t>Keep it simple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latin typeface="Californian FB" panose="0207040306080B030204" pitchFamily="18" charset="0"/>
              </a:rPr>
              <a:t>Storytelling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latin typeface="Californian FB" panose="0207040306080B030204" pitchFamily="18" charset="0"/>
              </a:rPr>
              <a:t>Visual aids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latin typeface="Californian FB" panose="0207040306080B030204" pitchFamily="18" charset="0"/>
              </a:rPr>
              <a:t>Clear call-to-action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latin typeface="Californian FB" panose="0207040306080B030204" pitchFamily="18" charset="0"/>
              </a:rPr>
              <a:t>Q &amp; A session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latin typeface="Californian FB" panose="0207040306080B030204" pitchFamily="18" charset="0"/>
              </a:rPr>
              <a:t>Improvise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latin typeface="Californian FB" panose="0207040306080B030204" pitchFamily="18" charset="0"/>
              </a:rPr>
              <a:t>Practice</a:t>
            </a:r>
          </a:p>
          <a:p>
            <a:endParaRPr lang="th-TH" b="1" dirty="0">
              <a:latin typeface="Californian FB" panose="0207040306080B0302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7DA46D-387E-7886-CABA-E0446E431817}"/>
              </a:ext>
            </a:extLst>
          </p:cNvPr>
          <p:cNvSpPr txBox="1"/>
          <p:nvPr/>
        </p:nvSpPr>
        <p:spPr>
          <a:xfrm>
            <a:off x="346348" y="323528"/>
            <a:ext cx="573325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FFFF00"/>
                </a:solidFill>
                <a:highlight>
                  <a:srgbClr val="000000"/>
                </a:highlight>
                <a:latin typeface="Californian FB" panose="0207040306080B030204" pitchFamily="18" charset="0"/>
              </a:rPr>
              <a:t>10 tips to improve </a:t>
            </a:r>
          </a:p>
          <a:p>
            <a:pPr algn="ctr"/>
            <a:r>
              <a:rPr lang="en-US" sz="3600" b="1" dirty="0">
                <a:solidFill>
                  <a:srgbClr val="FFFF00"/>
                </a:solidFill>
                <a:highlight>
                  <a:srgbClr val="000000"/>
                </a:highlight>
                <a:latin typeface="Californian FB" panose="0207040306080B030204" pitchFamily="18" charset="0"/>
              </a:rPr>
              <a:t>your Presentation skills</a:t>
            </a:r>
          </a:p>
        </p:txBody>
      </p:sp>
    </p:spTree>
    <p:extLst>
      <p:ext uri="{BB962C8B-B14F-4D97-AF65-F5344CB8AC3E}">
        <p14:creationId xmlns:p14="http://schemas.microsoft.com/office/powerpoint/2010/main" val="1850702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1F2AFF9B-55E9-89CF-651B-E1B71EB3AEF2}"/>
              </a:ext>
            </a:extLst>
          </p:cNvPr>
          <p:cNvSpPr/>
          <p:nvPr/>
        </p:nvSpPr>
        <p:spPr>
          <a:xfrm>
            <a:off x="134092" y="298995"/>
            <a:ext cx="6589816" cy="7776593"/>
          </a:xfrm>
          <a:custGeom>
            <a:avLst/>
            <a:gdLst>
              <a:gd name="connsiteX0" fmla="*/ 0 w 6589816"/>
              <a:gd name="connsiteY0" fmla="*/ 1098325 h 6984776"/>
              <a:gd name="connsiteX1" fmla="*/ 1098325 w 6589816"/>
              <a:gd name="connsiteY1" fmla="*/ 0 h 6984776"/>
              <a:gd name="connsiteX2" fmla="*/ 1098303 w 6589816"/>
              <a:gd name="connsiteY2" fmla="*/ 0 h 6984776"/>
              <a:gd name="connsiteX3" fmla="*/ 1098303 w 6589816"/>
              <a:gd name="connsiteY3" fmla="*/ 0 h 6984776"/>
              <a:gd name="connsiteX4" fmla="*/ 2745757 w 6589816"/>
              <a:gd name="connsiteY4" fmla="*/ 0 h 6984776"/>
              <a:gd name="connsiteX5" fmla="*/ 5491491 w 6589816"/>
              <a:gd name="connsiteY5" fmla="*/ 0 h 6984776"/>
              <a:gd name="connsiteX6" fmla="*/ 6589816 w 6589816"/>
              <a:gd name="connsiteY6" fmla="*/ 1098325 h 6984776"/>
              <a:gd name="connsiteX7" fmla="*/ 6589816 w 6589816"/>
              <a:gd name="connsiteY7" fmla="*/ 4074453 h 6984776"/>
              <a:gd name="connsiteX8" fmla="*/ 6589816 w 6589816"/>
              <a:gd name="connsiteY8" fmla="*/ 4074453 h 6984776"/>
              <a:gd name="connsiteX9" fmla="*/ 6589816 w 6589816"/>
              <a:gd name="connsiteY9" fmla="*/ 5820647 h 6984776"/>
              <a:gd name="connsiteX10" fmla="*/ 6589816 w 6589816"/>
              <a:gd name="connsiteY10" fmla="*/ 5886451 h 6984776"/>
              <a:gd name="connsiteX11" fmla="*/ 5491491 w 6589816"/>
              <a:gd name="connsiteY11" fmla="*/ 6984776 h 6984776"/>
              <a:gd name="connsiteX12" fmla="*/ 2745757 w 6589816"/>
              <a:gd name="connsiteY12" fmla="*/ 6984776 h 6984776"/>
              <a:gd name="connsiteX13" fmla="*/ 1922052 w 6589816"/>
              <a:gd name="connsiteY13" fmla="*/ 7857873 h 6984776"/>
              <a:gd name="connsiteX14" fmla="*/ 1098303 w 6589816"/>
              <a:gd name="connsiteY14" fmla="*/ 6984776 h 6984776"/>
              <a:gd name="connsiteX15" fmla="*/ 1098325 w 6589816"/>
              <a:gd name="connsiteY15" fmla="*/ 6984776 h 6984776"/>
              <a:gd name="connsiteX16" fmla="*/ 0 w 6589816"/>
              <a:gd name="connsiteY16" fmla="*/ 5886451 h 6984776"/>
              <a:gd name="connsiteX17" fmla="*/ 0 w 6589816"/>
              <a:gd name="connsiteY17" fmla="*/ 5820647 h 6984776"/>
              <a:gd name="connsiteX18" fmla="*/ 0 w 6589816"/>
              <a:gd name="connsiteY18" fmla="*/ 4074453 h 6984776"/>
              <a:gd name="connsiteX19" fmla="*/ 0 w 6589816"/>
              <a:gd name="connsiteY19" fmla="*/ 4074453 h 6984776"/>
              <a:gd name="connsiteX20" fmla="*/ 0 w 6589816"/>
              <a:gd name="connsiteY20" fmla="*/ 1098325 h 6984776"/>
              <a:gd name="connsiteX0" fmla="*/ 0 w 6589816"/>
              <a:gd name="connsiteY0" fmla="*/ 1098325 h 7573393"/>
              <a:gd name="connsiteX1" fmla="*/ 1098325 w 6589816"/>
              <a:gd name="connsiteY1" fmla="*/ 0 h 7573393"/>
              <a:gd name="connsiteX2" fmla="*/ 1098303 w 6589816"/>
              <a:gd name="connsiteY2" fmla="*/ 0 h 7573393"/>
              <a:gd name="connsiteX3" fmla="*/ 1098303 w 6589816"/>
              <a:gd name="connsiteY3" fmla="*/ 0 h 7573393"/>
              <a:gd name="connsiteX4" fmla="*/ 2745757 w 6589816"/>
              <a:gd name="connsiteY4" fmla="*/ 0 h 7573393"/>
              <a:gd name="connsiteX5" fmla="*/ 5491491 w 6589816"/>
              <a:gd name="connsiteY5" fmla="*/ 0 h 7573393"/>
              <a:gd name="connsiteX6" fmla="*/ 6589816 w 6589816"/>
              <a:gd name="connsiteY6" fmla="*/ 1098325 h 7573393"/>
              <a:gd name="connsiteX7" fmla="*/ 6589816 w 6589816"/>
              <a:gd name="connsiteY7" fmla="*/ 4074453 h 7573393"/>
              <a:gd name="connsiteX8" fmla="*/ 6589816 w 6589816"/>
              <a:gd name="connsiteY8" fmla="*/ 4074453 h 7573393"/>
              <a:gd name="connsiteX9" fmla="*/ 6589816 w 6589816"/>
              <a:gd name="connsiteY9" fmla="*/ 5820647 h 7573393"/>
              <a:gd name="connsiteX10" fmla="*/ 6589816 w 6589816"/>
              <a:gd name="connsiteY10" fmla="*/ 5886451 h 7573393"/>
              <a:gd name="connsiteX11" fmla="*/ 5491491 w 6589816"/>
              <a:gd name="connsiteY11" fmla="*/ 6984776 h 7573393"/>
              <a:gd name="connsiteX12" fmla="*/ 2745757 w 6589816"/>
              <a:gd name="connsiteY12" fmla="*/ 6984776 h 7573393"/>
              <a:gd name="connsiteX13" fmla="*/ 4787172 w 6589816"/>
              <a:gd name="connsiteY13" fmla="*/ 7573393 h 7573393"/>
              <a:gd name="connsiteX14" fmla="*/ 1098303 w 6589816"/>
              <a:gd name="connsiteY14" fmla="*/ 6984776 h 7573393"/>
              <a:gd name="connsiteX15" fmla="*/ 1098325 w 6589816"/>
              <a:gd name="connsiteY15" fmla="*/ 6984776 h 7573393"/>
              <a:gd name="connsiteX16" fmla="*/ 0 w 6589816"/>
              <a:gd name="connsiteY16" fmla="*/ 5886451 h 7573393"/>
              <a:gd name="connsiteX17" fmla="*/ 0 w 6589816"/>
              <a:gd name="connsiteY17" fmla="*/ 5820647 h 7573393"/>
              <a:gd name="connsiteX18" fmla="*/ 0 w 6589816"/>
              <a:gd name="connsiteY18" fmla="*/ 4074453 h 7573393"/>
              <a:gd name="connsiteX19" fmla="*/ 0 w 6589816"/>
              <a:gd name="connsiteY19" fmla="*/ 4074453 h 7573393"/>
              <a:gd name="connsiteX20" fmla="*/ 0 w 6589816"/>
              <a:gd name="connsiteY20" fmla="*/ 1098325 h 7573393"/>
              <a:gd name="connsiteX0" fmla="*/ 0 w 6589816"/>
              <a:gd name="connsiteY0" fmla="*/ 1098325 h 7573393"/>
              <a:gd name="connsiteX1" fmla="*/ 1098325 w 6589816"/>
              <a:gd name="connsiteY1" fmla="*/ 0 h 7573393"/>
              <a:gd name="connsiteX2" fmla="*/ 1098303 w 6589816"/>
              <a:gd name="connsiteY2" fmla="*/ 0 h 7573393"/>
              <a:gd name="connsiteX3" fmla="*/ 1098303 w 6589816"/>
              <a:gd name="connsiteY3" fmla="*/ 0 h 7573393"/>
              <a:gd name="connsiteX4" fmla="*/ 2745757 w 6589816"/>
              <a:gd name="connsiteY4" fmla="*/ 0 h 7573393"/>
              <a:gd name="connsiteX5" fmla="*/ 5491491 w 6589816"/>
              <a:gd name="connsiteY5" fmla="*/ 0 h 7573393"/>
              <a:gd name="connsiteX6" fmla="*/ 6589816 w 6589816"/>
              <a:gd name="connsiteY6" fmla="*/ 1098325 h 7573393"/>
              <a:gd name="connsiteX7" fmla="*/ 6589816 w 6589816"/>
              <a:gd name="connsiteY7" fmla="*/ 4074453 h 7573393"/>
              <a:gd name="connsiteX8" fmla="*/ 6589816 w 6589816"/>
              <a:gd name="connsiteY8" fmla="*/ 4074453 h 7573393"/>
              <a:gd name="connsiteX9" fmla="*/ 6589816 w 6589816"/>
              <a:gd name="connsiteY9" fmla="*/ 5820647 h 7573393"/>
              <a:gd name="connsiteX10" fmla="*/ 6589816 w 6589816"/>
              <a:gd name="connsiteY10" fmla="*/ 5886451 h 7573393"/>
              <a:gd name="connsiteX11" fmla="*/ 5349251 w 6589816"/>
              <a:gd name="connsiteY11" fmla="*/ 6273576 h 7573393"/>
              <a:gd name="connsiteX12" fmla="*/ 2745757 w 6589816"/>
              <a:gd name="connsiteY12" fmla="*/ 6984776 h 7573393"/>
              <a:gd name="connsiteX13" fmla="*/ 4787172 w 6589816"/>
              <a:gd name="connsiteY13" fmla="*/ 7573393 h 7573393"/>
              <a:gd name="connsiteX14" fmla="*/ 1098303 w 6589816"/>
              <a:gd name="connsiteY14" fmla="*/ 6984776 h 7573393"/>
              <a:gd name="connsiteX15" fmla="*/ 1098325 w 6589816"/>
              <a:gd name="connsiteY15" fmla="*/ 6984776 h 7573393"/>
              <a:gd name="connsiteX16" fmla="*/ 0 w 6589816"/>
              <a:gd name="connsiteY16" fmla="*/ 5886451 h 7573393"/>
              <a:gd name="connsiteX17" fmla="*/ 0 w 6589816"/>
              <a:gd name="connsiteY17" fmla="*/ 5820647 h 7573393"/>
              <a:gd name="connsiteX18" fmla="*/ 0 w 6589816"/>
              <a:gd name="connsiteY18" fmla="*/ 4074453 h 7573393"/>
              <a:gd name="connsiteX19" fmla="*/ 0 w 6589816"/>
              <a:gd name="connsiteY19" fmla="*/ 4074453 h 7573393"/>
              <a:gd name="connsiteX20" fmla="*/ 0 w 6589816"/>
              <a:gd name="connsiteY20" fmla="*/ 1098325 h 7573393"/>
              <a:gd name="connsiteX0" fmla="*/ 0 w 6589816"/>
              <a:gd name="connsiteY0" fmla="*/ 1098325 h 7573393"/>
              <a:gd name="connsiteX1" fmla="*/ 1098325 w 6589816"/>
              <a:gd name="connsiteY1" fmla="*/ 0 h 7573393"/>
              <a:gd name="connsiteX2" fmla="*/ 1098303 w 6589816"/>
              <a:gd name="connsiteY2" fmla="*/ 0 h 7573393"/>
              <a:gd name="connsiteX3" fmla="*/ 1098303 w 6589816"/>
              <a:gd name="connsiteY3" fmla="*/ 0 h 7573393"/>
              <a:gd name="connsiteX4" fmla="*/ 2745757 w 6589816"/>
              <a:gd name="connsiteY4" fmla="*/ 0 h 7573393"/>
              <a:gd name="connsiteX5" fmla="*/ 5491491 w 6589816"/>
              <a:gd name="connsiteY5" fmla="*/ 0 h 7573393"/>
              <a:gd name="connsiteX6" fmla="*/ 6589816 w 6589816"/>
              <a:gd name="connsiteY6" fmla="*/ 1098325 h 7573393"/>
              <a:gd name="connsiteX7" fmla="*/ 6589816 w 6589816"/>
              <a:gd name="connsiteY7" fmla="*/ 4074453 h 7573393"/>
              <a:gd name="connsiteX8" fmla="*/ 6589816 w 6589816"/>
              <a:gd name="connsiteY8" fmla="*/ 4074453 h 7573393"/>
              <a:gd name="connsiteX9" fmla="*/ 6589816 w 6589816"/>
              <a:gd name="connsiteY9" fmla="*/ 5820647 h 7573393"/>
              <a:gd name="connsiteX10" fmla="*/ 6589816 w 6589816"/>
              <a:gd name="connsiteY10" fmla="*/ 5886451 h 7573393"/>
              <a:gd name="connsiteX11" fmla="*/ 4800611 w 6589816"/>
              <a:gd name="connsiteY11" fmla="*/ 6009416 h 7573393"/>
              <a:gd name="connsiteX12" fmla="*/ 2745757 w 6589816"/>
              <a:gd name="connsiteY12" fmla="*/ 6984776 h 7573393"/>
              <a:gd name="connsiteX13" fmla="*/ 4787172 w 6589816"/>
              <a:gd name="connsiteY13" fmla="*/ 7573393 h 7573393"/>
              <a:gd name="connsiteX14" fmla="*/ 1098303 w 6589816"/>
              <a:gd name="connsiteY14" fmla="*/ 6984776 h 7573393"/>
              <a:gd name="connsiteX15" fmla="*/ 1098325 w 6589816"/>
              <a:gd name="connsiteY15" fmla="*/ 6984776 h 7573393"/>
              <a:gd name="connsiteX16" fmla="*/ 0 w 6589816"/>
              <a:gd name="connsiteY16" fmla="*/ 5886451 h 7573393"/>
              <a:gd name="connsiteX17" fmla="*/ 0 w 6589816"/>
              <a:gd name="connsiteY17" fmla="*/ 5820647 h 7573393"/>
              <a:gd name="connsiteX18" fmla="*/ 0 w 6589816"/>
              <a:gd name="connsiteY18" fmla="*/ 4074453 h 7573393"/>
              <a:gd name="connsiteX19" fmla="*/ 0 w 6589816"/>
              <a:gd name="connsiteY19" fmla="*/ 4074453 h 7573393"/>
              <a:gd name="connsiteX20" fmla="*/ 0 w 6589816"/>
              <a:gd name="connsiteY20" fmla="*/ 1098325 h 7573393"/>
              <a:gd name="connsiteX0" fmla="*/ 0 w 6589816"/>
              <a:gd name="connsiteY0" fmla="*/ 1098325 h 7573393"/>
              <a:gd name="connsiteX1" fmla="*/ 1098325 w 6589816"/>
              <a:gd name="connsiteY1" fmla="*/ 0 h 7573393"/>
              <a:gd name="connsiteX2" fmla="*/ 1098303 w 6589816"/>
              <a:gd name="connsiteY2" fmla="*/ 0 h 7573393"/>
              <a:gd name="connsiteX3" fmla="*/ 1098303 w 6589816"/>
              <a:gd name="connsiteY3" fmla="*/ 0 h 7573393"/>
              <a:gd name="connsiteX4" fmla="*/ 2745757 w 6589816"/>
              <a:gd name="connsiteY4" fmla="*/ 0 h 7573393"/>
              <a:gd name="connsiteX5" fmla="*/ 5491491 w 6589816"/>
              <a:gd name="connsiteY5" fmla="*/ 0 h 7573393"/>
              <a:gd name="connsiteX6" fmla="*/ 6589816 w 6589816"/>
              <a:gd name="connsiteY6" fmla="*/ 1098325 h 7573393"/>
              <a:gd name="connsiteX7" fmla="*/ 6589816 w 6589816"/>
              <a:gd name="connsiteY7" fmla="*/ 4074453 h 7573393"/>
              <a:gd name="connsiteX8" fmla="*/ 6589816 w 6589816"/>
              <a:gd name="connsiteY8" fmla="*/ 4074453 h 7573393"/>
              <a:gd name="connsiteX9" fmla="*/ 6589816 w 6589816"/>
              <a:gd name="connsiteY9" fmla="*/ 5820647 h 7573393"/>
              <a:gd name="connsiteX10" fmla="*/ 6589816 w 6589816"/>
              <a:gd name="connsiteY10" fmla="*/ 5886451 h 7573393"/>
              <a:gd name="connsiteX11" fmla="*/ 4800611 w 6589816"/>
              <a:gd name="connsiteY11" fmla="*/ 6009416 h 7573393"/>
              <a:gd name="connsiteX12" fmla="*/ 2156477 w 6589816"/>
              <a:gd name="connsiteY12" fmla="*/ 6253256 h 7573393"/>
              <a:gd name="connsiteX13" fmla="*/ 4787172 w 6589816"/>
              <a:gd name="connsiteY13" fmla="*/ 7573393 h 7573393"/>
              <a:gd name="connsiteX14" fmla="*/ 1098303 w 6589816"/>
              <a:gd name="connsiteY14" fmla="*/ 6984776 h 7573393"/>
              <a:gd name="connsiteX15" fmla="*/ 1098325 w 6589816"/>
              <a:gd name="connsiteY15" fmla="*/ 6984776 h 7573393"/>
              <a:gd name="connsiteX16" fmla="*/ 0 w 6589816"/>
              <a:gd name="connsiteY16" fmla="*/ 5886451 h 7573393"/>
              <a:gd name="connsiteX17" fmla="*/ 0 w 6589816"/>
              <a:gd name="connsiteY17" fmla="*/ 5820647 h 7573393"/>
              <a:gd name="connsiteX18" fmla="*/ 0 w 6589816"/>
              <a:gd name="connsiteY18" fmla="*/ 4074453 h 7573393"/>
              <a:gd name="connsiteX19" fmla="*/ 0 w 6589816"/>
              <a:gd name="connsiteY19" fmla="*/ 4074453 h 7573393"/>
              <a:gd name="connsiteX20" fmla="*/ 0 w 6589816"/>
              <a:gd name="connsiteY20" fmla="*/ 1098325 h 7573393"/>
              <a:gd name="connsiteX0" fmla="*/ 0 w 6589816"/>
              <a:gd name="connsiteY0" fmla="*/ 1098325 h 6984776"/>
              <a:gd name="connsiteX1" fmla="*/ 1098325 w 6589816"/>
              <a:gd name="connsiteY1" fmla="*/ 0 h 6984776"/>
              <a:gd name="connsiteX2" fmla="*/ 1098303 w 6589816"/>
              <a:gd name="connsiteY2" fmla="*/ 0 h 6984776"/>
              <a:gd name="connsiteX3" fmla="*/ 1098303 w 6589816"/>
              <a:gd name="connsiteY3" fmla="*/ 0 h 6984776"/>
              <a:gd name="connsiteX4" fmla="*/ 2745757 w 6589816"/>
              <a:gd name="connsiteY4" fmla="*/ 0 h 6984776"/>
              <a:gd name="connsiteX5" fmla="*/ 5491491 w 6589816"/>
              <a:gd name="connsiteY5" fmla="*/ 0 h 6984776"/>
              <a:gd name="connsiteX6" fmla="*/ 6589816 w 6589816"/>
              <a:gd name="connsiteY6" fmla="*/ 1098325 h 6984776"/>
              <a:gd name="connsiteX7" fmla="*/ 6589816 w 6589816"/>
              <a:gd name="connsiteY7" fmla="*/ 4074453 h 6984776"/>
              <a:gd name="connsiteX8" fmla="*/ 6589816 w 6589816"/>
              <a:gd name="connsiteY8" fmla="*/ 4074453 h 6984776"/>
              <a:gd name="connsiteX9" fmla="*/ 6589816 w 6589816"/>
              <a:gd name="connsiteY9" fmla="*/ 5820647 h 6984776"/>
              <a:gd name="connsiteX10" fmla="*/ 6589816 w 6589816"/>
              <a:gd name="connsiteY10" fmla="*/ 5886451 h 6984776"/>
              <a:gd name="connsiteX11" fmla="*/ 4800611 w 6589816"/>
              <a:gd name="connsiteY11" fmla="*/ 6009416 h 6984776"/>
              <a:gd name="connsiteX12" fmla="*/ 2156477 w 6589816"/>
              <a:gd name="connsiteY12" fmla="*/ 6253256 h 6984776"/>
              <a:gd name="connsiteX13" fmla="*/ 5417092 w 6589816"/>
              <a:gd name="connsiteY13" fmla="*/ 6984113 h 6984776"/>
              <a:gd name="connsiteX14" fmla="*/ 1098303 w 6589816"/>
              <a:gd name="connsiteY14" fmla="*/ 6984776 h 6984776"/>
              <a:gd name="connsiteX15" fmla="*/ 1098325 w 6589816"/>
              <a:gd name="connsiteY15" fmla="*/ 6984776 h 6984776"/>
              <a:gd name="connsiteX16" fmla="*/ 0 w 6589816"/>
              <a:gd name="connsiteY16" fmla="*/ 5886451 h 6984776"/>
              <a:gd name="connsiteX17" fmla="*/ 0 w 6589816"/>
              <a:gd name="connsiteY17" fmla="*/ 5820647 h 6984776"/>
              <a:gd name="connsiteX18" fmla="*/ 0 w 6589816"/>
              <a:gd name="connsiteY18" fmla="*/ 4074453 h 6984776"/>
              <a:gd name="connsiteX19" fmla="*/ 0 w 6589816"/>
              <a:gd name="connsiteY19" fmla="*/ 4074453 h 6984776"/>
              <a:gd name="connsiteX20" fmla="*/ 0 w 6589816"/>
              <a:gd name="connsiteY20" fmla="*/ 1098325 h 6984776"/>
              <a:gd name="connsiteX0" fmla="*/ 0 w 6589816"/>
              <a:gd name="connsiteY0" fmla="*/ 1098325 h 7776593"/>
              <a:gd name="connsiteX1" fmla="*/ 1098325 w 6589816"/>
              <a:gd name="connsiteY1" fmla="*/ 0 h 7776593"/>
              <a:gd name="connsiteX2" fmla="*/ 1098303 w 6589816"/>
              <a:gd name="connsiteY2" fmla="*/ 0 h 7776593"/>
              <a:gd name="connsiteX3" fmla="*/ 1098303 w 6589816"/>
              <a:gd name="connsiteY3" fmla="*/ 0 h 7776593"/>
              <a:gd name="connsiteX4" fmla="*/ 2745757 w 6589816"/>
              <a:gd name="connsiteY4" fmla="*/ 0 h 7776593"/>
              <a:gd name="connsiteX5" fmla="*/ 5491491 w 6589816"/>
              <a:gd name="connsiteY5" fmla="*/ 0 h 7776593"/>
              <a:gd name="connsiteX6" fmla="*/ 6589816 w 6589816"/>
              <a:gd name="connsiteY6" fmla="*/ 1098325 h 7776593"/>
              <a:gd name="connsiteX7" fmla="*/ 6589816 w 6589816"/>
              <a:gd name="connsiteY7" fmla="*/ 4074453 h 7776593"/>
              <a:gd name="connsiteX8" fmla="*/ 6589816 w 6589816"/>
              <a:gd name="connsiteY8" fmla="*/ 4074453 h 7776593"/>
              <a:gd name="connsiteX9" fmla="*/ 6589816 w 6589816"/>
              <a:gd name="connsiteY9" fmla="*/ 5820647 h 7776593"/>
              <a:gd name="connsiteX10" fmla="*/ 6589816 w 6589816"/>
              <a:gd name="connsiteY10" fmla="*/ 5886451 h 7776593"/>
              <a:gd name="connsiteX11" fmla="*/ 4800611 w 6589816"/>
              <a:gd name="connsiteY11" fmla="*/ 6009416 h 7776593"/>
              <a:gd name="connsiteX12" fmla="*/ 2156477 w 6589816"/>
              <a:gd name="connsiteY12" fmla="*/ 6253256 h 7776593"/>
              <a:gd name="connsiteX13" fmla="*/ 3933732 w 6589816"/>
              <a:gd name="connsiteY13" fmla="*/ 7776593 h 7776593"/>
              <a:gd name="connsiteX14" fmla="*/ 1098303 w 6589816"/>
              <a:gd name="connsiteY14" fmla="*/ 6984776 h 7776593"/>
              <a:gd name="connsiteX15" fmla="*/ 1098325 w 6589816"/>
              <a:gd name="connsiteY15" fmla="*/ 6984776 h 7776593"/>
              <a:gd name="connsiteX16" fmla="*/ 0 w 6589816"/>
              <a:gd name="connsiteY16" fmla="*/ 5886451 h 7776593"/>
              <a:gd name="connsiteX17" fmla="*/ 0 w 6589816"/>
              <a:gd name="connsiteY17" fmla="*/ 5820647 h 7776593"/>
              <a:gd name="connsiteX18" fmla="*/ 0 w 6589816"/>
              <a:gd name="connsiteY18" fmla="*/ 4074453 h 7776593"/>
              <a:gd name="connsiteX19" fmla="*/ 0 w 6589816"/>
              <a:gd name="connsiteY19" fmla="*/ 4074453 h 7776593"/>
              <a:gd name="connsiteX20" fmla="*/ 0 w 6589816"/>
              <a:gd name="connsiteY20" fmla="*/ 1098325 h 7776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589816" h="7776593">
                <a:moveTo>
                  <a:pt x="0" y="1098325"/>
                </a:moveTo>
                <a:cubicBezTo>
                  <a:pt x="0" y="491737"/>
                  <a:pt x="491737" y="0"/>
                  <a:pt x="1098325" y="0"/>
                </a:cubicBezTo>
                <a:lnTo>
                  <a:pt x="1098303" y="0"/>
                </a:lnTo>
                <a:lnTo>
                  <a:pt x="1098303" y="0"/>
                </a:lnTo>
                <a:lnTo>
                  <a:pt x="2745757" y="0"/>
                </a:lnTo>
                <a:lnTo>
                  <a:pt x="5491491" y="0"/>
                </a:lnTo>
                <a:cubicBezTo>
                  <a:pt x="6098079" y="0"/>
                  <a:pt x="6589816" y="491737"/>
                  <a:pt x="6589816" y="1098325"/>
                </a:cubicBezTo>
                <a:lnTo>
                  <a:pt x="6589816" y="4074453"/>
                </a:lnTo>
                <a:lnTo>
                  <a:pt x="6589816" y="4074453"/>
                </a:lnTo>
                <a:lnTo>
                  <a:pt x="6589816" y="5820647"/>
                </a:lnTo>
                <a:lnTo>
                  <a:pt x="6589816" y="5886451"/>
                </a:lnTo>
                <a:cubicBezTo>
                  <a:pt x="6589816" y="6493039"/>
                  <a:pt x="5407199" y="6009416"/>
                  <a:pt x="4800611" y="6009416"/>
                </a:cubicBezTo>
                <a:lnTo>
                  <a:pt x="2156477" y="6253256"/>
                </a:lnTo>
                <a:lnTo>
                  <a:pt x="3933732" y="7776593"/>
                </a:lnTo>
                <a:lnTo>
                  <a:pt x="1098303" y="6984776"/>
                </a:lnTo>
                <a:lnTo>
                  <a:pt x="1098325" y="6984776"/>
                </a:lnTo>
                <a:cubicBezTo>
                  <a:pt x="491737" y="6984776"/>
                  <a:pt x="0" y="6493039"/>
                  <a:pt x="0" y="5886451"/>
                </a:cubicBezTo>
                <a:lnTo>
                  <a:pt x="0" y="5820647"/>
                </a:lnTo>
                <a:lnTo>
                  <a:pt x="0" y="4074453"/>
                </a:lnTo>
                <a:lnTo>
                  <a:pt x="0" y="4074453"/>
                </a:lnTo>
                <a:lnTo>
                  <a:pt x="0" y="1098325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0A902E-2A64-4298-CD19-8BA0AC190534}"/>
              </a:ext>
            </a:extLst>
          </p:cNvPr>
          <p:cNvSpPr txBox="1"/>
          <p:nvPr/>
        </p:nvSpPr>
        <p:spPr>
          <a:xfrm>
            <a:off x="351200" y="611560"/>
            <a:ext cx="6264696" cy="57246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>
                <a:latin typeface="Californian FB" panose="0207040306080B030204" pitchFamily="18" charset="0"/>
              </a:rPr>
              <a:t>Plan your presentation</a:t>
            </a:r>
          </a:p>
          <a:p>
            <a:endParaRPr lang="en-US" sz="3000" b="1" dirty="0">
              <a:latin typeface="Californian FB" panose="0207040306080B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>
                <a:latin typeface="Californian FB" panose="0207040306080B030204" pitchFamily="18" charset="0"/>
              </a:rPr>
              <a:t>Understanding the presentation topic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>
                <a:latin typeface="Californian FB" panose="0207040306080B030204" pitchFamily="18" charset="0"/>
              </a:rPr>
              <a:t>do thorough research on the presentation topic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>
                <a:latin typeface="Californian FB" panose="0207040306080B030204" pitchFamily="18" charset="0"/>
              </a:rPr>
              <a:t>more confident in answering the questions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>
                <a:latin typeface="Californian FB" panose="0207040306080B030204" pitchFamily="18" charset="0"/>
              </a:rPr>
              <a:t>identifying the areas in which you are not very confident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b="1" dirty="0">
                <a:latin typeface="Californian FB" panose="0207040306080B030204" pitchFamily="18" charset="0"/>
              </a:rPr>
              <a:t> research those concerned areas and prepare yourself for questions</a:t>
            </a:r>
          </a:p>
        </p:txBody>
      </p:sp>
      <p:pic>
        <p:nvPicPr>
          <p:cNvPr id="1028" name="Picture 4" descr="5 Challenges of Teaching | How to Solve ...">
            <a:extLst>
              <a:ext uri="{FF2B5EF4-FFF2-40B4-BE49-F238E27FC236}">
                <a16:creationId xmlns:a16="http://schemas.microsoft.com/office/drawing/2014/main" id="{4B8E297C-A9D7-38E7-0D2E-9FB82A1E2D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4821" y="7313415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9277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EE9AFB1-F347-E835-03C1-6142E2CF5F0C}"/>
              </a:ext>
            </a:extLst>
          </p:cNvPr>
          <p:cNvSpPr/>
          <p:nvPr/>
        </p:nvSpPr>
        <p:spPr>
          <a:xfrm>
            <a:off x="116632" y="4415909"/>
            <a:ext cx="6624736" cy="450005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F891520-A991-27F0-D029-62AFFAFBD1D8}"/>
              </a:ext>
            </a:extLst>
          </p:cNvPr>
          <p:cNvSpPr/>
          <p:nvPr/>
        </p:nvSpPr>
        <p:spPr>
          <a:xfrm>
            <a:off x="224644" y="179512"/>
            <a:ext cx="6408712" cy="4031873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F4270DA-D589-5BDC-1B6D-B8052EF61783}"/>
              </a:ext>
            </a:extLst>
          </p:cNvPr>
          <p:cNvSpPr txBox="1"/>
          <p:nvPr/>
        </p:nvSpPr>
        <p:spPr>
          <a:xfrm>
            <a:off x="548680" y="203776"/>
            <a:ext cx="576064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Californian FB" panose="0207040306080B030204" pitchFamily="18" charset="0"/>
              </a:rPr>
              <a:t>2. Know your audience</a:t>
            </a:r>
          </a:p>
          <a:p>
            <a:pPr marL="742950" indent="-742950">
              <a:buFont typeface="+mj-lt"/>
              <a:buAutoNum type="arabicPeriod"/>
            </a:pPr>
            <a:endParaRPr lang="en-US" b="1" dirty="0">
              <a:latin typeface="Californian FB" panose="0207040306080B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fornian FB" panose="0207040306080B030204" pitchFamily="18" charset="0"/>
              </a:rPr>
              <a:t>your audience is as important as the topic you will be presenting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fornian FB" panose="0207040306080B030204" pitchFamily="18" charset="0"/>
              </a:rPr>
              <a:t>Learn about their backgrounds, interests, concerns, etc.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3DECBD-800F-009E-13E1-ECB4ACCEB2FD}"/>
              </a:ext>
            </a:extLst>
          </p:cNvPr>
          <p:cNvSpPr txBox="1"/>
          <p:nvPr/>
        </p:nvSpPr>
        <p:spPr>
          <a:xfrm>
            <a:off x="233264" y="4440173"/>
            <a:ext cx="662473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Californian FB" panose="0207040306080B030204" pitchFamily="18" charset="0"/>
              </a:rPr>
              <a:t>3. Presentation outline</a:t>
            </a:r>
          </a:p>
          <a:p>
            <a:endParaRPr lang="en-US" sz="2800" b="1" dirty="0">
              <a:latin typeface="Californian FB" panose="0207040306080B0302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fornian FB" panose="0207040306080B030204" pitchFamily="18" charset="0"/>
              </a:rPr>
              <a:t>include a compelling introduction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fornian FB" panose="0207040306080B030204" pitchFamily="18" charset="0"/>
              </a:rPr>
              <a:t>a strong body, and an actionable conclusion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fornian FB" panose="0207040306080B030204" pitchFamily="18" charset="0"/>
              </a:rPr>
              <a:t>10 20 30 presentation rule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fornian FB" panose="0207040306080B030204" pitchFamily="18" charset="0"/>
              </a:rPr>
              <a:t>not more than 10 slides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fornian FB" panose="0207040306080B030204" pitchFamily="18" charset="0"/>
              </a:rPr>
              <a:t>take a maximum of 20 minutes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b="1" dirty="0">
                <a:latin typeface="Californian FB" panose="0207040306080B030204" pitchFamily="18" charset="0"/>
              </a:rPr>
              <a:t>a minimum 30-point font size</a:t>
            </a:r>
            <a:endParaRPr lang="en-US" sz="3200" b="1" dirty="0">
              <a:latin typeface="Californian FB" panose="0207040306080B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58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BD64D131-C4F7-4FD4-24E4-3CE507185A7D}"/>
              </a:ext>
            </a:extLst>
          </p:cNvPr>
          <p:cNvSpPr/>
          <p:nvPr/>
        </p:nvSpPr>
        <p:spPr>
          <a:xfrm>
            <a:off x="3761" y="1135512"/>
            <a:ext cx="6855214" cy="7131489"/>
          </a:xfrm>
          <a:custGeom>
            <a:avLst/>
            <a:gdLst>
              <a:gd name="connsiteX0" fmla="*/ 2000273 w 6858000"/>
              <a:gd name="connsiteY0" fmla="*/ 6277626 h 5580112"/>
              <a:gd name="connsiteX1" fmla="*/ 1743883 w 6858000"/>
              <a:gd name="connsiteY1" fmla="*/ 5219962 h 5580112"/>
              <a:gd name="connsiteX2" fmla="*/ 570651 w 6858000"/>
              <a:gd name="connsiteY2" fmla="*/ 1248835 h 5580112"/>
              <a:gd name="connsiteX3" fmla="*/ 4496287 w 6858000"/>
              <a:gd name="connsiteY3" fmla="*/ 138590 h 5580112"/>
              <a:gd name="connsiteX4" fmla="*/ 6674228 w 6858000"/>
              <a:gd name="connsiteY4" fmla="*/ 3691180 h 5580112"/>
              <a:gd name="connsiteX5" fmla="*/ 2985301 w 6858000"/>
              <a:gd name="connsiteY5" fmla="*/ 5556657 h 5580112"/>
              <a:gd name="connsiteX6" fmla="*/ 2000273 w 6858000"/>
              <a:gd name="connsiteY6" fmla="*/ 6277626 h 5580112"/>
              <a:gd name="connsiteX0" fmla="*/ 1106790 w 6859573"/>
              <a:gd name="connsiteY0" fmla="*/ 7232905 h 7232905"/>
              <a:gd name="connsiteX1" fmla="*/ 1744480 w 6859573"/>
              <a:gd name="connsiteY1" fmla="*/ 5220201 h 7232905"/>
              <a:gd name="connsiteX2" fmla="*/ 571248 w 6859573"/>
              <a:gd name="connsiteY2" fmla="*/ 1249074 h 7232905"/>
              <a:gd name="connsiteX3" fmla="*/ 4496884 w 6859573"/>
              <a:gd name="connsiteY3" fmla="*/ 138829 h 7232905"/>
              <a:gd name="connsiteX4" fmla="*/ 6674825 w 6859573"/>
              <a:gd name="connsiteY4" fmla="*/ 3691419 h 7232905"/>
              <a:gd name="connsiteX5" fmla="*/ 2985898 w 6859573"/>
              <a:gd name="connsiteY5" fmla="*/ 5556896 h 7232905"/>
              <a:gd name="connsiteX6" fmla="*/ 1106790 w 6859573"/>
              <a:gd name="connsiteY6" fmla="*/ 7232905 h 7232905"/>
              <a:gd name="connsiteX0" fmla="*/ 983590 w 6736373"/>
              <a:gd name="connsiteY0" fmla="*/ 7211385 h 7211385"/>
              <a:gd name="connsiteX1" fmla="*/ 1255520 w 6736373"/>
              <a:gd name="connsiteY1" fmla="*/ 5279961 h 7211385"/>
              <a:gd name="connsiteX2" fmla="*/ 448048 w 6736373"/>
              <a:gd name="connsiteY2" fmla="*/ 1227554 h 7211385"/>
              <a:gd name="connsiteX3" fmla="*/ 4373684 w 6736373"/>
              <a:gd name="connsiteY3" fmla="*/ 117309 h 7211385"/>
              <a:gd name="connsiteX4" fmla="*/ 6551625 w 6736373"/>
              <a:gd name="connsiteY4" fmla="*/ 3669899 h 7211385"/>
              <a:gd name="connsiteX5" fmla="*/ 2862698 w 6736373"/>
              <a:gd name="connsiteY5" fmla="*/ 5535376 h 7211385"/>
              <a:gd name="connsiteX6" fmla="*/ 983590 w 6736373"/>
              <a:gd name="connsiteY6" fmla="*/ 7211385 h 7211385"/>
              <a:gd name="connsiteX0" fmla="*/ 983590 w 6736373"/>
              <a:gd name="connsiteY0" fmla="*/ 7211385 h 7211385"/>
              <a:gd name="connsiteX1" fmla="*/ 1255520 w 6736373"/>
              <a:gd name="connsiteY1" fmla="*/ 5279961 h 7211385"/>
              <a:gd name="connsiteX2" fmla="*/ 448048 w 6736373"/>
              <a:gd name="connsiteY2" fmla="*/ 1227554 h 7211385"/>
              <a:gd name="connsiteX3" fmla="*/ 4373684 w 6736373"/>
              <a:gd name="connsiteY3" fmla="*/ 117309 h 7211385"/>
              <a:gd name="connsiteX4" fmla="*/ 6551625 w 6736373"/>
              <a:gd name="connsiteY4" fmla="*/ 3669899 h 7211385"/>
              <a:gd name="connsiteX5" fmla="*/ 5627958 w 6736373"/>
              <a:gd name="connsiteY5" fmla="*/ 5609344 h 7211385"/>
              <a:gd name="connsiteX6" fmla="*/ 2862698 w 6736373"/>
              <a:gd name="connsiteY6" fmla="*/ 5535376 h 7211385"/>
              <a:gd name="connsiteX7" fmla="*/ 983590 w 6736373"/>
              <a:gd name="connsiteY7" fmla="*/ 7211385 h 7211385"/>
              <a:gd name="connsiteX0" fmla="*/ 983590 w 6736373"/>
              <a:gd name="connsiteY0" fmla="*/ 7211385 h 7211385"/>
              <a:gd name="connsiteX1" fmla="*/ 1255520 w 6736373"/>
              <a:gd name="connsiteY1" fmla="*/ 5279961 h 7211385"/>
              <a:gd name="connsiteX2" fmla="*/ 448048 w 6736373"/>
              <a:gd name="connsiteY2" fmla="*/ 1227554 h 7211385"/>
              <a:gd name="connsiteX3" fmla="*/ 4373684 w 6736373"/>
              <a:gd name="connsiteY3" fmla="*/ 117309 h 7211385"/>
              <a:gd name="connsiteX4" fmla="*/ 6551625 w 6736373"/>
              <a:gd name="connsiteY4" fmla="*/ 3669899 h 7211385"/>
              <a:gd name="connsiteX5" fmla="*/ 5627958 w 6736373"/>
              <a:gd name="connsiteY5" fmla="*/ 5609344 h 7211385"/>
              <a:gd name="connsiteX6" fmla="*/ 3025258 w 6736373"/>
              <a:gd name="connsiteY6" fmla="*/ 5901136 h 7211385"/>
              <a:gd name="connsiteX7" fmla="*/ 983590 w 6736373"/>
              <a:gd name="connsiteY7" fmla="*/ 7211385 h 7211385"/>
              <a:gd name="connsiteX0" fmla="*/ 1102431 w 6855214"/>
              <a:gd name="connsiteY0" fmla="*/ 7212769 h 7212769"/>
              <a:gd name="connsiteX1" fmla="*/ 1150841 w 6855214"/>
              <a:gd name="connsiteY1" fmla="*/ 5362625 h 7212769"/>
              <a:gd name="connsiteX2" fmla="*/ 566889 w 6855214"/>
              <a:gd name="connsiteY2" fmla="*/ 1228938 h 7212769"/>
              <a:gd name="connsiteX3" fmla="*/ 4492525 w 6855214"/>
              <a:gd name="connsiteY3" fmla="*/ 118693 h 7212769"/>
              <a:gd name="connsiteX4" fmla="*/ 6670466 w 6855214"/>
              <a:gd name="connsiteY4" fmla="*/ 3671283 h 7212769"/>
              <a:gd name="connsiteX5" fmla="*/ 5746799 w 6855214"/>
              <a:gd name="connsiteY5" fmla="*/ 5610728 h 7212769"/>
              <a:gd name="connsiteX6" fmla="*/ 3144099 w 6855214"/>
              <a:gd name="connsiteY6" fmla="*/ 5902520 h 7212769"/>
              <a:gd name="connsiteX7" fmla="*/ 1102431 w 6855214"/>
              <a:gd name="connsiteY7" fmla="*/ 7212769 h 7212769"/>
              <a:gd name="connsiteX0" fmla="*/ 4089471 w 6855214"/>
              <a:gd name="connsiteY0" fmla="*/ 7131489 h 7131489"/>
              <a:gd name="connsiteX1" fmla="*/ 1150841 w 6855214"/>
              <a:gd name="connsiteY1" fmla="*/ 5362625 h 7131489"/>
              <a:gd name="connsiteX2" fmla="*/ 566889 w 6855214"/>
              <a:gd name="connsiteY2" fmla="*/ 1228938 h 7131489"/>
              <a:gd name="connsiteX3" fmla="*/ 4492525 w 6855214"/>
              <a:gd name="connsiteY3" fmla="*/ 118693 h 7131489"/>
              <a:gd name="connsiteX4" fmla="*/ 6670466 w 6855214"/>
              <a:gd name="connsiteY4" fmla="*/ 3671283 h 7131489"/>
              <a:gd name="connsiteX5" fmla="*/ 5746799 w 6855214"/>
              <a:gd name="connsiteY5" fmla="*/ 5610728 h 7131489"/>
              <a:gd name="connsiteX6" fmla="*/ 3144099 w 6855214"/>
              <a:gd name="connsiteY6" fmla="*/ 5902520 h 7131489"/>
              <a:gd name="connsiteX7" fmla="*/ 4089471 w 6855214"/>
              <a:gd name="connsiteY7" fmla="*/ 7131489 h 7131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5214" h="7131489">
                <a:moveTo>
                  <a:pt x="4089471" y="7131489"/>
                </a:moveTo>
                <a:cubicBezTo>
                  <a:pt x="4004008" y="6778934"/>
                  <a:pt x="1236304" y="5715180"/>
                  <a:pt x="1150841" y="5362625"/>
                </a:cubicBezTo>
                <a:cubicBezTo>
                  <a:pt x="-582512" y="4566799"/>
                  <a:pt x="9942" y="2102927"/>
                  <a:pt x="566889" y="1228938"/>
                </a:cubicBezTo>
                <a:cubicBezTo>
                  <a:pt x="1123836" y="354949"/>
                  <a:pt x="3026018" y="-272121"/>
                  <a:pt x="4492525" y="118693"/>
                </a:cubicBezTo>
                <a:cubicBezTo>
                  <a:pt x="6307992" y="602503"/>
                  <a:pt x="7287469" y="2200196"/>
                  <a:pt x="6670466" y="3671283"/>
                </a:cubicBezTo>
                <a:cubicBezTo>
                  <a:pt x="6947245" y="4396969"/>
                  <a:pt x="6361620" y="5299815"/>
                  <a:pt x="5746799" y="5610728"/>
                </a:cubicBezTo>
                <a:cubicBezTo>
                  <a:pt x="5131978" y="5921641"/>
                  <a:pt x="3985894" y="5445860"/>
                  <a:pt x="3144099" y="5902520"/>
                </a:cubicBezTo>
                <a:lnTo>
                  <a:pt x="4089471" y="7131489"/>
                </a:lnTo>
                <a:close/>
              </a:path>
            </a:pathLst>
          </a:cu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2ADC1F-FC98-74D0-FAAD-A52BEC2B9863}"/>
              </a:ext>
            </a:extLst>
          </p:cNvPr>
          <p:cNvSpPr txBox="1"/>
          <p:nvPr/>
        </p:nvSpPr>
        <p:spPr>
          <a:xfrm>
            <a:off x="980728" y="1848177"/>
            <a:ext cx="5661248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Californian FB" panose="0207040306080B030204" pitchFamily="18" charset="0"/>
              </a:rPr>
              <a:t>4.  Keep it simple</a:t>
            </a:r>
          </a:p>
          <a:p>
            <a:endParaRPr lang="en-US" sz="2800" b="1" dirty="0">
              <a:latin typeface="Californian FB" panose="0207040306080B0302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b="1" dirty="0">
                <a:latin typeface="Californian FB" panose="0207040306080B030204" pitchFamily="18" charset="0"/>
              </a:rPr>
              <a:t>Simplicity is the key to focus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b="1" dirty="0">
                <a:latin typeface="Californian FB" panose="0207040306080B030204" pitchFamily="18" charset="0"/>
              </a:rPr>
              <a:t>avoid too much information on a single slide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b="1" dirty="0">
                <a:latin typeface="Californian FB" panose="0207040306080B030204" pitchFamily="18" charset="0"/>
              </a:rPr>
              <a:t>keep 6-8 summarizing lines on a slide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sz="3200" b="1" dirty="0">
                <a:latin typeface="Californian FB" panose="0207040306080B030204" pitchFamily="18" charset="0"/>
              </a:rPr>
              <a:t>make your presentation appear clean and visually pleasing</a:t>
            </a:r>
          </a:p>
          <a:p>
            <a:endParaRPr lang="en-US" sz="2800" b="1" dirty="0">
              <a:latin typeface="Californian FB" panose="0207040306080B0302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61B7323-A23E-905A-E191-14609CEA8E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100" y="7297414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967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DAEFC72-47EB-20E9-EB95-CF04EC7C2C49}"/>
              </a:ext>
            </a:extLst>
          </p:cNvPr>
          <p:cNvSpPr/>
          <p:nvPr/>
        </p:nvSpPr>
        <p:spPr>
          <a:xfrm>
            <a:off x="123372" y="4796347"/>
            <a:ext cx="6624736" cy="4031873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7D5E1B2-4729-0994-DC48-C5B1636C72BC}"/>
              </a:ext>
            </a:extLst>
          </p:cNvPr>
          <p:cNvSpPr/>
          <p:nvPr/>
        </p:nvSpPr>
        <p:spPr>
          <a:xfrm>
            <a:off x="233264" y="90885"/>
            <a:ext cx="6624736" cy="450005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AE79ED4-BFDD-7EC9-1BF2-583852DA6D69}"/>
              </a:ext>
            </a:extLst>
          </p:cNvPr>
          <p:cNvSpPr txBox="1"/>
          <p:nvPr/>
        </p:nvSpPr>
        <p:spPr>
          <a:xfrm>
            <a:off x="368660" y="467544"/>
            <a:ext cx="648934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Californian FB" panose="0207040306080B030204" pitchFamily="18" charset="0"/>
              </a:rPr>
              <a:t>5.  Storytelling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fornian FB" panose="0207040306080B030204" pitchFamily="18" charset="0"/>
              </a:rPr>
              <a:t>Incorporating storytelling into a presentation is an effective strategy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fornian FB" panose="0207040306080B030204" pitchFamily="18" charset="0"/>
              </a:rPr>
              <a:t> power to bring your subject to life and stimulate the audience’s curiosity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fornian FB" panose="0207040306080B030204" pitchFamily="18" charset="0"/>
              </a:rPr>
              <a:t>Put the timeline..</a:t>
            </a:r>
          </a:p>
          <a:p>
            <a:endParaRPr lang="en-US" sz="2800" b="1" dirty="0">
              <a:latin typeface="Californian FB" panose="0207040306080B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A0AF186-8EB2-0A82-D25E-23EF06323F41}"/>
              </a:ext>
            </a:extLst>
          </p:cNvPr>
          <p:cNvSpPr txBox="1"/>
          <p:nvPr/>
        </p:nvSpPr>
        <p:spPr>
          <a:xfrm>
            <a:off x="368660" y="4796347"/>
            <a:ext cx="676013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Californian FB" panose="0207040306080B030204" pitchFamily="18" charset="0"/>
              </a:rPr>
              <a:t>6. Visual aids</a:t>
            </a:r>
          </a:p>
          <a:p>
            <a:endParaRPr lang="en-US" b="1" dirty="0">
              <a:latin typeface="Californian FB" panose="0207040306080B030204" pitchFamily="18" charset="0"/>
            </a:endParaRPr>
          </a:p>
          <a:p>
            <a:r>
              <a:rPr lang="en-US" b="1" dirty="0">
                <a:latin typeface="Californian FB" panose="0207040306080B030204" pitchFamily="18" charset="0"/>
              </a:rPr>
              <a:t>Use visual aids to make your presentation more interesting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latin typeface="Californian FB" panose="0207040306080B030204" pitchFamily="18" charset="0"/>
              </a:rPr>
              <a:t>Graphs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latin typeface="Californian FB" panose="0207040306080B030204" pitchFamily="18" charset="0"/>
              </a:rPr>
              <a:t>Tables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latin typeface="Californian FB" panose="0207040306080B030204" pitchFamily="18" charset="0"/>
              </a:rPr>
              <a:t>Charts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latin typeface="Californian FB" panose="0207040306080B030204" pitchFamily="18" charset="0"/>
              </a:rPr>
              <a:t>Pictures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latin typeface="Californian FB" panose="0207040306080B030204" pitchFamily="18" charset="0"/>
              </a:rPr>
              <a:t>PPTs etc. </a:t>
            </a:r>
          </a:p>
        </p:txBody>
      </p:sp>
    </p:spTree>
    <p:extLst>
      <p:ext uri="{BB962C8B-B14F-4D97-AF65-F5344CB8AC3E}">
        <p14:creationId xmlns:p14="http://schemas.microsoft.com/office/powerpoint/2010/main" val="3574641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C97A72F-F760-6AC0-39B9-FF736EC8D9A9}"/>
              </a:ext>
            </a:extLst>
          </p:cNvPr>
          <p:cNvSpPr/>
          <p:nvPr/>
        </p:nvSpPr>
        <p:spPr>
          <a:xfrm>
            <a:off x="260648" y="5219487"/>
            <a:ext cx="6336704" cy="3629903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8743EF2-94ED-E311-4120-EA0DDCC87304}"/>
              </a:ext>
            </a:extLst>
          </p:cNvPr>
          <p:cNvSpPr/>
          <p:nvPr/>
        </p:nvSpPr>
        <p:spPr>
          <a:xfrm>
            <a:off x="476672" y="323527"/>
            <a:ext cx="6120680" cy="391293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5EA63B-4E89-7C07-2F5F-FB5B27F019CF}"/>
              </a:ext>
            </a:extLst>
          </p:cNvPr>
          <p:cNvSpPr txBox="1"/>
          <p:nvPr/>
        </p:nvSpPr>
        <p:spPr>
          <a:xfrm>
            <a:off x="728700" y="4236463"/>
            <a:ext cx="5400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“to act an immediate response from an audience”</a:t>
            </a:r>
            <a:endParaRPr lang="th-TH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FC6B07-AE2B-BB7E-06E0-20D3F2405F8C}"/>
              </a:ext>
            </a:extLst>
          </p:cNvPr>
          <p:cNvSpPr txBox="1"/>
          <p:nvPr/>
        </p:nvSpPr>
        <p:spPr>
          <a:xfrm>
            <a:off x="728700" y="467129"/>
            <a:ext cx="5400600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7. Clear call-to-action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should not leave the presentation open-ended and make the audience do the guesswork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should present the audience with a clear call to action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36793B-F763-3253-5449-92CCFA1DC78D}"/>
              </a:ext>
            </a:extLst>
          </p:cNvPr>
          <p:cNvSpPr txBox="1"/>
          <p:nvPr/>
        </p:nvSpPr>
        <p:spPr>
          <a:xfrm>
            <a:off x="716908" y="5387833"/>
            <a:ext cx="5868652" cy="32932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Californian FB" panose="0207040306080B030204" pitchFamily="18" charset="0"/>
              </a:rPr>
              <a:t>8. Q &amp; A session</a:t>
            </a:r>
          </a:p>
          <a:p>
            <a:r>
              <a:rPr lang="en-US" sz="3200" b="1" dirty="0">
                <a:latin typeface="Californian FB" panose="0207040306080B030204" pitchFamily="18" charset="0"/>
              </a:rPr>
              <a:t>Keep room for Q&amp;A session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latin typeface="Californian FB" panose="0207040306080B030204" pitchFamily="18" charset="0"/>
              </a:rPr>
              <a:t>ask you questions freely without </a:t>
            </a:r>
          </a:p>
          <a:p>
            <a:r>
              <a:rPr lang="en-US" b="1" dirty="0">
                <a:latin typeface="Californian FB" panose="0207040306080B030204" pitchFamily="18" charset="0"/>
              </a:rPr>
              <a:t>worrying about the time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>
                <a:latin typeface="Californian FB" panose="0207040306080B030204" pitchFamily="18" charset="0"/>
              </a:rPr>
              <a:t>Half of the time in addressing </a:t>
            </a:r>
          </a:p>
          <a:p>
            <a:r>
              <a:rPr lang="en-US" b="1" dirty="0">
                <a:latin typeface="Californian FB" panose="0207040306080B030204" pitchFamily="18" charset="0"/>
              </a:rPr>
              <a:t>the audience questions, concerns, </a:t>
            </a:r>
          </a:p>
          <a:p>
            <a:r>
              <a:rPr lang="en-US" b="1" dirty="0">
                <a:latin typeface="Californian FB" panose="0207040306080B030204" pitchFamily="18" charset="0"/>
              </a:rPr>
              <a:t>thoughts, and insights</a:t>
            </a:r>
          </a:p>
        </p:txBody>
      </p:sp>
    </p:spTree>
    <p:extLst>
      <p:ext uri="{BB962C8B-B14F-4D97-AF65-F5344CB8AC3E}">
        <p14:creationId xmlns:p14="http://schemas.microsoft.com/office/powerpoint/2010/main" val="254162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4EB9F6F1-8D0D-0D4F-60CF-89DE156A30D7}"/>
              </a:ext>
            </a:extLst>
          </p:cNvPr>
          <p:cNvSpPr/>
          <p:nvPr/>
        </p:nvSpPr>
        <p:spPr>
          <a:xfrm>
            <a:off x="188640" y="4283393"/>
            <a:ext cx="6192688" cy="3096919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BCC0869-04EE-E86A-3524-6EA29BB5FC06}"/>
              </a:ext>
            </a:extLst>
          </p:cNvPr>
          <p:cNvSpPr/>
          <p:nvPr/>
        </p:nvSpPr>
        <p:spPr>
          <a:xfrm>
            <a:off x="188640" y="251520"/>
            <a:ext cx="6192688" cy="3816424"/>
          </a:xfrm>
          <a:prstGeom prst="round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201348-8284-9AC0-CDA6-89C43A2B0252}"/>
              </a:ext>
            </a:extLst>
          </p:cNvPr>
          <p:cNvSpPr txBox="1"/>
          <p:nvPr/>
        </p:nvSpPr>
        <p:spPr>
          <a:xfrm>
            <a:off x="476672" y="251520"/>
            <a:ext cx="597666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Californian FB" panose="0207040306080B030204" pitchFamily="18" charset="0"/>
              </a:rPr>
              <a:t>9. Improvise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fornian FB" panose="0207040306080B030204" pitchFamily="18" charset="0"/>
              </a:rPr>
              <a:t>adjust your presentation based on audience reactions and engagement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fornian FB" panose="0207040306080B030204" pitchFamily="18" charset="0"/>
              </a:rPr>
              <a:t>Stay flexible to address unexpected questions or concerns</a:t>
            </a:r>
          </a:p>
          <a:p>
            <a:endParaRPr lang="en-US" sz="2800" b="1" dirty="0">
              <a:latin typeface="Californian FB" panose="0207040306080B0302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22CBF0-DA34-B6EB-C079-5645A07907C3}"/>
              </a:ext>
            </a:extLst>
          </p:cNvPr>
          <p:cNvSpPr txBox="1"/>
          <p:nvPr/>
        </p:nvSpPr>
        <p:spPr>
          <a:xfrm>
            <a:off x="404664" y="4572000"/>
            <a:ext cx="5976664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latin typeface="Californian FB" panose="0207040306080B030204" pitchFamily="18" charset="0"/>
              </a:rPr>
              <a:t>10. Practice/Rehearse</a:t>
            </a:r>
          </a:p>
          <a:p>
            <a:r>
              <a:rPr lang="en-US" sz="3200" b="1" dirty="0">
                <a:latin typeface="Californian FB" panose="0207040306080B030204" pitchFamily="18" charset="0"/>
              </a:rPr>
              <a:t>the key to making your presentation multiple times </a:t>
            </a:r>
          </a:p>
          <a:p>
            <a:r>
              <a:rPr lang="en-US" sz="3200" b="1" dirty="0">
                <a:latin typeface="Californian FB" panose="0207040306080B030204" pitchFamily="18" charset="0"/>
              </a:rPr>
              <a:t>more impactful and building your confidence.</a:t>
            </a:r>
            <a:endParaRPr lang="en-US" sz="2400" b="1" dirty="0">
              <a:latin typeface="Californian FB" panose="0207040306080B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976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468</Words>
  <Application>Microsoft Office PowerPoint</Application>
  <PresentationFormat>On-screen Show (4:3)</PresentationFormat>
  <Paragraphs>92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Bodoni MT</vt:lpstr>
      <vt:lpstr>Calibri</vt:lpstr>
      <vt:lpstr>Californian FB</vt:lpstr>
      <vt:lpstr>Wingdings</vt:lpstr>
      <vt:lpstr>Office Theme</vt:lpstr>
      <vt:lpstr>27th December 2024 Friday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</dc:creator>
  <cp:lastModifiedBy>Windows</cp:lastModifiedBy>
  <cp:revision>3</cp:revision>
  <dcterms:created xsi:type="dcterms:W3CDTF">2024-12-26T09:16:36Z</dcterms:created>
  <dcterms:modified xsi:type="dcterms:W3CDTF">2024-12-27T01:38:10Z</dcterms:modified>
</cp:coreProperties>
</file>