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9"/>
  </p:notesMasterIdLst>
  <p:handoutMasterIdLst>
    <p:handoutMasterId r:id="rId40"/>
  </p:handoutMasterIdLst>
  <p:sldIdLst>
    <p:sldId id="292" r:id="rId5"/>
    <p:sldId id="291" r:id="rId6"/>
    <p:sldId id="256" r:id="rId7"/>
    <p:sldId id="257" r:id="rId8"/>
    <p:sldId id="269" r:id="rId9"/>
    <p:sldId id="270" r:id="rId10"/>
    <p:sldId id="274" r:id="rId11"/>
    <p:sldId id="271" r:id="rId12"/>
    <p:sldId id="272" r:id="rId13"/>
    <p:sldId id="273" r:id="rId14"/>
    <p:sldId id="276" r:id="rId15"/>
    <p:sldId id="275" r:id="rId16"/>
    <p:sldId id="278" r:id="rId17"/>
    <p:sldId id="281" r:id="rId18"/>
    <p:sldId id="282" r:id="rId19"/>
    <p:sldId id="280" r:id="rId20"/>
    <p:sldId id="277" r:id="rId21"/>
    <p:sldId id="279" r:id="rId22"/>
    <p:sldId id="283" r:id="rId23"/>
    <p:sldId id="284" r:id="rId24"/>
    <p:sldId id="285" r:id="rId25"/>
    <p:sldId id="259" r:id="rId26"/>
    <p:sldId id="261" r:id="rId27"/>
    <p:sldId id="262" r:id="rId28"/>
    <p:sldId id="263" r:id="rId29"/>
    <p:sldId id="286" r:id="rId30"/>
    <p:sldId id="265" r:id="rId31"/>
    <p:sldId id="288" r:id="rId32"/>
    <p:sldId id="266" r:id="rId33"/>
    <p:sldId id="267" r:id="rId34"/>
    <p:sldId id="268" r:id="rId35"/>
    <p:sldId id="287" r:id="rId36"/>
    <p:sldId id="289" r:id="rId37"/>
    <p:sldId id="290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31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28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8" d="100"/>
          <a:sy n="58" d="100"/>
        </p:scale>
        <p:origin x="197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EAAF3-9831-450B-8D59-2C09DB96C8FC}" type="datetimeFigureOut">
              <a:rPr lang="en-US"/>
              <a:t>12/2/2025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34459-7356-44BF-850D-8B30C4FB3B6B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0CD79-FC16-4410-AB61-17F26E6D3BC8}" type="datetimeFigureOut">
              <a:rPr lang="en-US"/>
              <a:t>12/2/2025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C37BE-C303-496D-B5CD-85F2937540F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>
                <a:latin typeface="Arial" pitchFamily="34" charset="0"/>
                <a:cs typeface="Arial" pitchFamily="34" charset="0"/>
              </a:rPr>
              <a:t>NOTE:</a:t>
            </a:r>
          </a:p>
          <a:p>
            <a:r>
              <a:rPr lang="en-US" i="1" dirty="0">
                <a:latin typeface="Arial" pitchFamily="34" charset="0"/>
                <a:cs typeface="Arial" pitchFamily="34" charset="0"/>
              </a:rPr>
              <a:t>To change the  image on this slide, select the picture and delete it. Then click the Pictures icon in the placeholder to insert your own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150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12/2/2025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12/2/2025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12/2/2025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12/2/2025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Straight Connector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12/2/2025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1" name="Picture Placeholder 10" descr="An empty placeholder to add an image. Click on the placeholder and select the image that you wish to add.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4" name="Group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Group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Rectangle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1" name="Group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anchor="ctr">
            <a:normAutofit/>
          </a:bodyPr>
          <a:lstStyle>
            <a:lvl1pPr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12/2/2025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12/2/2025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12/2/2025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12/2/2025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12/2/2025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12/2/2025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Straight Connector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FB825-724E-44F8-8712-A74F773361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2267" y="2319154"/>
            <a:ext cx="10532918" cy="2219691"/>
          </a:xfrm>
        </p:spPr>
        <p:txBody>
          <a:bodyPr>
            <a:normAutofit/>
          </a:bodyPr>
          <a:lstStyle/>
          <a:p>
            <a:pPr algn="ctr"/>
            <a:r>
              <a:rPr lang="th-TH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การบ่มเพาะทางธุรกิจสำหรับผู้ประกอบการ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3629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7F814-1CB0-43FB-B28E-FDDE5C44CB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644" y="1949335"/>
            <a:ext cx="10699173" cy="36700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การนำเสนอ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h-TH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บทสรุปสำหรับผู้บริหาร (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Executive Summary):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สรุปภาพรวมของแผนทั้งหมดใน 1-2 หน้าแรก เพื่อให้ผู้อ่านเข้าใจภาพรวมอย่างรวดเร็ว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การเขียนแบบเป็นขั้นตอน: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หากรู้สึกว่าการเขียนแผนทั้งหมดเป็นเรื่องยาก ให้เริ่มเขียนทีละส่วนก่อน เพื่อจัดระเบียบความคิดให้ง่ายขึ้น 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78816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CDA61-7A0A-499F-8B4B-24CFF0CCE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4802" y="349134"/>
            <a:ext cx="9980682" cy="1006907"/>
          </a:xfrm>
        </p:spPr>
        <p:txBody>
          <a:bodyPr>
            <a:normAutofit/>
          </a:bodyPr>
          <a:lstStyle/>
          <a:p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แหล่งที่มาของไอเดีย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76D0C-EA11-4687-B402-CF71D6C21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9753" y="1995054"/>
            <a:ext cx="10787694" cy="3973483"/>
          </a:xfrm>
        </p:spPr>
        <p:txBody>
          <a:bodyPr>
            <a:noAutofit/>
          </a:bodyPr>
          <a:lstStyle/>
          <a:p>
            <a:pPr lvl="1">
              <a:buFont typeface="Wingdings" panose="05000000000000000000" pitchFamily="2" charset="2"/>
              <a:buChar char="v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สำรวจปัญหาที่พบในชีวิตประจำวัน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เริ่มต้นจากความหลงใหลและทักษะส่วนตัว งานอดิเรกหรืองานที่ถนัดให้กลายเป็นธุรกิจ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วิเคราะห์เทรนด์ ติดตามกระแสความนิยมและพฤติกรรมผู้บริโภค เพื่อหาโอกาสที่ยังไม่มีใครทำ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ศึกษาคู่แข่งและพัฒนาต่อยอด ผลิตภัณฑ์หรือบริการให้ดีกว่าเดิม 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454191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85931-7F35-4C2F-801A-D4418DE0B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418" y="259080"/>
            <a:ext cx="9980682" cy="1096962"/>
          </a:xfrm>
        </p:spPr>
        <p:txBody>
          <a:bodyPr>
            <a:normAutofit/>
          </a:bodyPr>
          <a:lstStyle/>
          <a:p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การสร้างไอเดียธุรกิจ (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Business Ideation)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AFD39-AD79-4B6B-ACBE-F304C098D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899" y="2028304"/>
            <a:ext cx="10266911" cy="237744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การสร้างไอเดียทางธุรกิจ</a:t>
            </a:r>
            <a:r>
              <a:rPr lang="th-TH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Business Ideation)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เริ่มต้นจากการสำรวจตัวเองและตลาด เช่น ความชอบ ทักษะ และเทรนด์ปัจจุบัน จากนั้นจึงระดมความคิด สร้างความแตกต่าง และกำหนดกลุ่มเป้าหมายให้ชัดเจน ก่อนจะนำไปพัฒนาเป็นแผนธุรกิจที่ครอบคลุมการดำเนินงาน การเงิน และการตลาด 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454544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573A1-7187-4D19-A0BF-D1A39FE6D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8522" y="257696"/>
            <a:ext cx="9980682" cy="1096962"/>
          </a:xfrm>
        </p:spPr>
        <p:txBody>
          <a:bodyPr>
            <a:normAutofit/>
          </a:bodyPr>
          <a:lstStyle/>
          <a:p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เทคนิคการสร้างไอเดีย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A54C0F-25AA-4CAE-8415-36D4E97072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2111433"/>
            <a:ext cx="10416540" cy="2394065"/>
          </a:xfrm>
        </p:spPr>
        <p:txBody>
          <a:bodyPr>
            <a:noAutofit/>
          </a:bodyPr>
          <a:lstStyle/>
          <a:p>
            <a:pPr lvl="1">
              <a:buFont typeface="Wingdings" panose="05000000000000000000" pitchFamily="2" charset="2"/>
              <a:buChar char="v"/>
            </a:pPr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เทคนิคระดมสมอง (</a:t>
            </a:r>
            <a:r>
              <a:rPr lang="en-US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Brainstorming</a:t>
            </a:r>
            <a:endParaRPr lang="th-TH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เทคนิค 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SCAMPER</a:t>
            </a:r>
            <a:endParaRPr lang="th-TH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เทคนิค 5 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Whys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02908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B44AD-092F-48F9-9866-3968C342E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เทคนิคระดมสมอง (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Brainstorming</a:t>
            </a:r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22FEE-EEE5-4658-AE10-46A23E5C5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2175856"/>
            <a:ext cx="10283536" cy="250628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การระดมสมอง (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Brainstorming)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เป็นเทคนิคที่ใช้เพื่อสร้างสรรค์แนวคิดหรือทางแก้ไขปัญหาใหม่ ๆ โดยให้สมาชิกกลุ่มมีอิสระในการนำเสนอความคิดอย่างเต็มที่ เพื่อให้ได้ปริมาณความคิดที่มากที่สุดเท่าที่จะเป็นไปได้ ก่อนที่จะคัดเลือกและนำไปพัฒนาต่อ 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84974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C6588-D4C6-40B3-B563-E3E16D219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646" y="292331"/>
            <a:ext cx="9980682" cy="1096962"/>
          </a:xfrm>
        </p:spPr>
        <p:txBody>
          <a:bodyPr>
            <a:normAutofit/>
          </a:bodyPr>
          <a:lstStyle/>
          <a:p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วิธีการระดมสมอง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D49D7-0268-40BC-971E-DBC304FA84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961804"/>
            <a:ext cx="9982200" cy="4210396"/>
          </a:xfrm>
        </p:spPr>
        <p:txBody>
          <a:bodyPr>
            <a:normAutofit/>
          </a:bodyPr>
          <a:lstStyle/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เทคนิคการระดมสมองแบบดั้งเดิม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Classic Brainstorming)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เทคนิค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Brainwriting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เทคนิค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Mind Mapping (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แผนผังความคิด)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เทคนิค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Step-ladder (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บันไดขั้นบันได)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เทคนิค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Reverse Brainstorming (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ระดมสมองแบบย้อนกลับ)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89091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7F4F8-B9F6-4330-AA44-ECAD9B020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418" y="275706"/>
            <a:ext cx="9980682" cy="1096962"/>
          </a:xfrm>
        </p:spPr>
        <p:txBody>
          <a:bodyPr>
            <a:normAutofit/>
          </a:bodyPr>
          <a:lstStyle/>
          <a:p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เทคนิค 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SCAMPER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024FF-E37D-44D5-B25F-624208343E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995055"/>
            <a:ext cx="10183784" cy="252707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เทคนิค 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SCAMPER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คือ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เทคนิคการคิดสร้างสรรค์เพื่อแก้ปัญหาและสร้างนวัตกรรม โดยใช้การตั้งคำถามตามตัวอักษรย่อ 7 คำ คือ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Substitute (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แทนที่),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Combine (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รวมกัน),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Adapt (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ปรับใช้),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Modify (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ปรับเปลี่ยน),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Put to Another Use (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นำไปใช้อื่น),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Eliminate (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กำจัด) และ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Reverse (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ย้อนกลับ) 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92160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573A1-7187-4D19-A0BF-D1A39FE6D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0" y="257696"/>
            <a:ext cx="9980682" cy="1096962"/>
          </a:xfrm>
        </p:spPr>
        <p:txBody>
          <a:bodyPr>
            <a:normAutofit/>
          </a:bodyPr>
          <a:lstStyle/>
          <a:p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องค์ประกอบของ 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SCAMPER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A54C0F-25AA-4CAE-8415-36D4E97072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896" y="1528907"/>
            <a:ext cx="10682547" cy="5079393"/>
          </a:xfrm>
        </p:spPr>
        <p:txBody>
          <a:bodyPr>
            <a:noAutofit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 - Substitute (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การแทนที่): การหาวัสดุ กระบวนการ หรือองค์ประกอบใหม่มา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 - Combine (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การรวมกัน): การนำสองสิ่งมารวมกันเพื่อสร้างผลิตภัณฑ์หรือบริการ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 - Adapt (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การปรับใช้): การนำสิ่งที่มีอยู่มาปรับใช้ในสถานการณ์หรือรูปแบบใหม่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 - Modify (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การปรับเปลี่ยน): การปรับเปลี่ยนรูปลักษณ์หรือขนาดของผลิตภัณฑ์ให้แตกต่างออกไป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 - Put to Another Use (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การนำไปใช้อื่น): การนำสิ่งของหรือวัสดุเหลือใช้ไปประยุกต์ใช้ในวัตถุประสงค์ใหม่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E - Eliminate (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การกำจัด): การลบส่วนที่ไม่จำเป็นออกเพื่อทำให้ผลิตภัณฑ์หรือบริการง่ายขึ้น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 - Reverse (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การย้อนกลับ): การกลับทิศทางหรือลำดับของสิ่งเดิม เช่น เดิมขายหน้าร้าน    </a:t>
            </a:r>
          </a:p>
          <a:p>
            <a:pPr marL="457200" lvl="1" indent="0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ขายออนไลน์ก่อน 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508427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7456D-D428-4C41-978D-B6DB5A7C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645" y="292331"/>
            <a:ext cx="9980682" cy="1096962"/>
          </a:xfrm>
        </p:spPr>
        <p:txBody>
          <a:bodyPr>
            <a:normAutofit/>
          </a:bodyPr>
          <a:lstStyle/>
          <a:p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เทคนิค 5 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Whys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1FA98E-D091-41F1-B2CA-A9CDE39B2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899" y="2161308"/>
            <a:ext cx="10316787" cy="40108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เทคนิค 5 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Whys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คือ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การวิเคราะห์ปัญหาโดยการตั้งคำถามว่า "ทำไม" อย่างน้อย 5 ครั้ง เพื่อหาสาเหตุที่แท้จริงของปัญหา โดยเริ่มจากปัญหานั้น แล้วถามว่า "ทำไม" กับคำตอบในแต่ละครั้ง เพื่อเจาะลึกไปถึงสาเหตุรากเหง้า และหาวิธีแก้ไขที่ตรงจุดอย่างยั่งยืน 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39366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6EEE5-E0E1-4B5C-A85F-4CA910E3F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896" y="308956"/>
            <a:ext cx="9980682" cy="1096962"/>
          </a:xfrm>
        </p:spPr>
        <p:txBody>
          <a:bodyPr>
            <a:normAutofit/>
          </a:bodyPr>
          <a:lstStyle/>
          <a:p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หลักการและวิธีการ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07071-54FE-4351-B6D4-D42592D2AA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911926"/>
            <a:ext cx="9982200" cy="4260273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v"/>
            </a:pP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ระบุปัญหาให้ชัดเจน : กำหนดปัญหาที่ต้องการแก้ไขให้ชัดเจนก่อน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ตั้งคำถาม "ทำไม" ครั้งที่ 1: ถามว่า "ทำไมปัญหานี้จึงเกิดขึ้น?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ตั้งคำถาม "ทำไม" ครั้งต่อไป: ใช้คำตอบจากคำถามก่อนหน้ามาตั้งเป็นคำถาม 5 ตรั้ง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ค้นหาสาเหตุที่แท้จริง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หาทางแก้ไขที่ต้นเหตุเพื่อป้องกันปัญหาไม่ให้เกิดขึ้นซ้ำอี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53733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193799" y="2165465"/>
            <a:ext cx="9956801" cy="252707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การบ่มเพาะธุรกิจ (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Business Incubation)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หมายถึง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กระบวนการสนับสนุนธุรกิจใหม่ให้เติบโต โดยมักให้คำปรึกษา คำแนะนำ และทรัพยากรต่างๆ เพื่อช่วยพัฒนาไอเดียให้กลายเป็นธุรกิจที่มีประสิทธิภาพและประสบความสำเร็จ </a:t>
            </a:r>
          </a:p>
          <a:p>
            <a:pPr marL="0" indent="0" algn="just">
              <a:buNone/>
            </a:pPr>
            <a:r>
              <a:rPr lang="th-TH" sz="3200">
                <a:latin typeface="TH SarabunPSK" panose="020B0500040200020003" pitchFamily="34" charset="-34"/>
                <a:cs typeface="TH SarabunPSK" panose="020B0500040200020003" pitchFamily="34" charset="-34"/>
              </a:rPr>
              <a:t>	การ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เร่งรัดธุรกิจ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Accelerator)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ที่ให้การสนับสนุนธุรกิจที่เติบโตแล้ว เพื่อเร่งการเติบโตและเพิ่มมูลค่าอย่างรวดเร็วภายในกรอบเวลาที่จำกัดกว่า 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44019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801A0-E0AC-4C8D-989F-5B104F14C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ตัวอย่างการใช้เทคนิค 5 </a:t>
            </a:r>
            <a:r>
              <a:rPr lang="en-US" dirty="0"/>
              <a:t>Whys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A4525-E19C-4571-9BAD-888ED84A6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733203"/>
            <a:ext cx="10516293" cy="4783975"/>
          </a:xfrm>
        </p:spPr>
        <p:txBody>
          <a:bodyPr>
            <a:noAutofit/>
          </a:bodyPr>
          <a:lstStyle/>
          <a:p>
            <a:pPr lvl="1"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ปัญหา: ยอดขายตก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ทำไมยอดขายตก? 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→ ลูกค้าไม่กลับมาซื้อซ้ำ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ทำไมลูกค้าไม่กลับมาซื้อซ้ำ?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→ ลูกค้าไม่พอใจกับสินค้าที่เคลม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ทำไมไม่พอใจกับการเคลม?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→ ต้องรอสินค้านานมาก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ทำไมถึงต้องรอนาน?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→ ไม่มีระบบติดตามสถานะการเคลม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ทำไมถึงไม่มีระบบติดตาม?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→ ไม่เคยมีการวางระบบจัดการการเคลมที่เป็นมาตรฐาน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ผลลัพธ์: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ปัญหาที่แท้จริงไม่ใช่แค่การโฆษณาหรือลดราคา แต่คือ "การไม่มีระบบจัดการการเคลมที่เป็นมาตรฐาน" ซึ่งเมื่อแก้ไขที่ต้นเหตุนี้ ปัญหาการขายก็จะดีขึ้นอย่างยั่งยืน 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04336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A7724-9477-465A-BE14-B38A9A82E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0" y="270322"/>
            <a:ext cx="9980682" cy="1096962"/>
          </a:xfrm>
        </p:spPr>
        <p:txBody>
          <a:bodyPr>
            <a:normAutofit/>
          </a:bodyPr>
          <a:lstStyle/>
          <a:p>
            <a:r>
              <a:rPr lang="th-TH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การประเมินไอเดียเบื้องต้น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BF8072-8C08-45E8-B83F-AE1977D07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866207"/>
            <a:ext cx="9982200" cy="4572000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สามารถอธิบายไอเดียให้คนอื่นเข้าใจง่ายหรือไม่: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ไอเดียที่ดีควรมีเป้าหมายที่ชัดเจนและสื่อสารได้ง่าย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ไอเดียนี้แก้ปัญหาอะไรและใครคือลูกค้า: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ต้องมีลูกค้าที่ชัดเจนและไอเดียต้องสามารถตอบสนองความต้องการของพวกเขาได้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มีความต้องการในตลาดจริงหรือไม่: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ไอเดียต้องมีศักยภาพในการทำกำไรและมีความต้องการในตลาด ไม่ใช่เป็นเพียงสิ่งที่คุณตื่นเต้นอยู่คนเดียว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แตกต่างจากคู่แข่งอย่างไร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ไอเดียต้องมีจุดเด่นที่ทำให้เหนือกว่าคู่แข่งในตลาด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35391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7BAE3-7052-4DF0-BD56-A55BA65FC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5659" y="228600"/>
            <a:ext cx="9980682" cy="109696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itchFamily="18" charset="-34"/>
              </a:rPr>
              <a:t>ส่วนประกอบของแผนธุรกิจ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15AF9-F277-47C6-BA12-C5A0075FFA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011" y="1509712"/>
            <a:ext cx="5370022" cy="5348287"/>
          </a:xfrm>
        </p:spPr>
        <p:txBody>
          <a:bodyPr rtlCol="0"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1. ปก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2. สารบัญ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3. ส่วนที่ 1 บทสรุปของผู้บริหาร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4. ส่วนที่ 2 ภาพรวมของธุรกิจ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5. ส่วนที่ 3 ข้อมูลกิจการ สินค้า บริการ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6. ส่วนที่ 4 แผนการตลาด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	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671672-1E22-4B38-A89B-7805A7306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DBBCE32-1A9F-4950-AE1D-27B986167A6E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22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BFE712C-8CBD-42F2-B7B8-AC3648AD7C8D}"/>
              </a:ext>
            </a:extLst>
          </p:cNvPr>
          <p:cNvSpPr txBox="1">
            <a:spLocks/>
          </p:cNvSpPr>
          <p:nvPr/>
        </p:nvSpPr>
        <p:spPr bwMode="auto">
          <a:xfrm>
            <a:off x="6422967" y="1805768"/>
            <a:ext cx="5370022" cy="4779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eaLnBrk="1" hangingPunct="1">
              <a:lnSpc>
                <a:spcPct val="150000"/>
              </a:lnSpc>
              <a:buNone/>
            </a:pPr>
            <a:r>
              <a:rPr lang="th-TH" altLang="th-TH" dirty="0">
                <a:solidFill>
                  <a:sysClr val="windowText" lastClr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7. ส่วนที่ 5 แผนการดำเนินการ</a:t>
            </a:r>
          </a:p>
          <a:p>
            <a:pPr lvl="0" eaLnBrk="1" hangingPunct="1">
              <a:lnSpc>
                <a:spcPct val="150000"/>
              </a:lnSpc>
              <a:buNone/>
            </a:pPr>
            <a:r>
              <a:rPr lang="th-TH" altLang="th-TH" dirty="0">
                <a:solidFill>
                  <a:sysClr val="windowText" lastClr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8. ส่วนที่ 6 แผนการพัฒนาผลิตภัณฑ์	  </a:t>
            </a: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th-TH" altLang="th-TH" sz="320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H SarabunPSK" panose="020B0500040200020003" pitchFamily="34" charset="-34"/>
                <a:cs typeface="TH SarabunPSK" panose="020B0500040200020003" pitchFamily="34" charset="-34"/>
              </a:rPr>
              <a:t>9. ส่วนที่ 7 แผนการจัดองค์การและการจัดการ</a:t>
            </a: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th-TH" altLang="th-TH" sz="320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H SarabunPSK" panose="020B0500040200020003" pitchFamily="34" charset="-34"/>
                <a:cs typeface="TH SarabunPSK" panose="020B0500040200020003" pitchFamily="34" charset="-34"/>
              </a:rPr>
              <a:t>10. ส่วนที่ 8 แผนการเงิน</a:t>
            </a: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th-TH" altLang="th-TH" sz="320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H SarabunPSK" panose="020B0500040200020003" pitchFamily="34" charset="-34"/>
                <a:cs typeface="TH SarabunPSK" panose="020B0500040200020003" pitchFamily="34" charset="-34"/>
              </a:rPr>
              <a:t>11. ส่วนที่ 9 การวิเคราะห์ความเสี่ยง	</a:t>
            </a: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th-TH" altLang="th-TH" sz="320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kumimoji="0" lang="en-US" altLang="th-TH" sz="320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15B46-B661-4F9D-BC20-CA2DB7E0A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th-TH" sz="5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itchFamily="18" charset="-34"/>
              </a:rPr>
              <a:t>รายละเอียดของแผนธุรกิจ</a:t>
            </a:r>
            <a:endParaRPr lang="en-US" sz="5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9671BE-3AB7-41C8-8B29-9E6BBDD6B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0"/>
            <a:ext cx="8458200" cy="4800600"/>
          </a:xfrm>
        </p:spPr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th-TH" dirty="0"/>
              <a:t>	</a:t>
            </a:r>
            <a: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j-cs"/>
              </a:rPr>
              <a:t>ปก.... </a:t>
            </a:r>
          </a:p>
          <a:p>
            <a:pPr lvl="2">
              <a:buFont typeface="Wingdings" pitchFamily="2" charset="2"/>
              <a:buChar char="Ø"/>
              <a:defRPr/>
            </a:pPr>
            <a:r>
              <a:rPr lang="th-TH" dirty="0">
                <a:cs typeface="+mj-cs"/>
              </a:rPr>
              <a:t> </a:t>
            </a:r>
            <a:r>
              <a:rPr lang="th-TH" sz="3200" dirty="0">
                <a:cs typeface="+mj-cs"/>
              </a:rPr>
              <a:t>มีชื่อ ที่อยู่ และตราสัญญาลักษณ์ </a:t>
            </a:r>
            <a:r>
              <a:rPr lang="th-TH" sz="3200" dirty="0">
                <a:latin typeface="Angsana New" pitchFamily="18" charset="-34"/>
                <a:cs typeface="+mj-cs"/>
              </a:rPr>
              <a:t>(</a:t>
            </a:r>
            <a:r>
              <a:rPr lang="en-US" sz="3200" dirty="0">
                <a:latin typeface="Angsana New" pitchFamily="18" charset="-34"/>
                <a:cs typeface="+mj-cs"/>
              </a:rPr>
              <a:t>LOGO</a:t>
            </a:r>
            <a:r>
              <a:rPr lang="th-TH" sz="3200" dirty="0">
                <a:latin typeface="Angsana New" pitchFamily="18" charset="-34"/>
                <a:cs typeface="+mj-cs"/>
              </a:rPr>
              <a:t>) ของกิจการ </a:t>
            </a:r>
          </a:p>
          <a:p>
            <a:pPr lvl="2">
              <a:buFont typeface="Wingdings" pitchFamily="2" charset="2"/>
              <a:buChar char="Ø"/>
              <a:defRPr/>
            </a:pPr>
            <a:r>
              <a:rPr lang="th-TH" sz="3200" dirty="0">
                <a:latin typeface="Angsana New" pitchFamily="18" charset="-34"/>
                <a:cs typeface="+mj-cs"/>
              </a:rPr>
              <a:t> ชื่อ ที่อยู่ หมายเลขโทรศัพท์ของผู้ประกอบการ </a:t>
            </a:r>
          </a:p>
          <a:p>
            <a:pPr>
              <a:buNone/>
              <a:defRPr/>
            </a:pPr>
            <a:r>
              <a:rPr lang="th-TH" dirty="0">
                <a:latin typeface="Angsana New" pitchFamily="18" charset="-34"/>
                <a:cs typeface="+mj-cs"/>
              </a:rPr>
              <a:t>	</a:t>
            </a:r>
            <a: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itchFamily="18" charset="-34"/>
                <a:cs typeface="+mj-cs"/>
              </a:rPr>
              <a:t>สารบัญ...</a:t>
            </a:r>
          </a:p>
          <a:p>
            <a:pPr lvl="2">
              <a:buFont typeface="Wingdings" pitchFamily="2" charset="2"/>
              <a:buChar char="Ø"/>
              <a:defRPr/>
            </a:pPr>
            <a:r>
              <a:rPr lang="th-TH" dirty="0">
                <a:latin typeface="Angsana New" pitchFamily="18" charset="-34"/>
                <a:cs typeface="+mj-cs"/>
              </a:rPr>
              <a:t> </a:t>
            </a:r>
            <a:r>
              <a:rPr lang="th-TH" sz="3200" dirty="0">
                <a:latin typeface="Angsana New" pitchFamily="18" charset="-34"/>
                <a:cs typeface="+mj-cs"/>
              </a:rPr>
              <a:t>ควรมีหัวข้อหลัก และหัวข้อลองให้ครบถ้วน</a:t>
            </a:r>
          </a:p>
          <a:p>
            <a:pPr lvl="2">
              <a:buFont typeface="Wingdings" pitchFamily="2" charset="2"/>
              <a:buChar char="Ø"/>
              <a:defRPr/>
            </a:pPr>
            <a:r>
              <a:rPr lang="th-TH" sz="3200" dirty="0">
                <a:latin typeface="Angsana New" pitchFamily="18" charset="-34"/>
                <a:cs typeface="+mj-cs"/>
              </a:rPr>
              <a:t>ใช้สำหรับค้นหาข้อมูล และเลือกดูเฉพาะที่ แทนการอ่านทั้งหมด</a:t>
            </a:r>
          </a:p>
          <a:p>
            <a:pPr lvl="2">
              <a:buFont typeface="Wingdings" pitchFamily="2" charset="2"/>
              <a:buChar char="Ø"/>
              <a:defRPr/>
            </a:pPr>
            <a:r>
              <a:rPr lang="th-TH" sz="3200" dirty="0">
                <a:latin typeface="Angsana New" pitchFamily="18" charset="-34"/>
                <a:cs typeface="+mj-cs"/>
              </a:rPr>
              <a:t>เป็นองค์ประกอบที่สำคัญของแผนธุรกิจ</a:t>
            </a:r>
            <a:endParaRPr lang="en-US" sz="3200" dirty="0">
              <a:latin typeface="Angsana New" pitchFamily="18" charset="-34"/>
              <a:cs typeface="+mj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AD8724-C75B-4497-A76B-E4A4919AA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2B86520-1000-4B0C-BE39-CACC452D9948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23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19ACB-70C2-4359-867A-0CFFA1EE5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A.Kawinphat.le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3B894-2B7A-48ED-8681-0D260C3C4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418" y="202276"/>
            <a:ext cx="8229600" cy="1143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th-TH" sz="5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ส่วนที่ 1 บทสรุปของผู้บริหาร</a:t>
            </a:r>
            <a:endParaRPr lang="en-US" sz="5400" b="1" dirty="0">
              <a:solidFill>
                <a:schemeClr val="tx1">
                  <a:lumMod val="95000"/>
                  <a:lumOff val="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8661A2-B4DD-479E-BB30-B7B970909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6419" y="1562792"/>
            <a:ext cx="10381770" cy="5142807"/>
          </a:xfrm>
        </p:spPr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เป็นการสรุปเนื้อหาของแผนทั้งหมด ควรไม่เกิน 2 หน้า บทนี้จะเขียนก็ต่อเมื่อเขียนบทอื่นๆเสร็จเรียบร้อยแล้ว  เนื้อหาของบทนี้ประกอบด้วย</a:t>
            </a:r>
          </a:p>
          <a:p>
            <a:pPr lvl="2">
              <a:buFont typeface="Wingdings" pitchFamily="2" charset="2"/>
              <a:buChar char="Ø"/>
              <a:defRPr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ชื่อบริษัท/โครงการ</a:t>
            </a:r>
          </a:p>
          <a:p>
            <a:pPr lvl="2">
              <a:buFont typeface="Wingdings" pitchFamily="2" charset="2"/>
              <a:buChar char="Ø"/>
              <a:defRPr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สภาพปัจจุบันของธุรกิจโดยรวมเป็นอย่างไร</a:t>
            </a:r>
          </a:p>
          <a:p>
            <a:pPr lvl="2">
              <a:buFont typeface="Wingdings" pitchFamily="2" charset="2"/>
              <a:buChar char="Ø"/>
              <a:defRPr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โอกาสทางธุรกิจและโอกาสทางการตลาด</a:t>
            </a:r>
          </a:p>
          <a:p>
            <a:pPr lvl="2">
              <a:buFont typeface="Wingdings" pitchFamily="2" charset="2"/>
              <a:buChar char="Ø"/>
              <a:defRPr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แนวคิดเกี่ยวกับสินค้าและบริการที่ธุรกิจทำอยู่</a:t>
            </a:r>
          </a:p>
          <a:p>
            <a:pPr lvl="2">
              <a:buFont typeface="Wingdings" pitchFamily="2" charset="2"/>
              <a:buChar char="Ø"/>
              <a:defRPr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กลุ่มลูกค้าเป้าหมาย / ยุทธศาสตร์การดำเนินงาน/การได้เปรียบ ในการแข่งขัน</a:t>
            </a:r>
          </a:p>
          <a:p>
            <a:pPr lvl="2">
              <a:buFont typeface="Wingdings" pitchFamily="2" charset="2"/>
              <a:buChar char="Ø"/>
              <a:defRPr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ข้อมูลทางการเงิน</a:t>
            </a:r>
          </a:p>
          <a:p>
            <a:pPr lvl="2">
              <a:buFont typeface="Wingdings" pitchFamily="2" charset="2"/>
              <a:buChar char="Ø"/>
              <a:defRPr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ทีมผู้บริหาร		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703572-0E85-418D-8D66-56DF06721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7E15769-F85B-4627-AA9C-F6E03CA7BD8D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24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9BA73-4574-412E-806D-0DCE99DE5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7182" y="172546"/>
            <a:ext cx="8229600" cy="1143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ส่วนที่ 2  ภาพรวมของธุรกิจ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34CC7-1253-4941-ADB0-1F12D4D9C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6662" y="1596044"/>
            <a:ext cx="10174778" cy="5109556"/>
          </a:xfrm>
        </p:spPr>
        <p:txBody>
          <a:bodyPr>
            <a:norm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th-TH" alt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เป็นการวิเคราะห์ให้เห็นภาพรวมของธุรกิจ ลูกค้า และการแข่งขัน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th-TH" alt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โครงสร้างของตลาดเป็นอย่างไร 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th-TH" alt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ความต้องการและการตอบสนองตอบมากน้อยเพียงไร สมดุลหรือไม่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th-TH" alt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ขนาดของตลาด แสดงมูลค่าเป็นตัวเงิน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th-TH" alt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แนวโน้มที่สำคัญของธุรกิจ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th-TH" alt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จำนวนผู้ประกอบการมีมากน้อยเพียงใด 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th-TH" alt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สภาพการแข่งขัน / การวิเคราะห์การแข่งขัน / ความได้เปรียบ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th-TH" alt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การวิเคราะห์ โอกาส อุปสรรค จุดแข็ง และจุดอ่อน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th-TH" alt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ปัจจัยกำหนดความสำเร็จ</a:t>
            </a:r>
            <a:endParaRPr lang="en-US" alt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912F44-3827-4356-84AE-D202450C1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23048B5-084C-49BA-8F2B-AA6EDAC35D5C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25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CFA5D-5A9D-4D9E-98F8-3C762BE0B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7182" y="160336"/>
            <a:ext cx="8229600" cy="1143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th-TH" sz="5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ส่วนที่ 3 ข้อมูลกิจการ สินค้า บริการ</a:t>
            </a:r>
            <a:endParaRPr lang="en-US" sz="5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715B4C-FC35-401C-84DE-2C3618B61D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789" y="1795549"/>
            <a:ext cx="8781011" cy="4330615"/>
          </a:xfrm>
        </p:spPr>
        <p:txBody>
          <a:bodyPr rtlCol="0">
            <a:normAutofit/>
          </a:bodyPr>
          <a:lstStyle/>
          <a:p>
            <a:pPr lvl="2">
              <a:buFont typeface="Wingdings" pitchFamily="2" charset="2"/>
              <a:buChar char="Ø"/>
              <a:defRPr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ที่มาของกิจการ / โครงการ (แรงจูงใจ)</a:t>
            </a:r>
          </a:p>
          <a:p>
            <a:pPr lvl="2">
              <a:buFont typeface="Wingdings" pitchFamily="2" charset="2"/>
              <a:buChar char="Ø"/>
              <a:defRPr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วิสัยทัศน์  พันธกิจ วัตถุประสงค์ และเป้าหมายของกิจการ</a:t>
            </a:r>
          </a:p>
          <a:p>
            <a:pPr lvl="2">
              <a:buFont typeface="Wingdings" pitchFamily="2" charset="2"/>
              <a:buChar char="Ø"/>
              <a:defRPr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ข้อมูลและรายละเอียดของสินค้าและบริการ</a:t>
            </a:r>
          </a:p>
          <a:p>
            <a:pPr lvl="2">
              <a:buFont typeface="Wingdings" pitchFamily="2" charset="2"/>
              <a:buChar char="Ø"/>
              <a:defRPr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ความได้เปรียบของสินค้าและบริการ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77E22A-FC50-4A53-8F7F-7DE41F71E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03A58AE-C420-41B8-B76B-931108CE02AE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26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ABA31-75BB-4CB5-82D3-FA27C6A12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0" y="273052"/>
            <a:ext cx="9980682" cy="109696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ส่วนที่ 4 แผนการตลาด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FBCAD-EF51-4CF2-BAD5-75DB7308EC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6782" y="1600200"/>
            <a:ext cx="7620000" cy="4525963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th-TH" alt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กลยุทธ์การเข้าสู่สตลาด การเข้าถึงกลุ่มลูกค้า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h-TH" alt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การกำหนดลูกค้ากลุ่มเป้าหมาย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h-TH" alt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การตั้งราคาสินค้า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h-TH" alt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ช้องทางการจัดจำหน่าย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h-TH" alt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การประมาณการขาย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h-TH" alt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การโฆษณาและการประชาสัมพันธ์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2E00D4-C6F3-4296-AECF-F2A5A6675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C667523-6752-4E53-9A69-E4472FA0CFB8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27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035AA-59C9-4921-B737-BFE5920D7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0652" y="268778"/>
            <a:ext cx="8229600" cy="1143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ส่วนที่ 5  แผนการดำเนินงาน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AD371-3CFD-45CA-83AF-14D2041B7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4178" y="1886989"/>
            <a:ext cx="8726978" cy="2438400"/>
          </a:xfrm>
        </p:spPr>
        <p:txBody>
          <a:bodyPr rtlCol="0">
            <a:noAutofit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ขอบเขตการดำเนิน  การจัดซื้อ   การผลิต การส่งมอบ พื้นที่ดำเนินการ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ผู้เสนอจัดส่งสินค้าหรือวัตถุดิบ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Supplier)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การเปรียบเทียบกับคู่แข่งขัน</a:t>
            </a:r>
          </a:p>
          <a:p>
            <a:pPr>
              <a:buNone/>
              <a:defRPr/>
            </a:pP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2">
              <a:buFontTx/>
              <a:buChar char="-"/>
              <a:defRPr/>
            </a:pP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0D976B-6E93-4D47-A455-02FB449A9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F0B9162-381E-44BE-BBD9-A9266AC3EFCC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28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26D1BC2-CE32-4CFE-9F7D-8A39C5BC1144}"/>
              </a:ext>
            </a:extLst>
          </p:cNvPr>
          <p:cNvSpPr txBox="1">
            <a:spLocks/>
          </p:cNvSpPr>
          <p:nvPr/>
        </p:nvSpPr>
        <p:spPr>
          <a:xfrm>
            <a:off x="2438400" y="4800600"/>
            <a:ext cx="7162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  <a:defRPr/>
            </a:pPr>
            <a:endParaRPr lang="en-US" sz="3200" dirty="0">
              <a:cs typeface="+mj-cs"/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th-TH" sz="3200" dirty="0"/>
          </a:p>
          <a:p>
            <a:pPr marL="1143000" lvl="2" indent="-228600">
              <a:spcBef>
                <a:spcPct val="20000"/>
              </a:spcBef>
              <a:buFontTx/>
              <a:buChar char="-"/>
              <a:defRPr/>
            </a:pPr>
            <a:endParaRPr lang="th-TH" sz="2400" dirty="0"/>
          </a:p>
          <a:p>
            <a:pPr marL="1143000" lvl="2" indent="-228600">
              <a:spcBef>
                <a:spcPct val="20000"/>
              </a:spcBef>
              <a:buFontTx/>
              <a:buChar char="-"/>
              <a:defRPr/>
            </a:pPr>
            <a:endParaRPr lang="th-TH" sz="2400" dirty="0"/>
          </a:p>
        </p:txBody>
      </p:sp>
    </p:spTree>
    <p:extLst>
      <p:ext uri="{BB962C8B-B14F-4D97-AF65-F5344CB8AC3E}">
        <p14:creationId xmlns:p14="http://schemas.microsoft.com/office/powerpoint/2010/main" val="2840776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0D976B-6E93-4D47-A455-02FB449A9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F0B9162-381E-44BE-BBD9-A9266AC3EFCC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29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824AA8E-6411-4CBE-B4F7-1D2001EE4293}"/>
              </a:ext>
            </a:extLst>
          </p:cNvPr>
          <p:cNvSpPr txBox="1">
            <a:spLocks/>
          </p:cNvSpPr>
          <p:nvPr/>
        </p:nvSpPr>
        <p:spPr>
          <a:xfrm>
            <a:off x="1027182" y="389313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defRPr/>
            </a:pPr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ea typeface="+mj-ea"/>
                <a:cs typeface="TH SarabunPSK" panose="020B0500040200020003" pitchFamily="34" charset="-34"/>
              </a:rPr>
              <a:t>ส่วนที่ 6  แผนการพัฒนาผลิตภัณฑ์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ea typeface="+mj-ea"/>
              <a:cs typeface="TH SarabunPSK" panose="020B0500040200020003" pitchFamily="34" charset="-34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26D1BC2-CE32-4CFE-9F7D-8A39C5BC1144}"/>
              </a:ext>
            </a:extLst>
          </p:cNvPr>
          <p:cNvSpPr txBox="1">
            <a:spLocks/>
          </p:cNvSpPr>
          <p:nvPr/>
        </p:nvSpPr>
        <p:spPr>
          <a:xfrm>
            <a:off x="2438400" y="4800600"/>
            <a:ext cx="7162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  <a:defRPr/>
            </a:pPr>
            <a:endParaRPr lang="en-US" sz="3200" dirty="0">
              <a:cs typeface="+mj-cs"/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th-TH" sz="3200" dirty="0"/>
          </a:p>
          <a:p>
            <a:pPr marL="1143000" lvl="2" indent="-228600">
              <a:spcBef>
                <a:spcPct val="20000"/>
              </a:spcBef>
              <a:buFontTx/>
              <a:buChar char="-"/>
              <a:defRPr/>
            </a:pPr>
            <a:endParaRPr lang="th-TH" sz="2400" dirty="0"/>
          </a:p>
          <a:p>
            <a:pPr marL="1143000" lvl="2" indent="-228600">
              <a:spcBef>
                <a:spcPct val="20000"/>
              </a:spcBef>
              <a:buFontTx/>
              <a:buChar char="-"/>
              <a:defRPr/>
            </a:pPr>
            <a:endParaRPr lang="th-TH" sz="24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984D4BB-91EE-4B3A-9D2F-3A6A36E98C0D}"/>
              </a:ext>
            </a:extLst>
          </p:cNvPr>
          <p:cNvSpPr txBox="1">
            <a:spLocks/>
          </p:cNvSpPr>
          <p:nvPr/>
        </p:nvSpPr>
        <p:spPr bwMode="auto">
          <a:xfrm>
            <a:off x="1314796" y="2689225"/>
            <a:ext cx="10655531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th-TH" alt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การพัฒนาผลิตภัณฑ์อย่างไร กรอบระยะเวลาและ งบประมาณ ในการพัฒนาผลิตภัณฑ์</a:t>
            </a:r>
            <a:endParaRPr lang="th-TH" alt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>
            <a:normAutofit/>
          </a:bodyPr>
          <a:lstStyle/>
          <a:p>
            <a:pPr algn="ctr"/>
            <a:r>
              <a:rPr lang="th-TH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แผนธุรกิจ</a:t>
            </a:r>
            <a:br>
              <a:rPr lang="th-TH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Business Plan)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</a:t>
            </a:r>
          </a:p>
        </p:txBody>
      </p:sp>
      <p:pic>
        <p:nvPicPr>
          <p:cNvPr id="4" name="Picture Placeholder 3" descr="Open book on table, blurred shelves of books in background"/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C8854-A668-4416-8839-7B4E61E31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5659" y="334213"/>
            <a:ext cx="9980682" cy="109696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ส่วนที่ 7 แผนการจัดองค์การ และการจัดการ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20FCF-00DE-4B34-B1EA-F9D9BCE60B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0284" y="1905000"/>
            <a:ext cx="8370916" cy="3505200"/>
          </a:xfrm>
        </p:spPr>
        <p:txBody>
          <a:bodyPr>
            <a:normAutofit/>
          </a:bodyPr>
          <a:lstStyle/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th-TH" alt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รูปแบบของกิจการ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th-TH" alt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การจัดผังองค์การ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th-TH" alt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ทีมงานการบริหาร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th-TH" alt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บุคลากร (ลูกจ้าง)		</a:t>
            </a:r>
            <a:endParaRPr lang="en-US" alt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F1E795-BD15-4F51-AA19-54555F674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2FCC5CB-0E62-4838-8451-4A3B3F728F2C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30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1AD73-6D39-46AC-800F-A992B91B2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5659" y="257436"/>
            <a:ext cx="9980682" cy="109696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ส่วนที่ 8 แผนการเงิน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E7DC0-822E-4EDD-9165-7A93DA2AB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0582" y="1914700"/>
            <a:ext cx="7696200" cy="4144963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th-TH" alt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เงินลงทุนและเงื่อนไขทางการเงิน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h-TH" alt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ประมาณการค่าใช้จ่ายในการลงทุนและดำเนินการ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h-TH" alt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ประมาณการรายรับ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h-TH" alt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จุดคุ้มทุน ระยะคืนทุน ผลตอบแทนการลงทุน </a:t>
            </a:r>
            <a:endParaRPr lang="en-US" alt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5E9878-F3B0-42F5-AC00-989A11397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3313617-9F59-4949-96DB-4445B9DF784F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31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37C7E-1320-4707-A548-36D3D073E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1859" y="273052"/>
            <a:ext cx="9980682" cy="109696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ส่วนที่ 9 การวิเคราะห์ความเสี่ยง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0FDD9-1FB7-42C1-B8BE-5B9EC36FF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2793" y="1895302"/>
            <a:ext cx="9980682" cy="4230862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th-TH" alt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ความเสี่ยงในการดำเนินงาน เช่น ความเสี่ยงเกี่ยวกับบุคคล  / การผลิต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h-TH" alt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ความเสี่ยงด้านอุตสาหกรรม เช่น การตัดราคา กรประดิษฐ์สินค้าใหม่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h-TH" alt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ความเสี่ยงทางการเงิน เช่น อัตราดอกเบี้ย อัตราแลกเปลี่ยน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h-TH" alt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ความเสี่ยงทางการเมือง เช่น ความไม่มั่นคงทางการเมือง การเปลี่ยนรัฐบาล	</a:t>
            </a:r>
            <a:endParaRPr lang="en-US" alt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958B74-597C-48D4-8D17-989D33722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703011D-77F0-4265-BC54-5487EDFD5682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32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6D814-AFA3-4CB4-9342-58F3DF27A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590800"/>
            <a:ext cx="8229600" cy="1143000"/>
          </a:xfrm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th-TH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จบการบรรยาย</a:t>
            </a:r>
            <a:endParaRPr 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1BC74A-DAF2-406F-924F-2C0E894D3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758BD3C-4301-459B-9441-315E6446EE9A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33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1BBFF-0C6E-4CFB-819D-38DD12053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5659" y="325582"/>
            <a:ext cx="9980682" cy="1096962"/>
          </a:xfrm>
        </p:spPr>
        <p:txBody>
          <a:bodyPr>
            <a:normAutofit/>
          </a:bodyPr>
          <a:lstStyle/>
          <a:p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การประเมินผลการเรียน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47D57-0479-41B4-A3BD-CE8934366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2422" y="2161308"/>
            <a:ext cx="9374678" cy="401089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th-TH" sz="4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การแบ่งกลุ่ม เป็น 4 กลุ่ม จำนวนสมาชิก 7-9 คน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h-TH" sz="4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ได้หัวข้องานโครงการ ที่ผ่านการระดมสมองแล้ว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h-TH" sz="4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ออกนำเสนอหัวข้อพอสังเขป</a:t>
            </a:r>
            <a:endParaRPr lang="en-US" sz="4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32497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106418" y="275706"/>
            <a:ext cx="9980682" cy="1096962"/>
          </a:xfrm>
        </p:spPr>
        <p:txBody>
          <a:bodyPr>
            <a:normAutofit/>
          </a:bodyPr>
          <a:lstStyle/>
          <a:p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ความหมาย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104899" y="2161309"/>
            <a:ext cx="10266911" cy="25270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แผนธุรกิจ (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Business Plan)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หมายถึง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เอกสารที่สรุปเป้าหมาย วิสัยทัศน์ กลยุทธ์ และแผนการดำเนินงานต่างๆ ของธุรกิจ เพื่อเป็นเหมือน "แผนที่" ในการนำพาธุรกิจไปสู่ความสำเร็จ แผนธุรกิจจะครอบคลุมตั้งแต่การวิเคราะห์ตลาด การเงิน การตลาด และการจัดการ เพื่อใช้เป็นแนวทางในการตัดสินใจ ขอเงินลงทุน และวัดผลการดำเนินงาน 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5425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19F76-831A-45D3-AF99-D28E596ABD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895" y="2464723"/>
            <a:ext cx="10582795" cy="230678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แผนธุรกิจ (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Business plan)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หมายถึง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เอกสารที่เป็นลายลักษณ์อักษรซึ่งสรุปภาพรวมของธุรกิจทั้งหมด เพื่อแสดงเป้าหมายและกลยุทธ์ในการดำเนินธุรกิจให้บรรลุเป้าหมายเหล่านั้น แผนธุรกิจเปรียบเสมือนแผนที่นำทางที่ช่วยให้เจ้าของธุรกิจและทีมงานเห็นทิศทางที่ชัดเจน ตั้งแต่เริ่มต้นจนเติบโตอย่างยั่งยืน 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64638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75E558-8599-4668-9B57-11A6292A36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899" y="2277687"/>
            <a:ext cx="10632672" cy="247719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แผนธุรกิจ 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(Business plan)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หมายถึง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เข็มทิศบอกทางว่าควรจะเดินไปในทิศทางใดตลอดจนบอกขั้นตอนระยะเวลาต่างๆ ว่าจะไปสู่จุดมุ่งหมายอย่างไร ผู้ประกอบการธุรกิจ ความจำเป็นต้องรู้และเข้าใจเป็นอย่างดี แผนธุรกิจเป็นการรวบรวมแนวความคิด การวิเคราะห์ การวางแผนเชิงกลยุทธ์ วิธีการปฎิบัติ การตรวจสอบมาจัดทำเป็นแผนธุรกิจ เพื่อใช้เป็นแนวทางในการบริหารจัดการและการวางแผนดำเนินธุรกิจอย่างมีทิศทาง</a:t>
            </a:r>
          </a:p>
          <a:p>
            <a:pPr marL="0" indent="0" algn="just">
              <a:buNone/>
            </a:pP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34868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5D2DD-5A76-425C-9519-4DF7F38B6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0" y="308957"/>
            <a:ext cx="9980682" cy="1096962"/>
          </a:xfrm>
        </p:spPr>
        <p:txBody>
          <a:bodyPr>
            <a:normAutofit/>
          </a:bodyPr>
          <a:lstStyle/>
          <a:p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แนวคิดการเขียนแผนธุรกิจ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7F814-1CB0-43FB-B28E-FDDE5C44CB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633" y="2332038"/>
            <a:ext cx="10699173" cy="1828801"/>
          </a:xfrm>
        </p:spPr>
        <p:txBody>
          <a:bodyPr>
            <a:noAutofit/>
          </a:bodyPr>
          <a:lstStyle/>
          <a:p>
            <a:pPr lvl="2">
              <a:buFont typeface="Wingdings" panose="05000000000000000000" pitchFamily="2" charset="2"/>
              <a:buChar char="Ø"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แนวคิดหลัก (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Business Idea)</a:t>
            </a:r>
            <a:endParaRPr lang="th-TH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การวิเคราะห์และวางแผน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การนำเสนอ</a:t>
            </a:r>
          </a:p>
          <a:p>
            <a:pPr marL="514350" indent="-514350">
              <a:buAutoNum type="arabicPeriod"/>
            </a:pP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63743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5D2DD-5A76-425C-9519-4DF7F38B6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899" y="1306485"/>
            <a:ext cx="9980682" cy="1096962"/>
          </a:xfrm>
        </p:spPr>
        <p:txBody>
          <a:bodyPr>
            <a:normAutofit/>
          </a:bodyPr>
          <a:lstStyle/>
          <a:p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แนวคิดหลัก (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Business Idea)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7F814-1CB0-43FB-B28E-FDDE5C44CB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899" y="2527069"/>
            <a:ext cx="10699173" cy="4021973"/>
          </a:xfrm>
        </p:spPr>
        <p:txBody>
          <a:bodyPr>
            <a:noAutofit/>
          </a:bodyPr>
          <a:lstStyle/>
          <a:p>
            <a:pPr lvl="1"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ภาพรวมของธุรกิจ: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อธิบายภาพรวมของธุรกิจ, สิ่งที่ขาย, และโครงสร้าง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เป้าหมาย: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กำหนดเป้าหมายที่ชัดเจนและวัดผลได้ เช่น ยอดขาย หรือการเติบโตของตลาด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กลยุทธ์: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วางแผนกลยุทธ์ที่จะช่วยให้บรรลุเป้าหมาย</a:t>
            </a:r>
          </a:p>
        </p:txBody>
      </p:sp>
    </p:spTree>
    <p:extLst>
      <p:ext uri="{BB962C8B-B14F-4D97-AF65-F5344CB8AC3E}">
        <p14:creationId xmlns:p14="http://schemas.microsoft.com/office/powerpoint/2010/main" val="3003505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7F814-1CB0-43FB-B28E-FDDE5C44CB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8397" y="1417319"/>
            <a:ext cx="10699173" cy="49488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การวิเคราะห์และวางแผน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การวิเคราะห์ตลาดและคู่แข่งขัน: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ทำความเข้าใจตลาด กลุ่มลูกค้า และคู่แข่ง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การวิเคราะห์ 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SWOT: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ประเมินจุดแข็ง จุดอ่อน โอกาส และอุปสรรคของธุรกิจ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แผนการตลาดและการขาย: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กำหนดว่าจะเข้าถึงลูกค้าเป้าหมายได้อย่างไร และจะสร้าง ยอดขายได้อย่างไร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แผนการดำเนินงาน: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ระบุวิธีการ, ทรัพยากร, งบประมาณ และระยะเวลาในการดำเนินงาน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แผนการเงิน: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จัดการเรื่องการลงทุน, การระดมทุน, รายได้, ต้นทุน และกำไร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แผนทรัพยากรบุคคล: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วางผังองค์กรและระบุทักษะที่จำเป็น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แผนสำรอง: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เตรียมแผนรับมือกับสถานการณ์ที่ไม่คาดคิด</a:t>
            </a:r>
          </a:p>
          <a:p>
            <a:pPr marL="0" indent="0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3. 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64346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cademic Literature 16x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F03431380.potx" id="{B573BD99-E105-4D2A-964B-B901A176567A}" vid="{B1D363B9-18DE-4874-9E2B-FD69B5C6548D}"/>
    </a:ext>
  </a:extLst>
</a:theme>
</file>

<file path=ppt/theme/theme2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TPFriendlyName xmlns="4873beb7-5857-4685-be1f-d57550cc96cc" xsi:nil="true"/>
    <IntlLangReview xmlns="4873beb7-5857-4685-be1f-d57550cc96cc">false</IntlLangReview>
    <LocLastLocAttemptVersionLookup xmlns="4873beb7-5857-4685-be1f-d57550cc96cc">855024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ssetStart xmlns="4873beb7-5857-4685-be1f-d57550cc96cc">2012-08-31T08:50:00+00:00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1616423</Value>
    </PublishStatusLookup>
    <APAuthor xmlns="4873beb7-5857-4685-be1f-d57550cc96cc">
      <UserInfo>
        <DisplayName>REDMOND\kristaa</DisplayName>
        <AccountId>136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TP</AssetType>
    <MachineTranslated xmlns="4873beb7-5857-4685-be1f-d57550cc96cc">false</MachineTranslated>
    <OutputCachingOn xmlns="4873beb7-5857-4685-be1f-d57550cc96cc">false</OutputCachingOn>
    <TemplateStatus xmlns="4873beb7-5857-4685-be1f-d57550cc96cc">Complete</TemplateStatus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 xsi:nil="true"/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ssetId xmlns="4873beb7-5857-4685-be1f-d57550cc96cc">TP103431361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 xsi:nil="true"/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CDDBB83-77C1-4099-A0AA-289882E745E2}">
  <ds:schemaRefs>
    <ds:schemaRef ds:uri="http://purl.org/dc/elements/1.1/"/>
    <ds:schemaRef ds:uri="http://schemas.microsoft.com/office/2006/metadata/properties"/>
    <ds:schemaRef ds:uri="4873beb7-5857-4685-be1f-d57550cc96cc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8C8B9CA-0273-4370-889A-FC05DA5C2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Academic presentation, pinstripe and ribbon design (widescreen)</Template>
  <TotalTime>131</TotalTime>
  <Words>1998</Words>
  <Application>Microsoft Office PowerPoint</Application>
  <PresentationFormat>Widescreen</PresentationFormat>
  <Paragraphs>180</Paragraphs>
  <Slides>34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Angsana New</vt:lpstr>
      <vt:lpstr>Arial</vt:lpstr>
      <vt:lpstr>Calibri</vt:lpstr>
      <vt:lpstr>Euphemia</vt:lpstr>
      <vt:lpstr>Plantagenet Cherokee</vt:lpstr>
      <vt:lpstr>TH SarabunPSK</vt:lpstr>
      <vt:lpstr>Wingdings</vt:lpstr>
      <vt:lpstr>Academic Literature 16x9</vt:lpstr>
      <vt:lpstr>การบ่มเพาะทางธุรกิจสำหรับผู้ประกอบการ</vt:lpstr>
      <vt:lpstr>PowerPoint Presentation</vt:lpstr>
      <vt:lpstr>แผนธุรกิจ  (Business Plan)</vt:lpstr>
      <vt:lpstr>ความหมาย</vt:lpstr>
      <vt:lpstr>PowerPoint Presentation</vt:lpstr>
      <vt:lpstr>PowerPoint Presentation</vt:lpstr>
      <vt:lpstr>แนวคิดการเขียนแผนธุรกิจ</vt:lpstr>
      <vt:lpstr>แนวคิดหลัก (Business Idea) </vt:lpstr>
      <vt:lpstr>PowerPoint Presentation</vt:lpstr>
      <vt:lpstr>PowerPoint Presentation</vt:lpstr>
      <vt:lpstr>แหล่งที่มาของไอเดีย</vt:lpstr>
      <vt:lpstr>การสร้างไอเดียธุรกิจ (Business Ideation)</vt:lpstr>
      <vt:lpstr>เทคนิคการสร้างไอเดีย</vt:lpstr>
      <vt:lpstr> เทคนิคระดมสมอง (Brainstorming)</vt:lpstr>
      <vt:lpstr>วิธีการระดมสมอง</vt:lpstr>
      <vt:lpstr>เทคนิค SCAMPER</vt:lpstr>
      <vt:lpstr>องค์ประกอบของ SCAMPER</vt:lpstr>
      <vt:lpstr> เทคนิค 5 Whys</vt:lpstr>
      <vt:lpstr>หลักการและวิธีการ</vt:lpstr>
      <vt:lpstr>ตัวอย่างการใช้เทคนิค 5 Whys</vt:lpstr>
      <vt:lpstr>การประเมินไอเดียเบื้องต้น</vt:lpstr>
      <vt:lpstr>ส่วนประกอบของแผนธุรกิจ</vt:lpstr>
      <vt:lpstr>รายละเอียดของแผนธุรกิจ</vt:lpstr>
      <vt:lpstr>ส่วนที่ 1 บทสรุปของผู้บริหาร</vt:lpstr>
      <vt:lpstr>ส่วนที่ 2  ภาพรวมของธุรกิจ</vt:lpstr>
      <vt:lpstr>ส่วนที่ 3 ข้อมูลกิจการ สินค้า บริการ</vt:lpstr>
      <vt:lpstr>ส่วนที่ 4 แผนการตลาด</vt:lpstr>
      <vt:lpstr>ส่วนที่ 5  แผนการดำเนินงาน</vt:lpstr>
      <vt:lpstr>PowerPoint Presentation</vt:lpstr>
      <vt:lpstr>ส่วนที่ 7 แผนการจัดองค์การ และการจัดการ</vt:lpstr>
      <vt:lpstr>ส่วนที่ 8 แผนการเงิน</vt:lpstr>
      <vt:lpstr>ส่วนที่ 9 การวิเคราะห์ความเสี่ยง</vt:lpstr>
      <vt:lpstr>จบการบรรยาย</vt:lpstr>
      <vt:lpstr>การประเมินผลการเรียน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แผนธุรกิจ  (Business Plan)</dc:title>
  <dc:creator>PC05</dc:creator>
  <cp:lastModifiedBy>PC05</cp:lastModifiedBy>
  <cp:revision>22</cp:revision>
  <dcterms:created xsi:type="dcterms:W3CDTF">2025-10-21T04:25:03Z</dcterms:created>
  <dcterms:modified xsi:type="dcterms:W3CDTF">2025-12-02T00:50:08Z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