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8" r:id="rId3"/>
    <p:sldId id="257" r:id="rId4"/>
    <p:sldId id="259" r:id="rId5"/>
    <p:sldId id="270" r:id="rId6"/>
    <p:sldId id="271" r:id="rId7"/>
    <p:sldId id="260" r:id="rId8"/>
    <p:sldId id="261" r:id="rId9"/>
    <p:sldId id="262" r:id="rId10"/>
    <p:sldId id="263" r:id="rId11"/>
    <p:sldId id="264" r:id="rId12"/>
    <p:sldId id="265" r:id="rId13"/>
    <p:sldId id="266" r:id="rId14"/>
    <p:sldId id="267" r:id="rId15"/>
    <p:sldId id="268"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B12992-EDB1-415C-AC26-5F575AE26A72}" v="24" dt="2025-12-11T03:30:18.2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7" d="100"/>
          <a:sy n="67" d="100"/>
        </p:scale>
        <p:origin x="5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 Mon Kyaw" userId="4d107ba8e6ee4984" providerId="LiveId" clId="{98BEA49B-F01E-4A03-8C20-8144475C46F9}"/>
    <pc:docChg chg="addSld modSld">
      <pc:chgData name="Yu Mon Kyaw" userId="4d107ba8e6ee4984" providerId="LiveId" clId="{98BEA49B-F01E-4A03-8C20-8144475C46F9}" dt="2025-12-11T08:20:14.767" v="46"/>
      <pc:docMkLst>
        <pc:docMk/>
      </pc:docMkLst>
      <pc:sldChg chg="delSp modSp mod modAnim">
        <pc:chgData name="Yu Mon Kyaw" userId="4d107ba8e6ee4984" providerId="LiveId" clId="{98BEA49B-F01E-4A03-8C20-8144475C46F9}" dt="2025-12-11T03:29:30.131" v="34"/>
        <pc:sldMkLst>
          <pc:docMk/>
          <pc:sldMk cId="2488386336" sldId="261"/>
        </pc:sldMkLst>
        <pc:spChg chg="mod">
          <ac:chgData name="Yu Mon Kyaw" userId="4d107ba8e6ee4984" providerId="LiveId" clId="{98BEA49B-F01E-4A03-8C20-8144475C46F9}" dt="2025-12-11T03:28:14.154" v="22" actId="1076"/>
          <ac:spMkLst>
            <pc:docMk/>
            <pc:sldMk cId="2488386336" sldId="261"/>
            <ac:spMk id="13" creationId="{63B12D51-D7E2-03EA-58A9-207A049E990B}"/>
          </ac:spMkLst>
        </pc:spChg>
        <pc:spChg chg="del mod">
          <ac:chgData name="Yu Mon Kyaw" userId="4d107ba8e6ee4984" providerId="LiveId" clId="{98BEA49B-F01E-4A03-8C20-8144475C46F9}" dt="2025-12-11T03:29:30.131" v="34"/>
          <ac:spMkLst>
            <pc:docMk/>
            <pc:sldMk cId="2488386336" sldId="261"/>
            <ac:spMk id="17" creationId="{CFA485B7-5215-D7B8-4687-7FC3CB6F93E0}"/>
          </ac:spMkLst>
        </pc:spChg>
        <pc:picChg chg="mod">
          <ac:chgData name="Yu Mon Kyaw" userId="4d107ba8e6ee4984" providerId="LiveId" clId="{98BEA49B-F01E-4A03-8C20-8144475C46F9}" dt="2025-12-11T03:27:41.748" v="17" actId="1076"/>
          <ac:picMkLst>
            <pc:docMk/>
            <pc:sldMk cId="2488386336" sldId="261"/>
            <ac:picMk id="3" creationId="{EBE19289-E05E-B3CE-52BD-FF778FA6EC9E}"/>
          </ac:picMkLst>
        </pc:picChg>
      </pc:sldChg>
      <pc:sldChg chg="modAnim">
        <pc:chgData name="Yu Mon Kyaw" userId="4d107ba8e6ee4984" providerId="LiveId" clId="{98BEA49B-F01E-4A03-8C20-8144475C46F9}" dt="2025-12-11T03:30:18.213" v="44"/>
        <pc:sldMkLst>
          <pc:docMk/>
          <pc:sldMk cId="72563175" sldId="262"/>
        </pc:sldMkLst>
      </pc:sldChg>
      <pc:sldChg chg="modAnim">
        <pc:chgData name="Yu Mon Kyaw" userId="4d107ba8e6ee4984" providerId="LiveId" clId="{98BEA49B-F01E-4A03-8C20-8144475C46F9}" dt="2025-12-11T08:20:14.767" v="46"/>
        <pc:sldMkLst>
          <pc:docMk/>
          <pc:sldMk cId="3649178592" sldId="268"/>
        </pc:sldMkLst>
      </pc:sldChg>
      <pc:sldChg chg="addSp modSp new mod">
        <pc:chgData name="Yu Mon Kyaw" userId="4d107ba8e6ee4984" providerId="LiveId" clId="{98BEA49B-F01E-4A03-8C20-8144475C46F9}" dt="2025-12-10T17:56:18.653" v="6" actId="1076"/>
        <pc:sldMkLst>
          <pc:docMk/>
          <pc:sldMk cId="3454334236" sldId="270"/>
        </pc:sldMkLst>
        <pc:spChg chg="add mod">
          <ac:chgData name="Yu Mon Kyaw" userId="4d107ba8e6ee4984" providerId="LiveId" clId="{98BEA49B-F01E-4A03-8C20-8144475C46F9}" dt="2025-12-10T17:56:18.653" v="6" actId="1076"/>
          <ac:spMkLst>
            <pc:docMk/>
            <pc:sldMk cId="3454334236" sldId="270"/>
            <ac:spMk id="3" creationId="{F083F2F0-9F79-E3F7-37FD-0C8D05988A2A}"/>
          </ac:spMkLst>
        </pc:spChg>
      </pc:sldChg>
      <pc:sldChg chg="addSp modSp new mod">
        <pc:chgData name="Yu Mon Kyaw" userId="4d107ba8e6ee4984" providerId="LiveId" clId="{98BEA49B-F01E-4A03-8C20-8144475C46F9}" dt="2025-12-10T17:56:49.083" v="15" actId="1076"/>
        <pc:sldMkLst>
          <pc:docMk/>
          <pc:sldMk cId="123924406" sldId="271"/>
        </pc:sldMkLst>
        <pc:spChg chg="add mod">
          <ac:chgData name="Yu Mon Kyaw" userId="4d107ba8e6ee4984" providerId="LiveId" clId="{98BEA49B-F01E-4A03-8C20-8144475C46F9}" dt="2025-12-10T17:56:49.083" v="15" actId="1076"/>
          <ac:spMkLst>
            <pc:docMk/>
            <pc:sldMk cId="123924406" sldId="271"/>
            <ac:spMk id="3" creationId="{99BBBA7F-810F-B419-F8F4-894C551FC4A2}"/>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7:15:59.518"/>
    </inkml:context>
    <inkml:brush xml:id="br0">
      <inkml:brushProperty name="width" value="0.035" units="cm"/>
      <inkml:brushProperty name="height" value="0.035" units="cm"/>
      <inkml:brushProperty name="color" value="#E71224"/>
    </inkml:brush>
  </inkml:definitions>
  <inkml:trace contextRef="#ctx0" brushRef="#br0">5 1 24575,'-4'0'0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17:16:03.225"/>
    </inkml:context>
    <inkml:brush xml:id="br0">
      <inkml:brushProperty name="width" value="0.035" units="cm"/>
      <inkml:brushProperty name="height" value="0.035" units="cm"/>
      <inkml:brushProperty name="color" value="#E71224"/>
    </inkml:brush>
  </inkml:definitions>
  <inkml:trace contextRef="#ctx0" brushRef="#br0">0 0 24575,'5'0'0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D1B3-1978-486F-9848-D8F6015D3291}" type="datetimeFigureOut">
              <a:rPr lang="en-US" smtClean="0"/>
              <a:t>12/11/2025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7444C-1C61-427E-A306-EDA7E4946642}" type="slidenum">
              <a:rPr lang="en-US" smtClean="0"/>
              <a:t>‹#›</a:t>
            </a:fld>
            <a:endParaRPr lang="en-US"/>
          </a:p>
        </p:txBody>
      </p:sp>
    </p:spTree>
    <p:extLst>
      <p:ext uri="{BB962C8B-B14F-4D97-AF65-F5344CB8AC3E}">
        <p14:creationId xmlns:p14="http://schemas.microsoft.com/office/powerpoint/2010/main" val="11742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7444C-1C61-427E-A306-EDA7E4946642}" type="slidenum">
              <a:rPr lang="en-US" smtClean="0"/>
              <a:t>3</a:t>
            </a:fld>
            <a:endParaRPr lang="en-US"/>
          </a:p>
        </p:txBody>
      </p:sp>
    </p:spTree>
    <p:extLst>
      <p:ext uri="{BB962C8B-B14F-4D97-AF65-F5344CB8AC3E}">
        <p14:creationId xmlns:p14="http://schemas.microsoft.com/office/powerpoint/2010/main" val="1080226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7444C-1C61-427E-A306-EDA7E4946642}" type="slidenum">
              <a:rPr lang="en-US" smtClean="0"/>
              <a:t>6</a:t>
            </a:fld>
            <a:endParaRPr lang="en-US"/>
          </a:p>
        </p:txBody>
      </p:sp>
    </p:spTree>
    <p:extLst>
      <p:ext uri="{BB962C8B-B14F-4D97-AF65-F5344CB8AC3E}">
        <p14:creationId xmlns:p14="http://schemas.microsoft.com/office/powerpoint/2010/main" val="2371520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C52C4B4-92C1-4D03-816A-63F3E715BAD8}" type="datetimeFigureOut">
              <a:rPr lang="en-US" smtClean="0"/>
              <a:t>12/11/2025</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485FD9C-0C5C-4A74-8595-C7EDB071C9D6}"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622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52C4B4-92C1-4D03-816A-63F3E715BAD8}"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5FD9C-0C5C-4A74-8595-C7EDB071C9D6}" type="slidenum">
              <a:rPr lang="en-US" smtClean="0"/>
              <a:t>‹#›</a:t>
            </a:fld>
            <a:endParaRPr lang="en-US"/>
          </a:p>
        </p:txBody>
      </p:sp>
    </p:spTree>
    <p:extLst>
      <p:ext uri="{BB962C8B-B14F-4D97-AF65-F5344CB8AC3E}">
        <p14:creationId xmlns:p14="http://schemas.microsoft.com/office/powerpoint/2010/main" val="263383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52C4B4-92C1-4D03-816A-63F3E715BAD8}"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5FD9C-0C5C-4A74-8595-C7EDB071C9D6}" type="slidenum">
              <a:rPr lang="en-US" smtClean="0"/>
              <a:t>‹#›</a:t>
            </a:fld>
            <a:endParaRPr lang="en-US"/>
          </a:p>
        </p:txBody>
      </p:sp>
    </p:spTree>
    <p:extLst>
      <p:ext uri="{BB962C8B-B14F-4D97-AF65-F5344CB8AC3E}">
        <p14:creationId xmlns:p14="http://schemas.microsoft.com/office/powerpoint/2010/main" val="219133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52C4B4-92C1-4D03-816A-63F3E715BAD8}"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5FD9C-0C5C-4A74-8595-C7EDB071C9D6}" type="slidenum">
              <a:rPr lang="en-US" smtClean="0"/>
              <a:t>‹#›</a:t>
            </a:fld>
            <a:endParaRPr lang="en-US"/>
          </a:p>
        </p:txBody>
      </p:sp>
    </p:spTree>
    <p:extLst>
      <p:ext uri="{BB962C8B-B14F-4D97-AF65-F5344CB8AC3E}">
        <p14:creationId xmlns:p14="http://schemas.microsoft.com/office/powerpoint/2010/main" val="195260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52C4B4-92C1-4D03-816A-63F3E715BAD8}"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5FD9C-0C5C-4A74-8595-C7EDB071C9D6}"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014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52C4B4-92C1-4D03-816A-63F3E715BAD8}" type="datetimeFigureOut">
              <a:rPr lang="en-US" smtClean="0"/>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5FD9C-0C5C-4A74-8595-C7EDB071C9D6}" type="slidenum">
              <a:rPr lang="en-US" smtClean="0"/>
              <a:t>‹#›</a:t>
            </a:fld>
            <a:endParaRPr lang="en-US"/>
          </a:p>
        </p:txBody>
      </p:sp>
    </p:spTree>
    <p:extLst>
      <p:ext uri="{BB962C8B-B14F-4D97-AF65-F5344CB8AC3E}">
        <p14:creationId xmlns:p14="http://schemas.microsoft.com/office/powerpoint/2010/main" val="414509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52C4B4-92C1-4D03-816A-63F3E715BAD8}" type="datetimeFigureOut">
              <a:rPr lang="en-US" smtClean="0"/>
              <a:t>12/11/2025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5FD9C-0C5C-4A74-8595-C7EDB071C9D6}" type="slidenum">
              <a:rPr lang="en-US" smtClean="0"/>
              <a:t>‹#›</a:t>
            </a:fld>
            <a:endParaRPr lang="en-US"/>
          </a:p>
        </p:txBody>
      </p:sp>
    </p:spTree>
    <p:extLst>
      <p:ext uri="{BB962C8B-B14F-4D97-AF65-F5344CB8AC3E}">
        <p14:creationId xmlns:p14="http://schemas.microsoft.com/office/powerpoint/2010/main" val="251398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52C4B4-92C1-4D03-816A-63F3E715BAD8}" type="datetimeFigureOut">
              <a:rPr lang="en-US" smtClean="0"/>
              <a:t>12/11/2025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5FD9C-0C5C-4A74-8595-C7EDB071C9D6}" type="slidenum">
              <a:rPr lang="en-US" smtClean="0"/>
              <a:t>‹#›</a:t>
            </a:fld>
            <a:endParaRPr lang="en-US"/>
          </a:p>
        </p:txBody>
      </p:sp>
    </p:spTree>
    <p:extLst>
      <p:ext uri="{BB962C8B-B14F-4D97-AF65-F5344CB8AC3E}">
        <p14:creationId xmlns:p14="http://schemas.microsoft.com/office/powerpoint/2010/main" val="601852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2C4B4-92C1-4D03-816A-63F3E715BAD8}" type="datetimeFigureOut">
              <a:rPr lang="en-US" smtClean="0"/>
              <a:t>12/11/2025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85FD9C-0C5C-4A74-8595-C7EDB071C9D6}" type="slidenum">
              <a:rPr lang="en-US" smtClean="0"/>
              <a:t>‹#›</a:t>
            </a:fld>
            <a:endParaRPr lang="en-US"/>
          </a:p>
        </p:txBody>
      </p:sp>
    </p:spTree>
    <p:extLst>
      <p:ext uri="{BB962C8B-B14F-4D97-AF65-F5344CB8AC3E}">
        <p14:creationId xmlns:p14="http://schemas.microsoft.com/office/powerpoint/2010/main" val="4243455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52C4B4-92C1-4D03-816A-63F3E715BAD8}" type="datetimeFigureOut">
              <a:rPr lang="en-US" smtClean="0"/>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5FD9C-0C5C-4A74-8595-C7EDB071C9D6}" type="slidenum">
              <a:rPr lang="en-US" smtClean="0"/>
              <a:t>‹#›</a:t>
            </a:fld>
            <a:endParaRPr lang="en-US"/>
          </a:p>
        </p:txBody>
      </p:sp>
    </p:spTree>
    <p:extLst>
      <p:ext uri="{BB962C8B-B14F-4D97-AF65-F5344CB8AC3E}">
        <p14:creationId xmlns:p14="http://schemas.microsoft.com/office/powerpoint/2010/main" val="177191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52C4B4-92C1-4D03-816A-63F3E715BAD8}" type="datetimeFigureOut">
              <a:rPr lang="en-US" smtClean="0"/>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5FD9C-0C5C-4A74-8595-C7EDB071C9D6}" type="slidenum">
              <a:rPr lang="en-US" smtClean="0"/>
              <a:t>‹#›</a:t>
            </a:fld>
            <a:endParaRPr lang="en-US"/>
          </a:p>
        </p:txBody>
      </p:sp>
    </p:spTree>
    <p:extLst>
      <p:ext uri="{BB962C8B-B14F-4D97-AF65-F5344CB8AC3E}">
        <p14:creationId xmlns:p14="http://schemas.microsoft.com/office/powerpoint/2010/main" val="4115178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EC52C4B4-92C1-4D03-816A-63F3E715BAD8}" type="datetimeFigureOut">
              <a:rPr lang="en-US" smtClean="0"/>
              <a:t>12/11/2025</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C485FD9C-0C5C-4A74-8595-C7EDB071C9D6}" type="slidenum">
              <a:rPr lang="en-US" smtClean="0"/>
              <a:t>‹#›</a:t>
            </a:fld>
            <a:endParaRPr lang="en-US"/>
          </a:p>
        </p:txBody>
      </p:sp>
    </p:spTree>
    <p:extLst>
      <p:ext uri="{BB962C8B-B14F-4D97-AF65-F5344CB8AC3E}">
        <p14:creationId xmlns:p14="http://schemas.microsoft.com/office/powerpoint/2010/main" val="395182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customXml" Target="../ink/ink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B62C3-579F-8FA1-2A3F-BB330BB313BD}"/>
              </a:ext>
            </a:extLst>
          </p:cNvPr>
          <p:cNvSpPr>
            <a:spLocks noGrp="1"/>
          </p:cNvSpPr>
          <p:nvPr>
            <p:ph type="ctrTitle"/>
          </p:nvPr>
        </p:nvSpPr>
        <p:spPr/>
        <p:txBody>
          <a:bodyPr/>
          <a:lstStyle/>
          <a:p>
            <a:r>
              <a:rPr lang="en-US" dirty="0"/>
              <a:t>Week 2</a:t>
            </a:r>
          </a:p>
        </p:txBody>
      </p:sp>
      <p:sp>
        <p:nvSpPr>
          <p:cNvPr id="3" name="Subtitle 2">
            <a:extLst>
              <a:ext uri="{FF2B5EF4-FFF2-40B4-BE49-F238E27FC236}">
                <a16:creationId xmlns:a16="http://schemas.microsoft.com/office/drawing/2014/main" id="{238783DE-05A8-755C-D2A9-0DB0550FE6CA}"/>
              </a:ext>
            </a:extLst>
          </p:cNvPr>
          <p:cNvSpPr>
            <a:spLocks noGrp="1"/>
          </p:cNvSpPr>
          <p:nvPr>
            <p:ph type="subTitle" idx="1"/>
          </p:nvPr>
        </p:nvSpPr>
        <p:spPr>
          <a:xfrm>
            <a:off x="1871455" y="4136334"/>
            <a:ext cx="8767860" cy="1388165"/>
          </a:xfrm>
        </p:spPr>
        <p:txBody>
          <a:bodyPr>
            <a:normAutofit fontScale="92500" lnSpcReduction="20000"/>
          </a:bodyPr>
          <a:lstStyle/>
          <a:p>
            <a:r>
              <a:rPr lang="en-US" sz="2800" dirty="0"/>
              <a:t>11</a:t>
            </a:r>
            <a:r>
              <a:rPr lang="en-US" sz="2800" baseline="30000" dirty="0"/>
              <a:t>th</a:t>
            </a:r>
            <a:r>
              <a:rPr lang="en-US" sz="2800" dirty="0"/>
              <a:t> December 2025 </a:t>
            </a:r>
          </a:p>
          <a:p>
            <a:endParaRPr lang="en-US" sz="2800" dirty="0"/>
          </a:p>
          <a:p>
            <a:r>
              <a:rPr lang="en-US" sz="2800" dirty="0"/>
              <a:t>Basic English for Social Studies Teachers</a:t>
            </a:r>
          </a:p>
        </p:txBody>
      </p:sp>
    </p:spTree>
    <p:extLst>
      <p:ext uri="{BB962C8B-B14F-4D97-AF65-F5344CB8AC3E}">
        <p14:creationId xmlns:p14="http://schemas.microsoft.com/office/powerpoint/2010/main" val="421626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6BAFFC-C97F-9530-0600-035246C26425}"/>
              </a:ext>
            </a:extLst>
          </p:cNvPr>
          <p:cNvSpPr txBox="1"/>
          <p:nvPr/>
        </p:nvSpPr>
        <p:spPr>
          <a:xfrm>
            <a:off x="1228725" y="781050"/>
            <a:ext cx="8858250" cy="5664820"/>
          </a:xfrm>
          <a:prstGeom prst="rect">
            <a:avLst/>
          </a:prstGeom>
          <a:noFill/>
        </p:spPr>
        <p:txBody>
          <a:bodyPr wrap="square">
            <a:spAutoFit/>
          </a:bodyPr>
          <a:lstStyle/>
          <a:p>
            <a:pPr marL="0" marR="0">
              <a:lnSpc>
                <a:spcPct val="115000"/>
              </a:lnSpc>
              <a:spcAft>
                <a:spcPts val="800"/>
              </a:spcAft>
              <a:buNone/>
            </a:pPr>
            <a:r>
              <a:rPr lang="en-US" sz="1800" b="1" kern="100" dirty="0">
                <a:effectLst/>
                <a:latin typeface="Times New Roman" panose="02020603050405020304" pitchFamily="18" charset="0"/>
                <a:ea typeface="Aptos" panose="020B0004020202020204" pitchFamily="34" charset="0"/>
                <a:cs typeface="Cordia New" panose="020B0304020202020204" pitchFamily="34" charset="-34"/>
              </a:rPr>
              <a:t>Exercise</a:t>
            </a:r>
            <a:endParaRPr lang="en-US" sz="1800" kern="100" dirty="0">
              <a:effectLst/>
              <a:latin typeface="Aptos" panose="020B0004020202020204" pitchFamily="34" charset="0"/>
              <a:ea typeface="Aptos" panose="020B0004020202020204" pitchFamily="34" charset="0"/>
              <a:cs typeface="Cordia New" panose="020B0304020202020204" pitchFamily="34" charset="-34"/>
            </a:endParaRPr>
          </a:p>
          <a:p>
            <a:pPr marL="342900" marR="0" indent="-342900">
              <a:lnSpc>
                <a:spcPct val="115000"/>
              </a:lnSpc>
              <a:spcAft>
                <a:spcPts val="800"/>
              </a:spcAft>
              <a:buAutoNum type="arabicPeriod"/>
            </a:pPr>
            <a:r>
              <a:rPr lang="en-US" sz="1800" kern="100" dirty="0">
                <a:effectLst/>
                <a:latin typeface="Times New Roman" panose="02020603050405020304" pitchFamily="18" charset="0"/>
                <a:ea typeface="Aptos" panose="020B0004020202020204" pitchFamily="34" charset="0"/>
                <a:cs typeface="Cordia New" panose="020B0304020202020204" pitchFamily="34" charset="-34"/>
              </a:rPr>
              <a:t>Which current ASEAN members did not join ASEAN in 1967?</a:t>
            </a:r>
          </a:p>
          <a:p>
            <a:pPr marR="0">
              <a:lnSpc>
                <a:spcPct val="115000"/>
              </a:lnSpc>
              <a:spcAft>
                <a:spcPts val="800"/>
              </a:spcAft>
            </a:pPr>
            <a:r>
              <a:rPr lang="en-US" sz="1800" kern="100" dirty="0">
                <a:effectLst/>
                <a:latin typeface="Times New Roman" panose="02020603050405020304" pitchFamily="18" charset="0"/>
                <a:ea typeface="Aptos" panose="020B0004020202020204" pitchFamily="34" charset="0"/>
                <a:cs typeface="Cordia New" panose="020B0304020202020204" pitchFamily="34" charset="-34"/>
              </a:rPr>
              <a:t> 		</a:t>
            </a:r>
            <a:r>
              <a:rPr lang="en-US" sz="1800" b="1" kern="100" dirty="0">
                <a:effectLst/>
                <a:latin typeface="Times New Roman" panose="02020603050405020304" pitchFamily="18" charset="0"/>
                <a:ea typeface="Aptos" panose="020B0004020202020204" pitchFamily="34" charset="0"/>
                <a:cs typeface="Cordia New" panose="020B0304020202020204" pitchFamily="34" charset="-34"/>
              </a:rPr>
              <a:t>Brunei, Cambodia, Laos, Myanmar, Vietnam.</a:t>
            </a:r>
            <a:endParaRPr lang="en-US" sz="1800" b="1" kern="100" dirty="0">
              <a:effectLst/>
              <a:latin typeface="Aptos" panose="020B0004020202020204" pitchFamily="34" charset="0"/>
              <a:ea typeface="Aptos" panose="020B0004020202020204" pitchFamily="34" charset="0"/>
              <a:cs typeface="Cordia New" panose="020B0304020202020204" pitchFamily="34" charset="-34"/>
            </a:endParaRPr>
          </a:p>
          <a:p>
            <a:pPr marL="0" marR="0">
              <a:lnSpc>
                <a:spcPct val="115000"/>
              </a:lnSpc>
              <a:spcAft>
                <a:spcPts val="800"/>
              </a:spcAft>
              <a:buNone/>
            </a:pPr>
            <a:endParaRPr lang="en-US" sz="1800" kern="100" dirty="0">
              <a:effectLst/>
              <a:latin typeface="Times New Roman" panose="02020603050405020304" pitchFamily="18" charset="0"/>
              <a:ea typeface="Aptos" panose="020B0004020202020204" pitchFamily="34" charset="0"/>
              <a:cs typeface="Cordia New" panose="020B0304020202020204" pitchFamily="34" charset="-34"/>
            </a:endParaRPr>
          </a:p>
          <a:p>
            <a:pPr marL="0" marR="0">
              <a:lnSpc>
                <a:spcPct val="115000"/>
              </a:lnSpc>
              <a:spcAft>
                <a:spcPts val="800"/>
              </a:spcAft>
              <a:buNone/>
            </a:pPr>
            <a:endParaRPr lang="en-US" kern="100" dirty="0">
              <a:latin typeface="Times New Roman" panose="02020603050405020304" pitchFamily="18" charset="0"/>
              <a:ea typeface="Aptos" panose="020B0004020202020204" pitchFamily="34" charset="0"/>
              <a:cs typeface="Cordia New" panose="020B0304020202020204" pitchFamily="34" charset="-34"/>
            </a:endParaRPr>
          </a:p>
          <a:p>
            <a:pPr marL="0" marR="0">
              <a:lnSpc>
                <a:spcPct val="115000"/>
              </a:lnSpc>
              <a:spcAft>
                <a:spcPts val="800"/>
              </a:spcAft>
              <a:buNone/>
            </a:pPr>
            <a:r>
              <a:rPr lang="en-US" sz="1800" kern="100" dirty="0">
                <a:effectLst/>
                <a:latin typeface="Times New Roman" panose="02020603050405020304" pitchFamily="18" charset="0"/>
                <a:ea typeface="Aptos" panose="020B0004020202020204" pitchFamily="34" charset="0"/>
                <a:cs typeface="Cordia New" panose="020B0304020202020204" pitchFamily="34" charset="-34"/>
              </a:rPr>
              <a:t>2. What is the purpose of regional organizations? </a:t>
            </a:r>
          </a:p>
          <a:p>
            <a:pPr marL="0" marR="0">
              <a:lnSpc>
                <a:spcPct val="115000"/>
              </a:lnSpc>
              <a:spcAft>
                <a:spcPts val="800"/>
              </a:spcAft>
              <a:buNone/>
            </a:pPr>
            <a:r>
              <a:rPr lang="en-US" sz="1800" b="1" kern="100" dirty="0">
                <a:effectLst/>
                <a:latin typeface="Times New Roman" panose="02020603050405020304" pitchFamily="18" charset="0"/>
                <a:ea typeface="Aptos" panose="020B0004020202020204" pitchFamily="34" charset="0"/>
                <a:cs typeface="Cordia New" panose="020B0304020202020204" pitchFamily="34" charset="-34"/>
              </a:rPr>
              <a:t>		To help the countries of a region cooperate on important issues.</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Cordia New" panose="020B0304020202020204" pitchFamily="34" charset="-34"/>
            </a:endParaRPr>
          </a:p>
          <a:p>
            <a:pPr marL="0" marR="0">
              <a:lnSpc>
                <a:spcPct val="115000"/>
              </a:lnSpc>
              <a:spcAft>
                <a:spcPts val="800"/>
              </a:spcAft>
              <a:buNone/>
            </a:pPr>
            <a:r>
              <a:rPr lang="en-US" sz="1800" kern="100" dirty="0">
                <a:effectLst/>
                <a:latin typeface="Times New Roman" panose="02020603050405020304" pitchFamily="18" charset="0"/>
                <a:ea typeface="Aptos" panose="020B0004020202020204" pitchFamily="34" charset="0"/>
                <a:cs typeface="Cordia New" panose="020B0304020202020204" pitchFamily="34" charset="-34"/>
              </a:rPr>
              <a:t>3. What other regions have organizations like ASEAN? </a:t>
            </a:r>
          </a:p>
          <a:p>
            <a:pPr marL="0" marR="0">
              <a:lnSpc>
                <a:spcPct val="115000"/>
              </a:lnSpc>
              <a:spcAft>
                <a:spcPts val="800"/>
              </a:spcAft>
              <a:buNone/>
            </a:pPr>
            <a:r>
              <a:rPr lang="en-US" kern="100" dirty="0">
                <a:latin typeface="Times New Roman" panose="02020603050405020304" pitchFamily="18" charset="0"/>
                <a:ea typeface="Aptos" panose="020B0004020202020204" pitchFamily="34" charset="0"/>
                <a:cs typeface="Cordia New" panose="020B0304020202020204" pitchFamily="34" charset="-34"/>
              </a:rPr>
              <a:t>	</a:t>
            </a:r>
            <a:r>
              <a:rPr lang="en-US" sz="1800" b="1" kern="100" dirty="0">
                <a:effectLst/>
                <a:latin typeface="Times New Roman" panose="02020603050405020304" pitchFamily="18" charset="0"/>
                <a:ea typeface="Aptos" panose="020B0004020202020204" pitchFamily="34" charset="0"/>
                <a:cs typeface="Cordia New" panose="020B0304020202020204" pitchFamily="34" charset="-34"/>
              </a:rPr>
              <a:t>Europe, Africa, the Americas (other examples not mentioned in the text: The Arab 	League, the Commonwealth of Independent States, Union of South American Nations...)</a:t>
            </a:r>
          </a:p>
          <a:p>
            <a:pPr marL="0" marR="0">
              <a:lnSpc>
                <a:spcPct val="115000"/>
              </a:lnSpc>
              <a:spcAft>
                <a:spcPts val="800"/>
              </a:spcAft>
              <a:buNone/>
            </a:pPr>
            <a:endParaRPr lang="en-US" sz="1800" kern="100" dirty="0">
              <a:effectLst/>
              <a:latin typeface="Times New Roman" panose="02020603050405020304" pitchFamily="18" charset="0"/>
              <a:ea typeface="Aptos" panose="020B0004020202020204" pitchFamily="34" charset="0"/>
              <a:cs typeface="Cordia New" panose="020B0304020202020204" pitchFamily="34" charset="-34"/>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Cordia New" panose="020B0304020202020204" pitchFamily="34" charset="-34"/>
            </a:endParaRPr>
          </a:p>
        </p:txBody>
      </p:sp>
    </p:spTree>
    <p:extLst>
      <p:ext uri="{BB962C8B-B14F-4D97-AF65-F5344CB8AC3E}">
        <p14:creationId xmlns:p14="http://schemas.microsoft.com/office/powerpoint/2010/main" val="411859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 calcmode="lin" valueType="num">
                                      <p:cBhvr additive="base">
                                        <p:cTn id="1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anim calcmode="lin" valueType="num">
                                      <p:cBhvr additive="base">
                                        <p:cTn id="1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E6F7E6-7241-A026-6B17-B4AA2FF4060E}"/>
              </a:ext>
            </a:extLst>
          </p:cNvPr>
          <p:cNvPicPr>
            <a:picLocks noChangeAspect="1"/>
          </p:cNvPicPr>
          <p:nvPr/>
        </p:nvPicPr>
        <p:blipFill>
          <a:blip r:embed="rId2"/>
          <a:stretch>
            <a:fillRect/>
          </a:stretch>
        </p:blipFill>
        <p:spPr>
          <a:xfrm>
            <a:off x="333534" y="358651"/>
            <a:ext cx="7219791" cy="5759877"/>
          </a:xfrm>
          <a:prstGeom prst="rect">
            <a:avLst/>
          </a:prstGeom>
        </p:spPr>
      </p:pic>
      <p:sp>
        <p:nvSpPr>
          <p:cNvPr id="7" name="TextBox 6">
            <a:extLst>
              <a:ext uri="{FF2B5EF4-FFF2-40B4-BE49-F238E27FC236}">
                <a16:creationId xmlns:a16="http://schemas.microsoft.com/office/drawing/2014/main" id="{A9E1F4A0-28D3-4B3F-058F-DD8536DDDAA0}"/>
              </a:ext>
            </a:extLst>
          </p:cNvPr>
          <p:cNvSpPr txBox="1"/>
          <p:nvPr/>
        </p:nvSpPr>
        <p:spPr>
          <a:xfrm>
            <a:off x="5467350" y="644009"/>
            <a:ext cx="1495425" cy="369332"/>
          </a:xfrm>
          <a:prstGeom prst="rect">
            <a:avLst/>
          </a:prstGeom>
          <a:noFill/>
        </p:spPr>
        <p:txBody>
          <a:bodyPr wrap="square">
            <a:spAutoFit/>
          </a:bodyPr>
          <a:lstStyle/>
          <a:p>
            <a:pPr algn="l"/>
            <a:r>
              <a:rPr lang="en-US" sz="1800" b="0" i="0" u="none" strike="noStrike" baseline="0" dirty="0">
                <a:latin typeface="Calibri" panose="020F0502020204030204" pitchFamily="34" charset="0"/>
              </a:rPr>
              <a:t>1967</a:t>
            </a:r>
          </a:p>
        </p:txBody>
      </p:sp>
      <p:sp>
        <p:nvSpPr>
          <p:cNvPr id="9" name="TextBox 8">
            <a:extLst>
              <a:ext uri="{FF2B5EF4-FFF2-40B4-BE49-F238E27FC236}">
                <a16:creationId xmlns:a16="http://schemas.microsoft.com/office/drawing/2014/main" id="{36232029-8B06-E77E-DE43-41ACF9F5C794}"/>
              </a:ext>
            </a:extLst>
          </p:cNvPr>
          <p:cNvSpPr txBox="1"/>
          <p:nvPr/>
        </p:nvSpPr>
        <p:spPr>
          <a:xfrm>
            <a:off x="5467350" y="1011769"/>
            <a:ext cx="6096000" cy="369332"/>
          </a:xfrm>
          <a:prstGeom prst="rect">
            <a:avLst/>
          </a:prstGeom>
          <a:noFill/>
        </p:spPr>
        <p:txBody>
          <a:bodyPr wrap="square">
            <a:spAutoFit/>
          </a:bodyPr>
          <a:lstStyle/>
          <a:p>
            <a:pPr algn="l"/>
            <a:r>
              <a:rPr lang="en-US" sz="1800" b="0" i="0" u="none" strike="noStrike" baseline="0" dirty="0">
                <a:latin typeface="Calibri" panose="020F0502020204030204" pitchFamily="34" charset="0"/>
              </a:rPr>
              <a:t>1984</a:t>
            </a:r>
          </a:p>
        </p:txBody>
      </p:sp>
      <p:sp>
        <p:nvSpPr>
          <p:cNvPr id="11" name="TextBox 10">
            <a:extLst>
              <a:ext uri="{FF2B5EF4-FFF2-40B4-BE49-F238E27FC236}">
                <a16:creationId xmlns:a16="http://schemas.microsoft.com/office/drawing/2014/main" id="{950E39DA-C405-9C42-2DA5-CE34C277DDD2}"/>
              </a:ext>
            </a:extLst>
          </p:cNvPr>
          <p:cNvSpPr txBox="1"/>
          <p:nvPr/>
        </p:nvSpPr>
        <p:spPr>
          <a:xfrm>
            <a:off x="5467350" y="1371932"/>
            <a:ext cx="2228850" cy="369332"/>
          </a:xfrm>
          <a:prstGeom prst="rect">
            <a:avLst/>
          </a:prstGeom>
          <a:noFill/>
        </p:spPr>
        <p:txBody>
          <a:bodyPr wrap="square">
            <a:spAutoFit/>
          </a:bodyPr>
          <a:lstStyle/>
          <a:p>
            <a:r>
              <a:rPr lang="en-US" sz="1800" b="0" i="0" u="none" strike="noStrike" baseline="0" dirty="0">
                <a:latin typeface="Calibri" panose="020F0502020204030204" pitchFamily="34" charset="0"/>
              </a:rPr>
              <a:t>1995</a:t>
            </a:r>
            <a:endParaRPr lang="en-US" dirty="0"/>
          </a:p>
        </p:txBody>
      </p:sp>
      <p:sp>
        <p:nvSpPr>
          <p:cNvPr id="13" name="TextBox 12">
            <a:extLst>
              <a:ext uri="{FF2B5EF4-FFF2-40B4-BE49-F238E27FC236}">
                <a16:creationId xmlns:a16="http://schemas.microsoft.com/office/drawing/2014/main" id="{FBE429AF-9083-4AD3-1547-8B32F2D669DC}"/>
              </a:ext>
            </a:extLst>
          </p:cNvPr>
          <p:cNvSpPr txBox="1"/>
          <p:nvPr/>
        </p:nvSpPr>
        <p:spPr>
          <a:xfrm>
            <a:off x="5467350" y="1743086"/>
            <a:ext cx="2705100" cy="369332"/>
          </a:xfrm>
          <a:prstGeom prst="rect">
            <a:avLst/>
          </a:prstGeom>
          <a:noFill/>
        </p:spPr>
        <p:txBody>
          <a:bodyPr wrap="square">
            <a:spAutoFit/>
          </a:bodyPr>
          <a:lstStyle/>
          <a:p>
            <a:pPr algn="l"/>
            <a:r>
              <a:rPr lang="en-US" sz="1800" b="0" i="0" u="none" strike="noStrike" baseline="0" dirty="0">
                <a:latin typeface="Calibri" panose="020F0502020204030204" pitchFamily="34" charset="0"/>
              </a:rPr>
              <a:t>1997</a:t>
            </a:r>
          </a:p>
        </p:txBody>
      </p:sp>
      <p:sp>
        <p:nvSpPr>
          <p:cNvPr id="15" name="TextBox 14">
            <a:extLst>
              <a:ext uri="{FF2B5EF4-FFF2-40B4-BE49-F238E27FC236}">
                <a16:creationId xmlns:a16="http://schemas.microsoft.com/office/drawing/2014/main" id="{ADAC7328-F1CB-7154-16CB-F4D6FBB70F1A}"/>
              </a:ext>
            </a:extLst>
          </p:cNvPr>
          <p:cNvSpPr txBox="1"/>
          <p:nvPr/>
        </p:nvSpPr>
        <p:spPr>
          <a:xfrm>
            <a:off x="5381625" y="2099855"/>
            <a:ext cx="2066925" cy="369332"/>
          </a:xfrm>
          <a:prstGeom prst="rect">
            <a:avLst/>
          </a:prstGeom>
          <a:noFill/>
        </p:spPr>
        <p:txBody>
          <a:bodyPr wrap="square">
            <a:spAutoFit/>
          </a:bodyPr>
          <a:lstStyle/>
          <a:p>
            <a:r>
              <a:rPr lang="en-US" sz="1800" b="0" i="0" u="none" strike="noStrike" baseline="0" dirty="0">
                <a:latin typeface="Calibri" panose="020F0502020204030204" pitchFamily="34" charset="0"/>
              </a:rPr>
              <a:t>1999</a:t>
            </a:r>
            <a:endParaRPr lang="en-US" dirty="0"/>
          </a:p>
        </p:txBody>
      </p:sp>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D54251F8-01B7-5077-4218-8028FFBF9C1D}"/>
                  </a:ext>
                </a:extLst>
              </p14:cNvPr>
              <p14:cNvContentPartPr/>
              <p14:nvPr/>
            </p14:nvContentPartPr>
            <p14:xfrm>
              <a:off x="4855740" y="3599985"/>
              <a:ext cx="1800" cy="360"/>
            </p14:xfrm>
          </p:contentPart>
        </mc:Choice>
        <mc:Fallback xmlns="">
          <p:pic>
            <p:nvPicPr>
              <p:cNvPr id="16" name="Ink 15">
                <a:extLst>
                  <a:ext uri="{FF2B5EF4-FFF2-40B4-BE49-F238E27FC236}">
                    <a16:creationId xmlns:a16="http://schemas.microsoft.com/office/drawing/2014/main" id="{D54251F8-01B7-5077-4218-8028FFBF9C1D}"/>
                  </a:ext>
                </a:extLst>
              </p:cNvPr>
              <p:cNvPicPr/>
              <p:nvPr/>
            </p:nvPicPr>
            <p:blipFill>
              <a:blip r:embed="rId4"/>
              <a:stretch>
                <a:fillRect/>
              </a:stretch>
            </p:blipFill>
            <p:spPr>
              <a:xfrm>
                <a:off x="4849620" y="3593865"/>
                <a:ext cx="140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39CAE1E5-8AD4-3469-BED6-01A7559888BC}"/>
                  </a:ext>
                </a:extLst>
              </p14:cNvPr>
              <p14:cNvContentPartPr/>
              <p14:nvPr/>
            </p14:nvContentPartPr>
            <p14:xfrm>
              <a:off x="4819740" y="3381465"/>
              <a:ext cx="1800" cy="360"/>
            </p14:xfrm>
          </p:contentPart>
        </mc:Choice>
        <mc:Fallback xmlns="">
          <p:pic>
            <p:nvPicPr>
              <p:cNvPr id="17" name="Ink 16">
                <a:extLst>
                  <a:ext uri="{FF2B5EF4-FFF2-40B4-BE49-F238E27FC236}">
                    <a16:creationId xmlns:a16="http://schemas.microsoft.com/office/drawing/2014/main" id="{39CAE1E5-8AD4-3469-BED6-01A7559888BC}"/>
                  </a:ext>
                </a:extLst>
              </p:cNvPr>
              <p:cNvPicPr/>
              <p:nvPr/>
            </p:nvPicPr>
            <p:blipFill>
              <a:blip r:embed="rId6"/>
              <a:stretch>
                <a:fillRect/>
              </a:stretch>
            </p:blipFill>
            <p:spPr>
              <a:xfrm>
                <a:off x="4813620" y="3375345"/>
                <a:ext cx="14040" cy="12600"/>
              </a:xfrm>
              <a:prstGeom prst="rect">
                <a:avLst/>
              </a:prstGeom>
            </p:spPr>
          </p:pic>
        </mc:Fallback>
      </mc:AlternateContent>
      <p:pic>
        <p:nvPicPr>
          <p:cNvPr id="19" name="Picture 18" descr="A map of asia with different countries/regions&#10;&#10;AI-generated content may be incorrect.">
            <a:extLst>
              <a:ext uri="{FF2B5EF4-FFF2-40B4-BE49-F238E27FC236}">
                <a16:creationId xmlns:a16="http://schemas.microsoft.com/office/drawing/2014/main" id="{5869B348-6E96-1818-D34F-DD54FF2C1E7E}"/>
              </a:ext>
            </a:extLst>
          </p:cNvPr>
          <p:cNvPicPr>
            <a:picLocks noChangeAspect="1"/>
          </p:cNvPicPr>
          <p:nvPr/>
        </p:nvPicPr>
        <p:blipFill>
          <a:blip r:embed="rId7"/>
          <a:stretch>
            <a:fillRect/>
          </a:stretch>
        </p:blipFill>
        <p:spPr>
          <a:xfrm>
            <a:off x="7553325" y="2952750"/>
            <a:ext cx="3795665" cy="3048409"/>
          </a:xfrm>
          <a:prstGeom prst="rect">
            <a:avLst/>
          </a:prstGeom>
        </p:spPr>
      </p:pic>
      <p:sp>
        <p:nvSpPr>
          <p:cNvPr id="21" name="TextBox 20">
            <a:extLst>
              <a:ext uri="{FF2B5EF4-FFF2-40B4-BE49-F238E27FC236}">
                <a16:creationId xmlns:a16="http://schemas.microsoft.com/office/drawing/2014/main" id="{0ECE713D-2FC2-EF29-C8BD-93449DE624F1}"/>
              </a:ext>
            </a:extLst>
          </p:cNvPr>
          <p:cNvSpPr txBox="1"/>
          <p:nvPr/>
        </p:nvSpPr>
        <p:spPr>
          <a:xfrm>
            <a:off x="8310562" y="2509010"/>
            <a:ext cx="2495550" cy="326371"/>
          </a:xfrm>
          <a:prstGeom prst="rect">
            <a:avLst/>
          </a:prstGeom>
          <a:noFill/>
        </p:spPr>
        <p:txBody>
          <a:bodyPr wrap="square">
            <a:spAutoFit/>
          </a:bodyPr>
          <a:lstStyle/>
          <a:p>
            <a:pPr algn="l">
              <a:lnSpc>
                <a:spcPts val="1800"/>
              </a:lnSpc>
              <a:spcBef>
                <a:spcPts val="750"/>
              </a:spcBef>
              <a:spcAft>
                <a:spcPts val="900"/>
              </a:spcAft>
              <a:buFont typeface="Arial" panose="020B0604020202020204" pitchFamily="34" charset="0"/>
              <a:buChar char="•"/>
            </a:pPr>
            <a:r>
              <a:rPr lang="en-US" b="0" i="0" dirty="0">
                <a:solidFill>
                  <a:srgbClr val="0A0A0A"/>
                </a:solidFill>
                <a:effectLst/>
                <a:highlight>
                  <a:srgbClr val="00FFFF"/>
                </a:highlight>
                <a:latin typeface="Google Sans"/>
              </a:rPr>
              <a:t>Timor-Leste (2025) </a:t>
            </a:r>
          </a:p>
        </p:txBody>
      </p:sp>
    </p:spTree>
    <p:extLst>
      <p:ext uri="{BB962C8B-B14F-4D97-AF65-F5344CB8AC3E}">
        <p14:creationId xmlns:p14="http://schemas.microsoft.com/office/powerpoint/2010/main" val="169578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3620C5-6EBB-3759-8529-A2D84E12C7D4}"/>
              </a:ext>
            </a:extLst>
          </p:cNvPr>
          <p:cNvSpPr txBox="1"/>
          <p:nvPr/>
        </p:nvSpPr>
        <p:spPr>
          <a:xfrm>
            <a:off x="695324" y="723901"/>
            <a:ext cx="10448926" cy="4086440"/>
          </a:xfrm>
          <a:prstGeom prst="rect">
            <a:avLst/>
          </a:prstGeom>
          <a:noFill/>
        </p:spPr>
        <p:txBody>
          <a:bodyPr wrap="square">
            <a:spAutoFit/>
          </a:bodyPr>
          <a:lstStyle/>
          <a:p>
            <a:pPr marL="0" marR="0">
              <a:lnSpc>
                <a:spcPct val="115000"/>
              </a:lnSpc>
              <a:spcAft>
                <a:spcPts val="800"/>
              </a:spcAft>
              <a:buNone/>
            </a:pPr>
            <a:r>
              <a:rPr lang="en-US" sz="2400" b="1" kern="100" dirty="0">
                <a:effectLst/>
                <a:latin typeface="Times New Roman" panose="02020603050405020304" pitchFamily="18" charset="0"/>
                <a:ea typeface="Aptos" panose="020B0004020202020204" pitchFamily="34" charset="0"/>
                <a:cs typeface="Cordia New" panose="020B0304020202020204" pitchFamily="34" charset="-34"/>
              </a:rPr>
              <a:t>Preview</a:t>
            </a:r>
            <a:endParaRPr lang="en-US" sz="2400" kern="100" dirty="0">
              <a:effectLst/>
              <a:latin typeface="Aptos" panose="020B0004020202020204" pitchFamily="34" charset="0"/>
              <a:ea typeface="Aptos" panose="020B0004020202020204" pitchFamily="34" charset="0"/>
              <a:cs typeface="Cordia New" panose="020B0304020202020204" pitchFamily="34" charset="-34"/>
            </a:endParaRPr>
          </a:p>
          <a:p>
            <a:pPr marL="342900" marR="0" indent="-342900">
              <a:lnSpc>
                <a:spcPct val="115000"/>
              </a:lnSpc>
              <a:spcAft>
                <a:spcPts val="800"/>
              </a:spcAft>
              <a:buAutoNum type="arabicPeriod"/>
            </a:pPr>
            <a:r>
              <a:rPr lang="en-US" sz="2400" kern="100" dirty="0">
                <a:effectLst/>
                <a:latin typeface="Times New Roman" panose="02020603050405020304" pitchFamily="18" charset="0"/>
                <a:ea typeface="Aptos" panose="020B0004020202020204" pitchFamily="34" charset="0"/>
                <a:cs typeface="Cordia New" panose="020B0304020202020204" pitchFamily="34" charset="-34"/>
              </a:rPr>
              <a:t>What is a charter? </a:t>
            </a:r>
          </a:p>
          <a:p>
            <a:pPr marR="0">
              <a:lnSpc>
                <a:spcPct val="115000"/>
              </a:lnSpc>
              <a:spcAft>
                <a:spcPts val="800"/>
              </a:spcAft>
            </a:pPr>
            <a:r>
              <a:rPr lang="en-US" sz="1800" kern="100" dirty="0">
                <a:effectLst/>
                <a:latin typeface="Times New Roman" panose="02020603050405020304" pitchFamily="18" charset="0"/>
                <a:ea typeface="Aptos" panose="020B0004020202020204" pitchFamily="34" charset="0"/>
                <a:cs typeface="Cordia New" panose="020B0304020202020204" pitchFamily="34" charset="-34"/>
              </a:rPr>
              <a:t>	</a:t>
            </a:r>
            <a:r>
              <a:rPr lang="en-US" sz="2000" b="1" kern="100" dirty="0">
                <a:effectLst/>
                <a:latin typeface="Times New Roman" panose="02020603050405020304" pitchFamily="18" charset="0"/>
                <a:ea typeface="Aptos" panose="020B0004020202020204" pitchFamily="34" charset="0"/>
                <a:cs typeface="Cordia New" panose="020B0304020202020204" pitchFamily="34" charset="-34"/>
              </a:rPr>
              <a:t>A document that sets out the basic rules and structure of an organization.</a:t>
            </a:r>
          </a:p>
          <a:p>
            <a:pPr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Cordia New" panose="020B0304020202020204" pitchFamily="34" charset="-34"/>
            </a:endParaRPr>
          </a:p>
          <a:p>
            <a:pPr marL="0" marR="0">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Cordia New" panose="020B0304020202020204" pitchFamily="34" charset="-34"/>
              </a:rPr>
              <a:t>2. What is the purpose of a charter? </a:t>
            </a:r>
          </a:p>
          <a:p>
            <a:pPr marL="0" marR="0">
              <a:lnSpc>
                <a:spcPct val="115000"/>
              </a:lnSpc>
              <a:spcAft>
                <a:spcPts val="800"/>
              </a:spcAft>
              <a:buNone/>
            </a:pPr>
            <a:r>
              <a:rPr lang="en-US" kern="100" dirty="0">
                <a:latin typeface="Times New Roman" panose="02020603050405020304" pitchFamily="18" charset="0"/>
                <a:ea typeface="Aptos" panose="020B0004020202020204" pitchFamily="34" charset="0"/>
                <a:cs typeface="Cordia New" panose="020B0304020202020204" pitchFamily="34" charset="-34"/>
              </a:rPr>
              <a:t> </a:t>
            </a:r>
            <a:r>
              <a:rPr lang="en-US" sz="2000" b="1" kern="100" dirty="0">
                <a:effectLst/>
                <a:latin typeface="Times New Roman" panose="02020603050405020304" pitchFamily="18" charset="0"/>
                <a:ea typeface="Aptos" panose="020B0004020202020204" pitchFamily="34" charset="0"/>
                <a:cs typeface="Cordia New" panose="020B0304020202020204" pitchFamily="34" charset="-34"/>
              </a:rPr>
              <a:t>To describe the aims, purposes and activities of an organization. It helps to guide what an organization does and how it does it.</a:t>
            </a:r>
          </a:p>
          <a:p>
            <a:pPr marL="0" marR="0">
              <a:lnSpc>
                <a:spcPct val="115000"/>
              </a:lnSpc>
              <a:spcAft>
                <a:spcPts val="800"/>
              </a:spcAft>
              <a:buNone/>
            </a:pPr>
            <a:endParaRPr lang="en-US" kern="100" dirty="0">
              <a:latin typeface="Times New Roman" panose="02020603050405020304" pitchFamily="18" charset="0"/>
              <a:ea typeface="Aptos" panose="020B0004020202020204" pitchFamily="34" charset="0"/>
              <a:cs typeface="Cordia New" panose="020B0304020202020204" pitchFamily="34" charset="-34"/>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Cordia New" panose="020B0304020202020204" pitchFamily="34" charset="-34"/>
            </a:endParaRPr>
          </a:p>
        </p:txBody>
      </p:sp>
    </p:spTree>
    <p:extLst>
      <p:ext uri="{BB962C8B-B14F-4D97-AF65-F5344CB8AC3E}">
        <p14:creationId xmlns:p14="http://schemas.microsoft.com/office/powerpoint/2010/main" val="2096069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70A1CB-F386-4AE5-E187-92B1DF001A14}"/>
              </a:ext>
            </a:extLst>
          </p:cNvPr>
          <p:cNvPicPr>
            <a:picLocks noChangeAspect="1"/>
          </p:cNvPicPr>
          <p:nvPr/>
        </p:nvPicPr>
        <p:blipFill>
          <a:blip r:embed="rId2"/>
          <a:srcRect l="36616" t="7609" r="9028" b="11623"/>
          <a:stretch>
            <a:fillRect/>
          </a:stretch>
        </p:blipFill>
        <p:spPr>
          <a:xfrm>
            <a:off x="295275" y="257175"/>
            <a:ext cx="4991099" cy="6307848"/>
          </a:xfrm>
          <a:prstGeom prst="rect">
            <a:avLst/>
          </a:prstGeom>
        </p:spPr>
      </p:pic>
      <p:sp>
        <p:nvSpPr>
          <p:cNvPr id="4" name="TextBox 3">
            <a:extLst>
              <a:ext uri="{FF2B5EF4-FFF2-40B4-BE49-F238E27FC236}">
                <a16:creationId xmlns:a16="http://schemas.microsoft.com/office/drawing/2014/main" id="{6EFC8BB8-E4A9-0210-6402-E73D70C1623A}"/>
              </a:ext>
            </a:extLst>
          </p:cNvPr>
          <p:cNvSpPr txBox="1"/>
          <p:nvPr/>
        </p:nvSpPr>
        <p:spPr>
          <a:xfrm>
            <a:off x="5095875" y="1467660"/>
            <a:ext cx="7000875" cy="5078313"/>
          </a:xfrm>
          <a:prstGeom prst="rect">
            <a:avLst/>
          </a:prstGeom>
          <a:noFill/>
        </p:spPr>
        <p:txBody>
          <a:bodyPr wrap="square">
            <a:spAutoFit/>
          </a:bodyPr>
          <a:lstStyle/>
          <a:p>
            <a:pPr algn="l"/>
            <a:r>
              <a:rPr lang="en-US" b="1" i="0" u="none" strike="noStrike" baseline="0" dirty="0">
                <a:latin typeface="Calibri-Bold"/>
              </a:rPr>
              <a:t>a. </a:t>
            </a:r>
            <a:r>
              <a:rPr lang="en-US" b="0" i="0" u="none" strike="noStrike" baseline="0" dirty="0">
                <a:latin typeface="Calibri" panose="020F0502020204030204" pitchFamily="34" charset="0"/>
              </a:rPr>
              <a:t>Yes</a:t>
            </a:r>
          </a:p>
          <a:p>
            <a:pPr algn="l"/>
            <a:r>
              <a:rPr lang="en-US" b="1" i="0" u="none" strike="noStrike" baseline="0" dirty="0">
                <a:latin typeface="Calibri-Bold"/>
              </a:rPr>
              <a:t>b. </a:t>
            </a:r>
            <a:r>
              <a:rPr lang="en-US" b="0" i="0" u="none" strike="noStrike" baseline="0" dirty="0">
                <a:latin typeface="Calibri" panose="020F0502020204030204" pitchFamily="34" charset="0"/>
              </a:rPr>
              <a:t>No. ASEAN does not promote a specific religion.</a:t>
            </a:r>
          </a:p>
          <a:p>
            <a:pPr algn="l"/>
            <a:r>
              <a:rPr lang="en-US" b="1" i="0" u="none" strike="noStrike" baseline="0" dirty="0">
                <a:latin typeface="Calibri-Bold"/>
              </a:rPr>
              <a:t>c. </a:t>
            </a:r>
            <a:r>
              <a:rPr lang="en-US" b="0" i="0" u="none" strike="noStrike" baseline="0" dirty="0">
                <a:latin typeface="Calibri" panose="020F0502020204030204" pitchFamily="34" charset="0"/>
              </a:rPr>
              <a:t>Yes</a:t>
            </a:r>
          </a:p>
          <a:p>
            <a:pPr algn="l"/>
            <a:r>
              <a:rPr lang="en-US" b="1" i="0" u="none" strike="noStrike" baseline="0" dirty="0">
                <a:latin typeface="Calibri-Bold"/>
              </a:rPr>
              <a:t>d. </a:t>
            </a:r>
            <a:r>
              <a:rPr lang="en-US" b="0" i="0" u="none" strike="noStrike" baseline="0" dirty="0">
                <a:latin typeface="Calibri" panose="020F0502020204030204" pitchFamily="34" charset="0"/>
              </a:rPr>
              <a:t>No. ASEAN does not try to control economies or to use armed force.</a:t>
            </a:r>
          </a:p>
          <a:p>
            <a:pPr algn="l"/>
            <a:r>
              <a:rPr lang="en-US" b="1" i="0" u="none" strike="noStrike" baseline="0" dirty="0">
                <a:latin typeface="Calibri-Bold"/>
              </a:rPr>
              <a:t>e. </a:t>
            </a:r>
            <a:r>
              <a:rPr lang="en-US" b="0" i="0" u="none" strike="noStrike" baseline="0" dirty="0">
                <a:latin typeface="Calibri" panose="020F0502020204030204" pitchFamily="34" charset="0"/>
              </a:rPr>
              <a:t>Yes (but it is described as “creating a single production base”)</a:t>
            </a:r>
          </a:p>
          <a:p>
            <a:pPr algn="l"/>
            <a:endParaRPr lang="en-US" b="1" i="0" u="none" strike="noStrike" baseline="0" dirty="0">
              <a:latin typeface="Calibri-Bold"/>
            </a:endParaRPr>
          </a:p>
          <a:p>
            <a:pPr algn="l"/>
            <a:r>
              <a:rPr lang="en-US" b="1" i="0" u="none" strike="noStrike" baseline="0" dirty="0">
                <a:latin typeface="Calibri-Bold"/>
              </a:rPr>
              <a:t>f. </a:t>
            </a:r>
            <a:r>
              <a:rPr lang="en-US" b="0" i="0" u="none" strike="noStrike" baseline="0" dirty="0">
                <a:latin typeface="Calibri" panose="020F0502020204030204" pitchFamily="34" charset="0"/>
              </a:rPr>
              <a:t>Yes</a:t>
            </a:r>
          </a:p>
          <a:p>
            <a:pPr algn="l"/>
            <a:r>
              <a:rPr lang="en-US" b="1" i="0" u="none" strike="noStrike" baseline="0" dirty="0">
                <a:latin typeface="Calibri-Bold"/>
              </a:rPr>
              <a:t>g. </a:t>
            </a:r>
            <a:r>
              <a:rPr lang="en-US" b="0" i="0" u="none" strike="noStrike" baseline="0" dirty="0">
                <a:latin typeface="Calibri" panose="020F0502020204030204" pitchFamily="34" charset="0"/>
              </a:rPr>
              <a:t>Yes</a:t>
            </a:r>
          </a:p>
          <a:p>
            <a:pPr algn="l"/>
            <a:endParaRPr lang="en-US" b="1" i="0" u="none" strike="noStrike" baseline="0" dirty="0">
              <a:latin typeface="Calibri-Bold"/>
            </a:endParaRPr>
          </a:p>
          <a:p>
            <a:pPr algn="l"/>
            <a:r>
              <a:rPr lang="en-US" b="1" i="0" u="none" strike="noStrike" baseline="0" dirty="0">
                <a:latin typeface="Calibri-Bold"/>
              </a:rPr>
              <a:t>h. </a:t>
            </a:r>
            <a:r>
              <a:rPr lang="en-US" b="0" i="0" u="none" strike="noStrike" baseline="0" dirty="0">
                <a:latin typeface="Calibri" panose="020F0502020204030204" pitchFamily="34" charset="0"/>
              </a:rPr>
              <a:t>No. ASEAN works for countries in Southeast Asia.</a:t>
            </a:r>
          </a:p>
          <a:p>
            <a:pPr algn="l"/>
            <a:r>
              <a:rPr lang="en-US" b="1" i="0" u="none" strike="noStrike" baseline="0" dirty="0" err="1">
                <a:latin typeface="Calibri-Bold"/>
              </a:rPr>
              <a:t>i</a:t>
            </a:r>
            <a:r>
              <a:rPr lang="en-US" b="1" i="0" u="none" strike="noStrike" baseline="0" dirty="0">
                <a:latin typeface="Calibri-Bold"/>
              </a:rPr>
              <a:t>. </a:t>
            </a:r>
            <a:r>
              <a:rPr lang="en-US" b="0" i="0" u="none" strike="noStrike" baseline="0" dirty="0">
                <a:latin typeface="Calibri" panose="020F0502020204030204" pitchFamily="34" charset="0"/>
              </a:rPr>
              <a:t>Yes</a:t>
            </a:r>
          </a:p>
          <a:p>
            <a:pPr algn="l"/>
            <a:endParaRPr lang="en-US" b="1" i="0" u="none" strike="noStrike" baseline="0" dirty="0">
              <a:latin typeface="Calibri-Bold"/>
            </a:endParaRPr>
          </a:p>
          <a:p>
            <a:pPr algn="l"/>
            <a:r>
              <a:rPr lang="en-US" b="1" i="0" u="none" strike="noStrike" baseline="0" dirty="0">
                <a:latin typeface="Calibri-Bold"/>
              </a:rPr>
              <a:t>j. </a:t>
            </a:r>
            <a:r>
              <a:rPr lang="en-US" b="0" i="0" u="none" strike="noStrike" baseline="0" dirty="0">
                <a:latin typeface="Calibri" panose="020F0502020204030204" pitchFamily="34" charset="0"/>
              </a:rPr>
              <a:t>Yes</a:t>
            </a:r>
          </a:p>
          <a:p>
            <a:pPr algn="l"/>
            <a:endParaRPr lang="en-US" b="1" i="0" u="none" strike="noStrike" baseline="0" dirty="0">
              <a:latin typeface="Calibri-Bold"/>
            </a:endParaRPr>
          </a:p>
          <a:p>
            <a:pPr algn="l"/>
            <a:r>
              <a:rPr lang="en-US" b="1" i="0" u="none" strike="noStrike" baseline="0" dirty="0">
                <a:latin typeface="Calibri-Bold"/>
              </a:rPr>
              <a:t>k. </a:t>
            </a:r>
            <a:r>
              <a:rPr lang="en-US" b="0" i="0" u="none" strike="noStrike" baseline="0" dirty="0">
                <a:latin typeface="Calibri" panose="020F0502020204030204" pitchFamily="34" charset="0"/>
              </a:rPr>
              <a:t>No. There is no president in ASEAN.</a:t>
            </a:r>
          </a:p>
          <a:p>
            <a:pPr algn="l"/>
            <a:endParaRPr lang="en-US" b="1" i="0" u="none" strike="noStrike" baseline="0" dirty="0">
              <a:latin typeface="Calibri-Bold"/>
            </a:endParaRPr>
          </a:p>
          <a:p>
            <a:pPr algn="l"/>
            <a:r>
              <a:rPr lang="en-US" b="1" i="0" u="none" strike="noStrike" baseline="0" dirty="0">
                <a:latin typeface="Calibri-Bold"/>
              </a:rPr>
              <a:t>l. </a:t>
            </a:r>
            <a:r>
              <a:rPr lang="en-US" b="0" i="0" u="none" strike="noStrike" baseline="0" dirty="0">
                <a:latin typeface="Calibri" panose="020F0502020204030204" pitchFamily="34" charset="0"/>
              </a:rPr>
              <a:t>Yes</a:t>
            </a:r>
          </a:p>
          <a:p>
            <a:pPr algn="l"/>
            <a:r>
              <a:rPr lang="en-US" b="1" i="0" u="none" strike="noStrike" baseline="0" dirty="0">
                <a:latin typeface="Calibri-Bold"/>
              </a:rPr>
              <a:t>m. </a:t>
            </a:r>
            <a:r>
              <a:rPr lang="en-US" b="0" i="0" u="none" strike="noStrike" baseline="0" dirty="0">
                <a:latin typeface="Calibri" panose="020F0502020204030204" pitchFamily="34" charset="0"/>
              </a:rPr>
              <a:t>No. ASEAN focuses only on regional security.</a:t>
            </a:r>
            <a:endParaRPr lang="en-US" dirty="0"/>
          </a:p>
        </p:txBody>
      </p:sp>
    </p:spTree>
    <p:extLst>
      <p:ext uri="{BB962C8B-B14F-4D97-AF65-F5344CB8AC3E}">
        <p14:creationId xmlns:p14="http://schemas.microsoft.com/office/powerpoint/2010/main" val="310605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 calcmode="lin" valueType="num">
                                      <p:cBhvr additive="base">
                                        <p:cTn id="5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12" end="12"/>
                                            </p:txEl>
                                          </p:spTgt>
                                        </p:tgtEl>
                                        <p:attrNameLst>
                                          <p:attrName>style.visibility</p:attrName>
                                        </p:attrNameLst>
                                      </p:cBhvr>
                                      <p:to>
                                        <p:strVal val="visible"/>
                                      </p:to>
                                    </p:set>
                                    <p:anim calcmode="lin" valueType="num">
                                      <p:cBhvr additive="base">
                                        <p:cTn id="61"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4" end="14"/>
                                            </p:txEl>
                                          </p:spTgt>
                                        </p:tgtEl>
                                        <p:attrNameLst>
                                          <p:attrName>style.visibility</p:attrName>
                                        </p:attrNameLst>
                                      </p:cBhvr>
                                      <p:to>
                                        <p:strVal val="visible"/>
                                      </p:to>
                                    </p:set>
                                    <p:anim calcmode="lin" valueType="num">
                                      <p:cBhvr additive="base">
                                        <p:cTn id="67"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16" end="16"/>
                                            </p:txEl>
                                          </p:spTgt>
                                        </p:tgtEl>
                                        <p:attrNameLst>
                                          <p:attrName>style.visibility</p:attrName>
                                        </p:attrNameLst>
                                      </p:cBhvr>
                                      <p:to>
                                        <p:strVal val="visible"/>
                                      </p:to>
                                    </p:set>
                                    <p:anim calcmode="lin" valueType="num">
                                      <p:cBhvr additive="base">
                                        <p:cTn id="73"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17" end="17"/>
                                            </p:txEl>
                                          </p:spTgt>
                                        </p:tgtEl>
                                        <p:attrNameLst>
                                          <p:attrName>style.visibility</p:attrName>
                                        </p:attrNameLst>
                                      </p:cBhvr>
                                      <p:to>
                                        <p:strVal val="visible"/>
                                      </p:to>
                                    </p:set>
                                    <p:anim calcmode="lin" valueType="num">
                                      <p:cBhvr additive="base">
                                        <p:cTn id="79" dur="500" fill="hold"/>
                                        <p:tgtEl>
                                          <p:spTgt spid="4">
                                            <p:txEl>
                                              <p:pRg st="17" end="1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7CDB83-60EA-7FAB-4C69-0AFF735086AE}"/>
              </a:ext>
            </a:extLst>
          </p:cNvPr>
          <p:cNvPicPr>
            <a:picLocks noChangeAspect="1"/>
          </p:cNvPicPr>
          <p:nvPr/>
        </p:nvPicPr>
        <p:blipFill>
          <a:blip r:embed="rId2"/>
          <a:stretch>
            <a:fillRect/>
          </a:stretch>
        </p:blipFill>
        <p:spPr>
          <a:xfrm>
            <a:off x="491567" y="406669"/>
            <a:ext cx="6998815" cy="5511262"/>
          </a:xfrm>
          <a:prstGeom prst="rect">
            <a:avLst/>
          </a:prstGeom>
        </p:spPr>
      </p:pic>
    </p:spTree>
    <p:extLst>
      <p:ext uri="{BB962C8B-B14F-4D97-AF65-F5344CB8AC3E}">
        <p14:creationId xmlns:p14="http://schemas.microsoft.com/office/powerpoint/2010/main" val="2397553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2E2EB4-F8C0-808A-CC32-A33CFB61C9DB}"/>
              </a:ext>
            </a:extLst>
          </p:cNvPr>
          <p:cNvSpPr txBox="1"/>
          <p:nvPr/>
        </p:nvSpPr>
        <p:spPr>
          <a:xfrm>
            <a:off x="1352548" y="1683188"/>
            <a:ext cx="10172701" cy="3764300"/>
          </a:xfrm>
          <a:prstGeom prst="rect">
            <a:avLst/>
          </a:prstGeom>
          <a:noFill/>
        </p:spPr>
        <p:txBody>
          <a:bodyPr wrap="square">
            <a:spAutoFit/>
          </a:bodyPr>
          <a:lstStyle/>
          <a:p>
            <a:pPr marL="0" marR="0">
              <a:lnSpc>
                <a:spcPct val="115000"/>
              </a:lnSpc>
              <a:spcAft>
                <a:spcPts val="800"/>
              </a:spcAft>
              <a:buNone/>
            </a:pPr>
            <a:r>
              <a:rPr lang="en-US" sz="1800" b="1" kern="100" dirty="0">
                <a:effectLst/>
                <a:latin typeface="Times New Roman" panose="02020603050405020304" pitchFamily="18" charset="0"/>
                <a:ea typeface="Aptos" panose="020B0004020202020204" pitchFamily="34" charset="0"/>
                <a:cs typeface="Cordia New" panose="020B0304020202020204" pitchFamily="34" charset="-34"/>
              </a:rPr>
              <a:t>Discussion</a:t>
            </a:r>
            <a:endParaRPr lang="en-US" sz="1800" kern="100" dirty="0">
              <a:effectLst/>
              <a:latin typeface="Aptos" panose="020B0004020202020204" pitchFamily="34" charset="0"/>
              <a:ea typeface="Aptos" panose="020B0004020202020204" pitchFamily="34" charset="0"/>
              <a:cs typeface="Cordia New" panose="020B0304020202020204" pitchFamily="34" charset="-34"/>
            </a:endParaRPr>
          </a:p>
          <a:p>
            <a:pPr marL="342900" marR="0" indent="-342900">
              <a:lnSpc>
                <a:spcPct val="115000"/>
              </a:lnSpc>
              <a:spcAft>
                <a:spcPts val="800"/>
              </a:spcAft>
              <a:buAutoNum type="arabicPeriod"/>
            </a:pPr>
            <a:r>
              <a:rPr lang="en-US" sz="1800" kern="100" dirty="0">
                <a:effectLst/>
                <a:latin typeface="Times New Roman" panose="02020603050405020304" pitchFamily="18" charset="0"/>
                <a:ea typeface="Aptos" panose="020B0004020202020204" pitchFamily="34" charset="0"/>
                <a:cs typeface="Cordia New" panose="020B0304020202020204" pitchFamily="34" charset="-34"/>
              </a:rPr>
              <a:t>Is it important to have a charter for an organization like ASEAN? Why or why not? </a:t>
            </a:r>
          </a:p>
          <a:p>
            <a:pPr marR="0">
              <a:lnSpc>
                <a:spcPct val="115000"/>
              </a:lnSpc>
              <a:spcAft>
                <a:spcPts val="800"/>
              </a:spcAft>
            </a:pPr>
            <a:r>
              <a:rPr lang="en-US" sz="1800" kern="100" dirty="0">
                <a:effectLst/>
                <a:latin typeface="Times New Roman" panose="02020603050405020304" pitchFamily="18" charset="0"/>
                <a:ea typeface="Aptos" panose="020B0004020202020204" pitchFamily="34" charset="0"/>
                <a:cs typeface="Cordia New" panose="020B0304020202020204" pitchFamily="34" charset="-34"/>
              </a:rPr>
              <a:t>   </a:t>
            </a:r>
            <a:r>
              <a:rPr lang="en-US" sz="1800" b="1" kern="100" dirty="0">
                <a:effectLst/>
                <a:latin typeface="Times New Roman" panose="02020603050405020304" pitchFamily="18" charset="0"/>
                <a:ea typeface="Aptos" panose="020B0004020202020204" pitchFamily="34" charset="0"/>
                <a:cs typeface="Cordia New" panose="020B0304020202020204" pitchFamily="34" charset="-34"/>
              </a:rPr>
              <a:t>Yes. It’s important so everyone has the same idea about what the rules are and what the values of</a:t>
            </a:r>
          </a:p>
          <a:p>
            <a:pPr marR="0">
              <a:lnSpc>
                <a:spcPct val="115000"/>
              </a:lnSpc>
              <a:spcAft>
                <a:spcPts val="800"/>
              </a:spcAft>
            </a:pPr>
            <a:r>
              <a:rPr lang="en-US" sz="1800" b="1" kern="100" dirty="0">
                <a:effectLst/>
                <a:latin typeface="Times New Roman" panose="02020603050405020304" pitchFamily="18" charset="0"/>
                <a:ea typeface="Aptos" panose="020B0004020202020204" pitchFamily="34" charset="0"/>
                <a:cs typeface="Cordia New" panose="020B0304020202020204" pitchFamily="34" charset="-34"/>
              </a:rPr>
              <a:t>   the organization are. It also helps organizations to work together effectively and efficiently.</a:t>
            </a:r>
          </a:p>
          <a:p>
            <a:pPr marL="342900" marR="0" indent="-342900">
              <a:lnSpc>
                <a:spcPct val="115000"/>
              </a:lnSpc>
              <a:spcAft>
                <a:spcPts val="800"/>
              </a:spcAft>
              <a:buAutoNum type="arabicPeriod"/>
            </a:pPr>
            <a:endParaRPr lang="en-US" sz="1800" kern="100" dirty="0">
              <a:effectLst/>
              <a:latin typeface="Aptos" panose="020B0004020202020204" pitchFamily="34" charset="0"/>
              <a:ea typeface="Aptos" panose="020B0004020202020204" pitchFamily="34" charset="0"/>
              <a:cs typeface="Cordia New" panose="020B0304020202020204" pitchFamily="34" charset="-34"/>
            </a:endParaRPr>
          </a:p>
          <a:p>
            <a:pPr marL="0" marR="0">
              <a:lnSpc>
                <a:spcPct val="115000"/>
              </a:lnSpc>
              <a:spcAft>
                <a:spcPts val="800"/>
              </a:spcAft>
              <a:buNone/>
            </a:pPr>
            <a:r>
              <a:rPr lang="en-US" sz="1800" kern="100" dirty="0">
                <a:effectLst/>
                <a:latin typeface="Times New Roman" panose="02020603050405020304" pitchFamily="18" charset="0"/>
                <a:ea typeface="Aptos" panose="020B0004020202020204" pitchFamily="34" charset="0"/>
                <a:cs typeface="Cordia New" panose="020B0304020202020204" pitchFamily="34" charset="-34"/>
              </a:rPr>
              <a:t>2. How should ASEAN and other organizations decide what their Purposes and Principles are? </a:t>
            </a:r>
          </a:p>
          <a:p>
            <a:pPr marL="0" marR="0">
              <a:lnSpc>
                <a:spcPct val="115000"/>
              </a:lnSpc>
              <a:spcAft>
                <a:spcPts val="800"/>
              </a:spcAft>
              <a:buNone/>
            </a:pPr>
            <a:r>
              <a:rPr lang="en-US" kern="100" dirty="0">
                <a:latin typeface="Times New Roman" panose="02020603050405020304" pitchFamily="18" charset="0"/>
                <a:ea typeface="Aptos" panose="020B0004020202020204" pitchFamily="34" charset="0"/>
                <a:cs typeface="Cordia New" panose="020B0304020202020204" pitchFamily="34" charset="-34"/>
              </a:rPr>
              <a:t>	</a:t>
            </a:r>
            <a:r>
              <a:rPr lang="en-US" sz="1800" b="1" kern="100" dirty="0">
                <a:effectLst/>
                <a:latin typeface="Times New Roman" panose="02020603050405020304" pitchFamily="18" charset="0"/>
                <a:ea typeface="Aptos" panose="020B0004020202020204" pitchFamily="34" charset="0"/>
                <a:cs typeface="Cordia New" panose="020B0304020202020204" pitchFamily="34" charset="-34"/>
              </a:rPr>
              <a:t>Leaders decide by themselves, or; Leaders decide with input from the public, or; People from all 	member countries vote for them.</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Cordia New" panose="020B0304020202020204" pitchFamily="34" charset="-34"/>
            </a:endParaRPr>
          </a:p>
        </p:txBody>
      </p:sp>
    </p:spTree>
    <p:extLst>
      <p:ext uri="{BB962C8B-B14F-4D97-AF65-F5344CB8AC3E}">
        <p14:creationId xmlns:p14="http://schemas.microsoft.com/office/powerpoint/2010/main" val="364917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paper with black text&#10;&#10;AI-generated content may be incorrect.">
            <a:extLst>
              <a:ext uri="{FF2B5EF4-FFF2-40B4-BE49-F238E27FC236}">
                <a16:creationId xmlns:a16="http://schemas.microsoft.com/office/drawing/2014/main" id="{ECC78D47-9200-A6E7-CF96-3953B051B3A1}"/>
              </a:ext>
            </a:extLst>
          </p:cNvPr>
          <p:cNvPicPr>
            <a:picLocks noChangeAspect="1"/>
          </p:cNvPicPr>
          <p:nvPr/>
        </p:nvPicPr>
        <p:blipFill>
          <a:blip r:embed="rId2"/>
          <a:stretch>
            <a:fillRect/>
          </a:stretch>
        </p:blipFill>
        <p:spPr>
          <a:xfrm>
            <a:off x="3019425" y="377579"/>
            <a:ext cx="6000602" cy="6102841"/>
          </a:xfrm>
          <a:prstGeom prst="rect">
            <a:avLst/>
          </a:prstGeom>
        </p:spPr>
      </p:pic>
    </p:spTree>
    <p:extLst>
      <p:ext uri="{BB962C8B-B14F-4D97-AF65-F5344CB8AC3E}">
        <p14:creationId xmlns:p14="http://schemas.microsoft.com/office/powerpoint/2010/main" val="3822986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55E58D-0405-DF3F-2F1A-C5C12B2FD189}"/>
              </a:ext>
            </a:extLst>
          </p:cNvPr>
          <p:cNvPicPr>
            <a:picLocks noChangeAspect="1"/>
          </p:cNvPicPr>
          <p:nvPr/>
        </p:nvPicPr>
        <p:blipFill>
          <a:blip r:embed="rId2"/>
          <a:stretch>
            <a:fillRect/>
          </a:stretch>
        </p:blipFill>
        <p:spPr>
          <a:xfrm>
            <a:off x="1952624" y="814387"/>
            <a:ext cx="9054835" cy="5476875"/>
          </a:xfrm>
          <a:prstGeom prst="rect">
            <a:avLst/>
          </a:prstGeom>
        </p:spPr>
      </p:pic>
      <p:sp>
        <p:nvSpPr>
          <p:cNvPr id="4" name="TextBox 3">
            <a:extLst>
              <a:ext uri="{FF2B5EF4-FFF2-40B4-BE49-F238E27FC236}">
                <a16:creationId xmlns:a16="http://schemas.microsoft.com/office/drawing/2014/main" id="{269DBBAA-099C-4D24-09D3-B958502471AA}"/>
              </a:ext>
            </a:extLst>
          </p:cNvPr>
          <p:cNvSpPr txBox="1"/>
          <p:nvPr/>
        </p:nvSpPr>
        <p:spPr>
          <a:xfrm>
            <a:off x="4168222" y="3594094"/>
            <a:ext cx="1252331" cy="646331"/>
          </a:xfrm>
          <a:prstGeom prst="rect">
            <a:avLst/>
          </a:prstGeom>
          <a:noFill/>
        </p:spPr>
        <p:txBody>
          <a:bodyPr wrap="square">
            <a:spAutoFit/>
          </a:bodyPr>
          <a:lstStyle/>
          <a:p>
            <a:pPr algn="l"/>
            <a:r>
              <a:rPr lang="en-US" sz="1800" b="0" i="0" u="none" strike="noStrike" baseline="0" dirty="0">
                <a:latin typeface="Calibri" panose="020F0502020204030204" pitchFamily="34" charset="0"/>
              </a:rPr>
              <a:t>South America</a:t>
            </a:r>
            <a:endParaRPr lang="en-US" dirty="0"/>
          </a:p>
        </p:txBody>
      </p:sp>
      <p:sp>
        <p:nvSpPr>
          <p:cNvPr id="6" name="TextBox 5">
            <a:extLst>
              <a:ext uri="{FF2B5EF4-FFF2-40B4-BE49-F238E27FC236}">
                <a16:creationId xmlns:a16="http://schemas.microsoft.com/office/drawing/2014/main" id="{6A7ACBEC-9E6F-547E-8FB8-459A1E8FCC26}"/>
              </a:ext>
            </a:extLst>
          </p:cNvPr>
          <p:cNvSpPr txBox="1"/>
          <p:nvPr/>
        </p:nvSpPr>
        <p:spPr>
          <a:xfrm>
            <a:off x="6209886" y="2931755"/>
            <a:ext cx="1057275" cy="369332"/>
          </a:xfrm>
          <a:prstGeom prst="rect">
            <a:avLst/>
          </a:prstGeom>
          <a:noFill/>
        </p:spPr>
        <p:txBody>
          <a:bodyPr wrap="square">
            <a:spAutoFit/>
          </a:bodyPr>
          <a:lstStyle/>
          <a:p>
            <a:r>
              <a:rPr lang="en-US" sz="1800" b="0" i="0" u="none" strike="noStrike" baseline="0" dirty="0">
                <a:latin typeface="Calibri" panose="020F0502020204030204" pitchFamily="34" charset="0"/>
              </a:rPr>
              <a:t>Africa</a:t>
            </a:r>
            <a:endParaRPr lang="en-US" dirty="0"/>
          </a:p>
        </p:txBody>
      </p:sp>
      <p:sp>
        <p:nvSpPr>
          <p:cNvPr id="8" name="TextBox 7">
            <a:extLst>
              <a:ext uri="{FF2B5EF4-FFF2-40B4-BE49-F238E27FC236}">
                <a16:creationId xmlns:a16="http://schemas.microsoft.com/office/drawing/2014/main" id="{A0E97499-20F9-8681-05DA-AEA50F232521}"/>
              </a:ext>
            </a:extLst>
          </p:cNvPr>
          <p:cNvSpPr txBox="1"/>
          <p:nvPr/>
        </p:nvSpPr>
        <p:spPr>
          <a:xfrm>
            <a:off x="6410325" y="5144185"/>
            <a:ext cx="1133475" cy="369332"/>
          </a:xfrm>
          <a:prstGeom prst="rect">
            <a:avLst/>
          </a:prstGeom>
          <a:noFill/>
        </p:spPr>
        <p:txBody>
          <a:bodyPr wrap="square">
            <a:spAutoFit/>
          </a:bodyPr>
          <a:lstStyle/>
          <a:p>
            <a:r>
              <a:rPr lang="en-US" sz="1800" b="0" i="0" u="none" strike="noStrike" baseline="0" dirty="0">
                <a:latin typeface="Calibri" panose="020F0502020204030204" pitchFamily="34" charset="0"/>
              </a:rPr>
              <a:t>Antarctica</a:t>
            </a:r>
            <a:endParaRPr lang="en-US" dirty="0"/>
          </a:p>
        </p:txBody>
      </p:sp>
      <p:sp>
        <p:nvSpPr>
          <p:cNvPr id="10" name="TextBox 9">
            <a:extLst>
              <a:ext uri="{FF2B5EF4-FFF2-40B4-BE49-F238E27FC236}">
                <a16:creationId xmlns:a16="http://schemas.microsoft.com/office/drawing/2014/main" id="{5730E303-972F-39EC-93D1-FBE386324F2B}"/>
              </a:ext>
            </a:extLst>
          </p:cNvPr>
          <p:cNvSpPr txBox="1"/>
          <p:nvPr/>
        </p:nvSpPr>
        <p:spPr>
          <a:xfrm>
            <a:off x="7708106" y="2282309"/>
            <a:ext cx="578644" cy="369332"/>
          </a:xfrm>
          <a:prstGeom prst="rect">
            <a:avLst/>
          </a:prstGeom>
          <a:noFill/>
        </p:spPr>
        <p:txBody>
          <a:bodyPr wrap="square">
            <a:spAutoFit/>
          </a:bodyPr>
          <a:lstStyle/>
          <a:p>
            <a:r>
              <a:rPr lang="en-US" sz="1800" b="0" i="0" u="none" strike="noStrike" baseline="0" dirty="0">
                <a:latin typeface="Calibri" panose="020F0502020204030204" pitchFamily="34" charset="0"/>
              </a:rPr>
              <a:t>Asia</a:t>
            </a:r>
            <a:endParaRPr lang="en-US" dirty="0"/>
          </a:p>
        </p:txBody>
      </p:sp>
      <p:sp>
        <p:nvSpPr>
          <p:cNvPr id="12" name="TextBox 11">
            <a:extLst>
              <a:ext uri="{FF2B5EF4-FFF2-40B4-BE49-F238E27FC236}">
                <a16:creationId xmlns:a16="http://schemas.microsoft.com/office/drawing/2014/main" id="{BCB12E55-378E-A271-5A8C-78C595BC8F9C}"/>
              </a:ext>
            </a:extLst>
          </p:cNvPr>
          <p:cNvSpPr txBox="1"/>
          <p:nvPr/>
        </p:nvSpPr>
        <p:spPr>
          <a:xfrm>
            <a:off x="8698706" y="3963426"/>
            <a:ext cx="1041642" cy="369332"/>
          </a:xfrm>
          <a:prstGeom prst="rect">
            <a:avLst/>
          </a:prstGeom>
          <a:noFill/>
        </p:spPr>
        <p:txBody>
          <a:bodyPr wrap="square">
            <a:spAutoFit/>
          </a:bodyPr>
          <a:lstStyle/>
          <a:p>
            <a:r>
              <a:rPr lang="en-US" sz="1800" b="0" i="0" u="none" strike="noStrike" baseline="0" dirty="0">
                <a:latin typeface="Calibri" panose="020F0502020204030204" pitchFamily="34" charset="0"/>
              </a:rPr>
              <a:t>Australia</a:t>
            </a:r>
            <a:endParaRPr lang="en-US" dirty="0"/>
          </a:p>
        </p:txBody>
      </p:sp>
      <p:sp>
        <p:nvSpPr>
          <p:cNvPr id="14" name="TextBox 13">
            <a:extLst>
              <a:ext uri="{FF2B5EF4-FFF2-40B4-BE49-F238E27FC236}">
                <a16:creationId xmlns:a16="http://schemas.microsoft.com/office/drawing/2014/main" id="{1486DE30-892C-167E-450C-57A3DCF8556E}"/>
              </a:ext>
            </a:extLst>
          </p:cNvPr>
          <p:cNvSpPr txBox="1"/>
          <p:nvPr/>
        </p:nvSpPr>
        <p:spPr>
          <a:xfrm>
            <a:off x="6410325" y="2097256"/>
            <a:ext cx="1006337" cy="369332"/>
          </a:xfrm>
          <a:prstGeom prst="rect">
            <a:avLst/>
          </a:prstGeom>
          <a:noFill/>
        </p:spPr>
        <p:txBody>
          <a:bodyPr wrap="square">
            <a:spAutoFit/>
          </a:bodyPr>
          <a:lstStyle/>
          <a:p>
            <a:r>
              <a:rPr lang="en-US" sz="1800" b="0" i="0" u="none" strike="noStrike" baseline="0" dirty="0">
                <a:latin typeface="Calibri" panose="020F0502020204030204" pitchFamily="34" charset="0"/>
              </a:rPr>
              <a:t>Europe</a:t>
            </a:r>
            <a:endParaRPr lang="en-US" dirty="0"/>
          </a:p>
        </p:txBody>
      </p:sp>
      <p:sp>
        <p:nvSpPr>
          <p:cNvPr id="16" name="TextBox 15">
            <a:extLst>
              <a:ext uri="{FF2B5EF4-FFF2-40B4-BE49-F238E27FC236}">
                <a16:creationId xmlns:a16="http://schemas.microsoft.com/office/drawing/2014/main" id="{F8DDEB4F-D745-6E21-523D-1081D2439875}"/>
              </a:ext>
            </a:extLst>
          </p:cNvPr>
          <p:cNvSpPr txBox="1"/>
          <p:nvPr/>
        </p:nvSpPr>
        <p:spPr>
          <a:xfrm>
            <a:off x="3930122" y="1958756"/>
            <a:ext cx="1057275" cy="646331"/>
          </a:xfrm>
          <a:prstGeom prst="rect">
            <a:avLst/>
          </a:prstGeom>
          <a:noFill/>
        </p:spPr>
        <p:txBody>
          <a:bodyPr wrap="square">
            <a:spAutoFit/>
          </a:bodyPr>
          <a:lstStyle/>
          <a:p>
            <a:pPr algn="l"/>
            <a:r>
              <a:rPr lang="en-US" sz="1800" b="0" i="0" u="none" strike="noStrike" baseline="0" dirty="0">
                <a:latin typeface="Calibri" panose="020F0502020204030204" pitchFamily="34" charset="0"/>
              </a:rPr>
              <a:t>North</a:t>
            </a:r>
          </a:p>
          <a:p>
            <a:pPr algn="l"/>
            <a:r>
              <a:rPr lang="en-US" sz="1800" b="0" i="0" u="none" strike="noStrike" baseline="0" dirty="0">
                <a:latin typeface="Calibri" panose="020F0502020204030204" pitchFamily="34" charset="0"/>
              </a:rPr>
              <a:t>America</a:t>
            </a:r>
            <a:endParaRPr lang="en-US" dirty="0"/>
          </a:p>
        </p:txBody>
      </p:sp>
    </p:spTree>
    <p:extLst>
      <p:ext uri="{BB962C8B-B14F-4D97-AF65-F5344CB8AC3E}">
        <p14:creationId xmlns:p14="http://schemas.microsoft.com/office/powerpoint/2010/main" val="85962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63DC21-E216-C8E5-4965-4D7132623AF6}"/>
              </a:ext>
            </a:extLst>
          </p:cNvPr>
          <p:cNvPicPr>
            <a:picLocks noChangeAspect="1"/>
          </p:cNvPicPr>
          <p:nvPr/>
        </p:nvPicPr>
        <p:blipFill>
          <a:blip r:embed="rId3"/>
          <a:stretch>
            <a:fillRect/>
          </a:stretch>
        </p:blipFill>
        <p:spPr>
          <a:xfrm>
            <a:off x="1171575" y="290133"/>
            <a:ext cx="9039225" cy="6277733"/>
          </a:xfrm>
          <a:prstGeom prst="rect">
            <a:avLst/>
          </a:prstGeom>
        </p:spPr>
      </p:pic>
      <p:sp>
        <p:nvSpPr>
          <p:cNvPr id="6" name="TextBox 5">
            <a:extLst>
              <a:ext uri="{FF2B5EF4-FFF2-40B4-BE49-F238E27FC236}">
                <a16:creationId xmlns:a16="http://schemas.microsoft.com/office/drawing/2014/main" id="{D3BEC2EB-D0F9-B2D9-FDB3-A0054AA1667F}"/>
              </a:ext>
            </a:extLst>
          </p:cNvPr>
          <p:cNvSpPr txBox="1"/>
          <p:nvPr/>
        </p:nvSpPr>
        <p:spPr>
          <a:xfrm>
            <a:off x="5143500" y="4963596"/>
            <a:ext cx="1781175" cy="369332"/>
          </a:xfrm>
          <a:prstGeom prst="rect">
            <a:avLst/>
          </a:prstGeom>
          <a:noFill/>
        </p:spPr>
        <p:txBody>
          <a:bodyPr wrap="square">
            <a:spAutoFit/>
          </a:bodyPr>
          <a:lstStyle/>
          <a:p>
            <a:r>
              <a:rPr lang="en-US" sz="1800" b="1" dirty="0"/>
              <a:t>Northern Asia</a:t>
            </a:r>
          </a:p>
        </p:txBody>
      </p:sp>
      <p:sp>
        <p:nvSpPr>
          <p:cNvPr id="8" name="TextBox 7">
            <a:extLst>
              <a:ext uri="{FF2B5EF4-FFF2-40B4-BE49-F238E27FC236}">
                <a16:creationId xmlns:a16="http://schemas.microsoft.com/office/drawing/2014/main" id="{C044FB83-2530-55FA-D89B-406540373A80}"/>
              </a:ext>
            </a:extLst>
          </p:cNvPr>
          <p:cNvSpPr txBox="1"/>
          <p:nvPr/>
        </p:nvSpPr>
        <p:spPr>
          <a:xfrm>
            <a:off x="5143500" y="5411391"/>
            <a:ext cx="6096000" cy="369332"/>
          </a:xfrm>
          <a:prstGeom prst="rect">
            <a:avLst/>
          </a:prstGeom>
          <a:noFill/>
        </p:spPr>
        <p:txBody>
          <a:bodyPr wrap="square">
            <a:spAutoFit/>
          </a:bodyPr>
          <a:lstStyle/>
          <a:p>
            <a:r>
              <a:rPr lang="en-US" sz="1800" b="1" dirty="0"/>
              <a:t>Central Asia</a:t>
            </a:r>
          </a:p>
        </p:txBody>
      </p:sp>
      <p:sp>
        <p:nvSpPr>
          <p:cNvPr id="10" name="TextBox 9">
            <a:extLst>
              <a:ext uri="{FF2B5EF4-FFF2-40B4-BE49-F238E27FC236}">
                <a16:creationId xmlns:a16="http://schemas.microsoft.com/office/drawing/2014/main" id="{175AE520-29B4-59E5-FC34-9EE891967929}"/>
              </a:ext>
            </a:extLst>
          </p:cNvPr>
          <p:cNvSpPr txBox="1"/>
          <p:nvPr/>
        </p:nvSpPr>
        <p:spPr>
          <a:xfrm>
            <a:off x="5143500" y="5804164"/>
            <a:ext cx="6096000" cy="369332"/>
          </a:xfrm>
          <a:prstGeom prst="rect">
            <a:avLst/>
          </a:prstGeom>
          <a:noFill/>
        </p:spPr>
        <p:txBody>
          <a:bodyPr wrap="square">
            <a:spAutoFit/>
          </a:bodyPr>
          <a:lstStyle/>
          <a:p>
            <a:r>
              <a:rPr lang="en-US" sz="1800" b="1" dirty="0"/>
              <a:t>Western Asia</a:t>
            </a:r>
          </a:p>
        </p:txBody>
      </p:sp>
      <p:sp>
        <p:nvSpPr>
          <p:cNvPr id="12" name="TextBox 11">
            <a:extLst>
              <a:ext uri="{FF2B5EF4-FFF2-40B4-BE49-F238E27FC236}">
                <a16:creationId xmlns:a16="http://schemas.microsoft.com/office/drawing/2014/main" id="{EF8EF427-220C-BFC8-D5B8-F28453CD7B4E}"/>
              </a:ext>
            </a:extLst>
          </p:cNvPr>
          <p:cNvSpPr txBox="1"/>
          <p:nvPr/>
        </p:nvSpPr>
        <p:spPr>
          <a:xfrm>
            <a:off x="7600950" y="4982645"/>
            <a:ext cx="6096000" cy="369332"/>
          </a:xfrm>
          <a:prstGeom prst="rect">
            <a:avLst/>
          </a:prstGeom>
          <a:noFill/>
        </p:spPr>
        <p:txBody>
          <a:bodyPr wrap="square">
            <a:spAutoFit/>
          </a:bodyPr>
          <a:lstStyle/>
          <a:p>
            <a:r>
              <a:rPr lang="en-US" sz="1800" b="1" dirty="0"/>
              <a:t>East Asia</a:t>
            </a:r>
          </a:p>
        </p:txBody>
      </p:sp>
      <p:sp>
        <p:nvSpPr>
          <p:cNvPr id="14" name="TextBox 13">
            <a:extLst>
              <a:ext uri="{FF2B5EF4-FFF2-40B4-BE49-F238E27FC236}">
                <a16:creationId xmlns:a16="http://schemas.microsoft.com/office/drawing/2014/main" id="{D158CD9A-AAE1-795E-BDB0-833C35EEE392}"/>
              </a:ext>
            </a:extLst>
          </p:cNvPr>
          <p:cNvSpPr txBox="1"/>
          <p:nvPr/>
        </p:nvSpPr>
        <p:spPr>
          <a:xfrm>
            <a:off x="7596188" y="5409794"/>
            <a:ext cx="6848474" cy="369332"/>
          </a:xfrm>
          <a:prstGeom prst="rect">
            <a:avLst/>
          </a:prstGeom>
          <a:noFill/>
        </p:spPr>
        <p:txBody>
          <a:bodyPr wrap="square">
            <a:spAutoFit/>
          </a:bodyPr>
          <a:lstStyle/>
          <a:p>
            <a:r>
              <a:rPr lang="en-US" sz="1800" b="1" dirty="0"/>
              <a:t>South Asia</a:t>
            </a:r>
          </a:p>
        </p:txBody>
      </p:sp>
      <p:sp>
        <p:nvSpPr>
          <p:cNvPr id="16" name="TextBox 15">
            <a:extLst>
              <a:ext uri="{FF2B5EF4-FFF2-40B4-BE49-F238E27FC236}">
                <a16:creationId xmlns:a16="http://schemas.microsoft.com/office/drawing/2014/main" id="{E116C18B-78E0-3FB0-4D8D-6D9A60A9422B}"/>
              </a:ext>
            </a:extLst>
          </p:cNvPr>
          <p:cNvSpPr txBox="1"/>
          <p:nvPr/>
        </p:nvSpPr>
        <p:spPr>
          <a:xfrm>
            <a:off x="7524750" y="5804164"/>
            <a:ext cx="7219950" cy="369332"/>
          </a:xfrm>
          <a:prstGeom prst="rect">
            <a:avLst/>
          </a:prstGeom>
          <a:noFill/>
        </p:spPr>
        <p:txBody>
          <a:bodyPr wrap="square">
            <a:spAutoFit/>
          </a:bodyPr>
          <a:lstStyle/>
          <a:p>
            <a:r>
              <a:rPr lang="en-US" sz="1800" b="1" dirty="0"/>
              <a:t>Southeast Asia</a:t>
            </a:r>
            <a:endParaRPr lang="en-US" dirty="0"/>
          </a:p>
        </p:txBody>
      </p:sp>
    </p:spTree>
    <p:extLst>
      <p:ext uri="{BB962C8B-B14F-4D97-AF65-F5344CB8AC3E}">
        <p14:creationId xmlns:p14="http://schemas.microsoft.com/office/powerpoint/2010/main" val="206669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516397-D302-FB4E-7B33-5DF78B86F5B6}"/>
              </a:ext>
            </a:extLst>
          </p:cNvPr>
          <p:cNvSpPr txBox="1"/>
          <p:nvPr/>
        </p:nvSpPr>
        <p:spPr>
          <a:xfrm>
            <a:off x="715617" y="606287"/>
            <a:ext cx="11161644" cy="5683607"/>
          </a:xfrm>
          <a:prstGeom prst="rect">
            <a:avLst/>
          </a:prstGeom>
          <a:noFill/>
        </p:spPr>
        <p:txBody>
          <a:bodyPr wrap="square">
            <a:spAutoFit/>
          </a:bodyPr>
          <a:lstStyle/>
          <a:p>
            <a:pPr marL="0" marR="0">
              <a:lnSpc>
                <a:spcPct val="115000"/>
              </a:lnSpc>
              <a:spcAft>
                <a:spcPts val="800"/>
              </a:spcAft>
              <a:buNone/>
            </a:pPr>
            <a:r>
              <a:rPr lang="en-US" sz="2400" b="1" kern="100" dirty="0">
                <a:effectLst/>
                <a:latin typeface="Times New Roman" panose="02020603050405020304" pitchFamily="18" charset="0"/>
                <a:ea typeface="Aptos" panose="020B0004020202020204" pitchFamily="34" charset="0"/>
                <a:cs typeface="Cordia New" panose="020B0304020202020204" pitchFamily="34" charset="-34"/>
              </a:rPr>
              <a:t>Preview</a:t>
            </a:r>
            <a:endParaRPr lang="en-US" sz="2400" kern="100" dirty="0">
              <a:effectLst/>
              <a:latin typeface="Aptos" panose="020B0004020202020204" pitchFamily="34" charset="0"/>
              <a:ea typeface="Aptos" panose="020B0004020202020204" pitchFamily="34" charset="0"/>
              <a:cs typeface="Cordia New" panose="020B0304020202020204" pitchFamily="34" charset="-34"/>
            </a:endParaRPr>
          </a:p>
          <a:p>
            <a:pPr marL="342900" marR="0" indent="-342900">
              <a:lnSpc>
                <a:spcPct val="115000"/>
              </a:lnSpc>
              <a:spcAft>
                <a:spcPts val="800"/>
              </a:spcAft>
              <a:buAutoNum type="arabicPeriod"/>
            </a:pPr>
            <a:r>
              <a:rPr lang="en-US" sz="2400" kern="100" dirty="0">
                <a:effectLst/>
                <a:latin typeface="Times New Roman" panose="02020603050405020304" pitchFamily="18" charset="0"/>
                <a:ea typeface="Aptos" panose="020B0004020202020204" pitchFamily="34" charset="0"/>
                <a:cs typeface="Cordia New" panose="020B0304020202020204" pitchFamily="34" charset="-34"/>
              </a:rPr>
              <a:t>What is migration?</a:t>
            </a:r>
          </a:p>
          <a:p>
            <a:endParaRPr lang="en-US" sz="2400" dirty="0"/>
          </a:p>
          <a:p>
            <a:r>
              <a:rPr lang="en-US" sz="2400" b="1" dirty="0"/>
              <a:t>Migration is when people move from one area to another. Migration can be from one country to another or one town to another. It can be permanent or temporary. In ancient times, entire groups of people migrated permanently to parts of</a:t>
            </a:r>
          </a:p>
          <a:p>
            <a:r>
              <a:rPr lang="en-US" sz="2400" b="1" dirty="0"/>
              <a:t>Southeast Asia.</a:t>
            </a:r>
            <a:endParaRPr lang="en-US" sz="2400" b="1" kern="100" dirty="0">
              <a:effectLst/>
              <a:latin typeface="Aptos" panose="020B0004020202020204" pitchFamily="34" charset="0"/>
              <a:ea typeface="Aptos" panose="020B0004020202020204" pitchFamily="34" charset="0"/>
              <a:cs typeface="Cordia New" panose="020B0304020202020204" pitchFamily="34" charset="-34"/>
            </a:endParaRPr>
          </a:p>
          <a:p>
            <a:pPr marL="0" marR="0">
              <a:lnSpc>
                <a:spcPct val="115000"/>
              </a:lnSpc>
              <a:spcAft>
                <a:spcPts val="800"/>
              </a:spcAft>
              <a:buNone/>
            </a:pPr>
            <a:endParaRPr lang="en-US" sz="2400" kern="100" dirty="0">
              <a:latin typeface="Times New Roman" panose="02020603050405020304" pitchFamily="18" charset="0"/>
              <a:ea typeface="Aptos" panose="020B0004020202020204" pitchFamily="34" charset="0"/>
              <a:cs typeface="Cordia New" panose="020B0304020202020204" pitchFamily="34" charset="-34"/>
            </a:endParaRPr>
          </a:p>
          <a:p>
            <a:pPr marL="0" marR="0">
              <a:lnSpc>
                <a:spcPct val="115000"/>
              </a:lnSpc>
              <a:spcAft>
                <a:spcPts val="800"/>
              </a:spcAft>
              <a:buNone/>
            </a:pPr>
            <a:r>
              <a:rPr lang="en-US" sz="2400" kern="100" dirty="0">
                <a:effectLst/>
                <a:latin typeface="Times New Roman" panose="02020603050405020304" pitchFamily="18" charset="0"/>
                <a:ea typeface="Aptos" panose="020B0004020202020204" pitchFamily="34" charset="0"/>
                <a:cs typeface="Cordia New" panose="020B0304020202020204" pitchFamily="34" charset="-34"/>
              </a:rPr>
              <a:t>2. Why do people migrate?</a:t>
            </a:r>
          </a:p>
          <a:p>
            <a:pPr marL="0" marR="0">
              <a:lnSpc>
                <a:spcPct val="115000"/>
              </a:lnSpc>
              <a:spcAft>
                <a:spcPts val="800"/>
              </a:spcAft>
              <a:buNone/>
            </a:pPr>
            <a:endParaRPr lang="en-US" sz="2400" kern="100" dirty="0">
              <a:latin typeface="Times New Roman" panose="02020603050405020304" pitchFamily="18" charset="0"/>
              <a:ea typeface="Aptos" panose="020B0004020202020204" pitchFamily="34" charset="0"/>
              <a:cs typeface="Cordia New" panose="020B0304020202020204" pitchFamily="34" charset="-34"/>
            </a:endParaRPr>
          </a:p>
          <a:p>
            <a:r>
              <a:rPr lang="en-US" sz="2400" b="1" dirty="0"/>
              <a:t>There are many reasons why people migrate. Sometimes people migrate for work; to escape violence; to be with family and friends; or because of a natural disaster like a flood or an earthquake.</a:t>
            </a:r>
            <a:endParaRPr lang="en-US" sz="2400" b="1" kern="100" dirty="0">
              <a:effectLst/>
              <a:latin typeface="Aptos" panose="020B0004020202020204" pitchFamily="34" charset="0"/>
              <a:ea typeface="Aptos" panose="020B0004020202020204" pitchFamily="34" charset="0"/>
              <a:cs typeface="Cordia New" panose="020B0304020202020204" pitchFamily="34" charset="-34"/>
            </a:endParaRPr>
          </a:p>
        </p:txBody>
      </p:sp>
    </p:spTree>
    <p:extLst>
      <p:ext uri="{BB962C8B-B14F-4D97-AF65-F5344CB8AC3E}">
        <p14:creationId xmlns:p14="http://schemas.microsoft.com/office/powerpoint/2010/main" val="12976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83F2F0-9F79-E3F7-37FD-0C8D05988A2A}"/>
              </a:ext>
            </a:extLst>
          </p:cNvPr>
          <p:cNvSpPr txBox="1"/>
          <p:nvPr/>
        </p:nvSpPr>
        <p:spPr>
          <a:xfrm>
            <a:off x="895350" y="234146"/>
            <a:ext cx="9525000" cy="6181308"/>
          </a:xfrm>
          <a:prstGeom prst="rect">
            <a:avLst/>
          </a:prstGeom>
          <a:noFill/>
        </p:spPr>
        <p:txBody>
          <a:bodyPr wrap="square">
            <a:spAutoFit/>
          </a:bodyPr>
          <a:lstStyle/>
          <a:p>
            <a:pPr marL="0" marR="0">
              <a:lnSpc>
                <a:spcPct val="115000"/>
              </a:lnSpc>
              <a:spcAft>
                <a:spcPts val="800"/>
              </a:spcAft>
              <a:buNone/>
            </a:pPr>
            <a:r>
              <a:rPr lang="en-US" sz="1400" b="1" kern="100" dirty="0">
                <a:effectLst/>
                <a:latin typeface="Aptos" panose="020B0004020202020204" pitchFamily="34" charset="0"/>
                <a:ea typeface="Aptos" panose="020B0004020202020204" pitchFamily="34" charset="0"/>
                <a:cs typeface="Cordia New" panose="020B0304020202020204" pitchFamily="34" charset="-34"/>
              </a:rPr>
              <a:t>2. Why Do People Migrate?</a:t>
            </a:r>
            <a:endParaRPr lang="en-US" sz="1400" kern="100" dirty="0">
              <a:effectLst/>
              <a:latin typeface="Aptos" panose="020B0004020202020204" pitchFamily="34" charset="0"/>
              <a:ea typeface="Aptos" panose="020B0004020202020204" pitchFamily="34" charset="0"/>
              <a:cs typeface="Cordia New" panose="020B0304020202020204" pitchFamily="34" charset="-34"/>
            </a:endParaRPr>
          </a:p>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Cordia New" panose="020B0304020202020204" pitchFamily="34" charset="-34"/>
              </a:rPr>
              <a:t>The reasons for migration are often complex and intertwined, but they are generally grouped into </a:t>
            </a:r>
            <a:r>
              <a:rPr lang="en-US" sz="1400" b="1" kern="100" dirty="0">
                <a:effectLst/>
                <a:latin typeface="Aptos" panose="020B0004020202020204" pitchFamily="34" charset="0"/>
                <a:ea typeface="Aptos" panose="020B0004020202020204" pitchFamily="34" charset="0"/>
                <a:cs typeface="Cordia New" panose="020B0304020202020204" pitchFamily="34" charset="-34"/>
              </a:rPr>
              <a:t>"Push Factors"</a:t>
            </a:r>
            <a:r>
              <a:rPr lang="en-US" sz="1400" kern="100" dirty="0">
                <a:effectLst/>
                <a:latin typeface="Aptos" panose="020B0004020202020204" pitchFamily="34" charset="0"/>
                <a:ea typeface="Aptos" panose="020B0004020202020204" pitchFamily="34" charset="0"/>
                <a:cs typeface="Cordia New" panose="020B0304020202020204" pitchFamily="34" charset="-34"/>
              </a:rPr>
              <a:t> and </a:t>
            </a:r>
            <a:r>
              <a:rPr lang="en-US" sz="1400" b="1" kern="100" dirty="0">
                <a:effectLst/>
                <a:latin typeface="Aptos" panose="020B0004020202020204" pitchFamily="34" charset="0"/>
                <a:ea typeface="Aptos" panose="020B0004020202020204" pitchFamily="34" charset="0"/>
                <a:cs typeface="Cordia New" panose="020B0304020202020204" pitchFamily="34" charset="-34"/>
              </a:rPr>
              <a:t>"Pull Factors."</a:t>
            </a:r>
            <a:endParaRPr lang="en-US" sz="1400" kern="100" dirty="0">
              <a:effectLst/>
              <a:latin typeface="Aptos" panose="020B0004020202020204" pitchFamily="34" charset="0"/>
              <a:ea typeface="Aptos" panose="020B0004020202020204" pitchFamily="34" charset="0"/>
              <a:cs typeface="Cordia New" panose="020B0304020202020204" pitchFamily="34" charset="-34"/>
            </a:endParaRPr>
          </a:p>
          <a:p>
            <a:pPr marL="0" marR="0">
              <a:lnSpc>
                <a:spcPct val="115000"/>
              </a:lnSpc>
              <a:spcAft>
                <a:spcPts val="800"/>
              </a:spcAft>
              <a:buNone/>
            </a:pPr>
            <a:r>
              <a:rPr lang="en-US" sz="1400" b="1" kern="100" dirty="0">
                <a:effectLst/>
                <a:latin typeface="Aptos" panose="020B0004020202020204" pitchFamily="34" charset="0"/>
                <a:ea typeface="Aptos" panose="020B0004020202020204" pitchFamily="34" charset="0"/>
                <a:cs typeface="Cordia New" panose="020B0304020202020204" pitchFamily="34" charset="-34"/>
              </a:rPr>
              <a:t>A. Push Factors (Reasons to Leave)</a:t>
            </a:r>
            <a:endParaRPr lang="en-US" sz="1400" kern="100" dirty="0">
              <a:effectLst/>
              <a:latin typeface="Aptos" panose="020B0004020202020204" pitchFamily="34" charset="0"/>
              <a:ea typeface="Aptos" panose="020B0004020202020204" pitchFamily="34" charset="0"/>
              <a:cs typeface="Cordia New" panose="020B0304020202020204" pitchFamily="34" charset="-34"/>
            </a:endParaRPr>
          </a:p>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Cordia New" panose="020B0304020202020204" pitchFamily="34" charset="-34"/>
              </a:rPr>
              <a:t>These are the unfavorable conditions and events that </a:t>
            </a:r>
            <a:r>
              <a:rPr lang="en-US" sz="1400" i="1" kern="100" dirty="0">
                <a:effectLst/>
                <a:latin typeface="Aptos" panose="020B0004020202020204" pitchFamily="34" charset="0"/>
                <a:ea typeface="Aptos" panose="020B0004020202020204" pitchFamily="34" charset="0"/>
                <a:cs typeface="Cordia New" panose="020B0304020202020204" pitchFamily="34" charset="-34"/>
              </a:rPr>
              <a:t>push</a:t>
            </a:r>
            <a:r>
              <a:rPr lang="en-US" sz="1400" kern="100" dirty="0">
                <a:effectLst/>
                <a:latin typeface="Aptos" panose="020B0004020202020204" pitchFamily="34" charset="0"/>
                <a:ea typeface="Aptos" panose="020B0004020202020204" pitchFamily="34" charset="0"/>
                <a:cs typeface="Cordia New" panose="020B0304020202020204" pitchFamily="34" charset="-34"/>
              </a:rPr>
              <a:t> or compel a person to leave their place of origin:</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400" b="1" kern="100" dirty="0">
                <a:effectLst/>
                <a:latin typeface="Aptos" panose="020B0004020202020204" pitchFamily="34" charset="0"/>
                <a:ea typeface="Aptos" panose="020B0004020202020204" pitchFamily="34" charset="0"/>
                <a:cs typeface="Cordia New" panose="020B0304020202020204" pitchFamily="34" charset="-34"/>
              </a:rPr>
              <a:t>Economic:</a:t>
            </a:r>
            <a:endParaRPr lang="en-US" sz="1400" kern="100" dirty="0">
              <a:effectLst/>
              <a:latin typeface="Aptos" panose="020B0004020202020204" pitchFamily="34" charset="0"/>
              <a:ea typeface="Aptos" panose="020B0004020202020204" pitchFamily="34" charset="0"/>
              <a:cs typeface="Cordia New" panose="020B0304020202020204" pitchFamily="34" charset="-34"/>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Lack of job opportunities or very low wages.</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High cost of living and deep poverty.</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Poor economic conditions or recession.</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400" b="1" kern="100" dirty="0">
                <a:effectLst/>
                <a:latin typeface="Aptos" panose="020B0004020202020204" pitchFamily="34" charset="0"/>
                <a:ea typeface="Aptos" panose="020B0004020202020204" pitchFamily="34" charset="0"/>
                <a:cs typeface="Cordia New" panose="020B0304020202020204" pitchFamily="34" charset="-34"/>
              </a:rPr>
              <a:t>Social/Political:</a:t>
            </a:r>
            <a:endParaRPr lang="en-US" sz="1400" kern="100" dirty="0">
              <a:effectLst/>
              <a:latin typeface="Aptos" panose="020B0004020202020204" pitchFamily="34" charset="0"/>
              <a:ea typeface="Aptos" panose="020B0004020202020204" pitchFamily="34" charset="0"/>
              <a:cs typeface="Cordia New" panose="020B0304020202020204" pitchFamily="34" charset="-34"/>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War, civil conflict, or political instability.</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Persecution based on ethnicity, religion, or political beliefs.</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Lack of basic human rights or political freedom.</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Lack of access to essential services like quality education and healthcare.</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400" b="1" kern="100" dirty="0">
                <a:effectLst/>
                <a:latin typeface="Aptos" panose="020B0004020202020204" pitchFamily="34" charset="0"/>
                <a:ea typeface="Aptos" panose="020B0004020202020204" pitchFamily="34" charset="0"/>
                <a:cs typeface="Cordia New" panose="020B0304020202020204" pitchFamily="34" charset="-34"/>
              </a:rPr>
              <a:t>Environmental:</a:t>
            </a:r>
            <a:endParaRPr lang="en-US" sz="1400" kern="100" dirty="0">
              <a:effectLst/>
              <a:latin typeface="Aptos" panose="020B0004020202020204" pitchFamily="34" charset="0"/>
              <a:ea typeface="Aptos" panose="020B0004020202020204" pitchFamily="34" charset="0"/>
              <a:cs typeface="Cordia New" panose="020B0304020202020204" pitchFamily="34" charset="-34"/>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Natural disasters (e.g., earthquakes, hurricanes, floods).</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The adverse effects of climate change (e.g., severe drought leading to crop failure and hunger).</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High pollution levels.</a:t>
            </a:r>
          </a:p>
        </p:txBody>
      </p:sp>
    </p:spTree>
    <p:extLst>
      <p:ext uri="{BB962C8B-B14F-4D97-AF65-F5344CB8AC3E}">
        <p14:creationId xmlns:p14="http://schemas.microsoft.com/office/powerpoint/2010/main" val="3454334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BBBA7F-810F-B419-F8F4-894C551FC4A2}"/>
              </a:ext>
            </a:extLst>
          </p:cNvPr>
          <p:cNvSpPr txBox="1"/>
          <p:nvPr/>
        </p:nvSpPr>
        <p:spPr>
          <a:xfrm>
            <a:off x="1066800" y="279366"/>
            <a:ext cx="8191500" cy="6507102"/>
          </a:xfrm>
          <a:prstGeom prst="rect">
            <a:avLst/>
          </a:prstGeom>
          <a:noFill/>
        </p:spPr>
        <p:txBody>
          <a:bodyPr wrap="square">
            <a:spAutoFit/>
          </a:bodyPr>
          <a:lstStyle/>
          <a:p>
            <a:pPr marL="0" marR="0">
              <a:lnSpc>
                <a:spcPct val="115000"/>
              </a:lnSpc>
              <a:spcAft>
                <a:spcPts val="800"/>
              </a:spcAft>
              <a:buNone/>
            </a:pPr>
            <a:r>
              <a:rPr lang="en-US" b="1" kern="100" dirty="0">
                <a:effectLst/>
                <a:latin typeface="Aptos" panose="020B0004020202020204" pitchFamily="34" charset="0"/>
                <a:ea typeface="Aptos" panose="020B0004020202020204" pitchFamily="34" charset="0"/>
                <a:cs typeface="Cordia New" panose="020B0304020202020204" pitchFamily="34" charset="-34"/>
              </a:rPr>
              <a:t>B. Pull Factors (Reasons to Come)</a:t>
            </a:r>
            <a:endParaRPr lang="en-US" kern="100" dirty="0">
              <a:effectLst/>
              <a:latin typeface="Aptos" panose="020B0004020202020204" pitchFamily="34" charset="0"/>
              <a:ea typeface="Aptos" panose="020B0004020202020204" pitchFamily="34" charset="0"/>
              <a:cs typeface="Cordia New" panose="020B0304020202020204" pitchFamily="34" charset="-34"/>
            </a:endParaRPr>
          </a:p>
          <a:p>
            <a:pPr marL="0" marR="0">
              <a:lnSpc>
                <a:spcPct val="115000"/>
              </a:lnSpc>
              <a:spcAft>
                <a:spcPts val="800"/>
              </a:spcAft>
              <a:buNone/>
            </a:pPr>
            <a:r>
              <a:rPr lang="en-US" kern="100" dirty="0">
                <a:effectLst/>
                <a:latin typeface="Aptos" panose="020B0004020202020204" pitchFamily="34" charset="0"/>
                <a:ea typeface="Aptos" panose="020B0004020202020204" pitchFamily="34" charset="0"/>
                <a:cs typeface="Cordia New" panose="020B0304020202020204" pitchFamily="34" charset="-34"/>
              </a:rPr>
              <a:t>These are the attractive conditions and opportunities that </a:t>
            </a:r>
            <a:r>
              <a:rPr lang="en-US" i="1" kern="100" dirty="0">
                <a:effectLst/>
                <a:latin typeface="Aptos" panose="020B0004020202020204" pitchFamily="34" charset="0"/>
                <a:ea typeface="Aptos" panose="020B0004020202020204" pitchFamily="34" charset="0"/>
                <a:cs typeface="Cordia New" panose="020B0304020202020204" pitchFamily="34" charset="-34"/>
              </a:rPr>
              <a:t>pull</a:t>
            </a:r>
            <a:r>
              <a:rPr lang="en-US" kern="100" dirty="0">
                <a:effectLst/>
                <a:latin typeface="Aptos" panose="020B0004020202020204" pitchFamily="34" charset="0"/>
                <a:ea typeface="Aptos" panose="020B0004020202020204" pitchFamily="34" charset="0"/>
                <a:cs typeface="Cordia New" panose="020B0304020202020204" pitchFamily="34" charset="-34"/>
              </a:rPr>
              <a:t> a person toward a new destination:</a:t>
            </a:r>
          </a:p>
          <a:p>
            <a:pPr marL="342900" marR="0" lvl="0" indent="-342900">
              <a:lnSpc>
                <a:spcPct val="115000"/>
              </a:lnSpc>
              <a:spcAft>
                <a:spcPts val="800"/>
              </a:spcAft>
              <a:buSzPts val="1000"/>
              <a:buFont typeface="Symbol" panose="05050102010706020507" pitchFamily="18" charset="2"/>
              <a:buChar char=""/>
              <a:tabLst>
                <a:tab pos="457200" algn="l"/>
              </a:tabLst>
            </a:pPr>
            <a:r>
              <a:rPr lang="en-US" b="1" kern="100" dirty="0">
                <a:effectLst/>
                <a:latin typeface="Aptos" panose="020B0004020202020204" pitchFamily="34" charset="0"/>
                <a:ea typeface="Aptos" panose="020B0004020202020204" pitchFamily="34" charset="0"/>
                <a:cs typeface="Cordia New" panose="020B0304020202020204" pitchFamily="34" charset="-34"/>
              </a:rPr>
              <a:t>Economic:</a:t>
            </a:r>
            <a:endParaRPr lang="en-US" kern="100" dirty="0">
              <a:effectLst/>
              <a:latin typeface="Aptos" panose="020B0004020202020204" pitchFamily="34" charset="0"/>
              <a:ea typeface="Aptos" panose="020B0004020202020204" pitchFamily="34" charset="0"/>
              <a:cs typeface="Cordia New" panose="020B0304020202020204" pitchFamily="34" charset="-34"/>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kern="100" dirty="0">
                <a:effectLst/>
                <a:latin typeface="Aptos" panose="020B0004020202020204" pitchFamily="34" charset="0"/>
                <a:ea typeface="Aptos" panose="020B0004020202020204" pitchFamily="34" charset="0"/>
                <a:cs typeface="Times New Roman" panose="02020603050405020304" pitchFamily="18" charset="0"/>
              </a:rPr>
              <a:t>Higher wages and better job opportunities.</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kern="100" dirty="0">
                <a:effectLst/>
                <a:latin typeface="Aptos" panose="020B0004020202020204" pitchFamily="34" charset="0"/>
                <a:ea typeface="Aptos" panose="020B0004020202020204" pitchFamily="34" charset="0"/>
                <a:cs typeface="Times New Roman" panose="02020603050405020304" pitchFamily="18" charset="0"/>
              </a:rPr>
              <a:t>A higher overall standard of living.</a:t>
            </a:r>
          </a:p>
          <a:p>
            <a:pPr marL="342900" marR="0" lvl="0" indent="-342900">
              <a:lnSpc>
                <a:spcPct val="115000"/>
              </a:lnSpc>
              <a:spcAft>
                <a:spcPts val="800"/>
              </a:spcAft>
              <a:buSzPts val="1000"/>
              <a:buFont typeface="Symbol" panose="05050102010706020507" pitchFamily="18" charset="2"/>
              <a:buChar char=""/>
              <a:tabLst>
                <a:tab pos="457200" algn="l"/>
              </a:tabLst>
            </a:pPr>
            <a:r>
              <a:rPr lang="en-US" b="1" kern="100" dirty="0">
                <a:effectLst/>
                <a:latin typeface="Aptos" panose="020B0004020202020204" pitchFamily="34" charset="0"/>
                <a:ea typeface="Aptos" panose="020B0004020202020204" pitchFamily="34" charset="0"/>
                <a:cs typeface="Cordia New" panose="020B0304020202020204" pitchFamily="34" charset="-34"/>
              </a:rPr>
              <a:t>Social/Political:</a:t>
            </a:r>
            <a:endParaRPr lang="en-US" kern="100" dirty="0">
              <a:effectLst/>
              <a:latin typeface="Aptos" panose="020B0004020202020204" pitchFamily="34" charset="0"/>
              <a:ea typeface="Aptos" panose="020B0004020202020204" pitchFamily="34" charset="0"/>
              <a:cs typeface="Cordia New" panose="020B0304020202020204" pitchFamily="34" charset="-34"/>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kern="100" dirty="0">
                <a:effectLst/>
                <a:latin typeface="Aptos" panose="020B0004020202020204" pitchFamily="34" charset="0"/>
                <a:ea typeface="Aptos" panose="020B0004020202020204" pitchFamily="34" charset="0"/>
                <a:cs typeface="Times New Roman" panose="02020603050405020304" pitchFamily="18" charset="0"/>
              </a:rPr>
              <a:t>Greater safety, political stability, and peace.</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kern="100" dirty="0">
                <a:effectLst/>
                <a:latin typeface="Aptos" panose="020B0004020202020204" pitchFamily="34" charset="0"/>
                <a:ea typeface="Aptos" panose="020B0004020202020204" pitchFamily="34" charset="0"/>
                <a:cs typeface="Times New Roman" panose="02020603050405020304" pitchFamily="18" charset="0"/>
              </a:rPr>
              <a:t>Religious and political freedom.</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kern="100" dirty="0">
                <a:effectLst/>
                <a:latin typeface="Aptos" panose="020B0004020202020204" pitchFamily="34" charset="0"/>
                <a:ea typeface="Aptos" panose="020B0004020202020204" pitchFamily="34" charset="0"/>
                <a:cs typeface="Times New Roman" panose="02020603050405020304" pitchFamily="18" charset="0"/>
              </a:rPr>
              <a:t>Better access to high-quality education and advanced healthcare.</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kern="100" dirty="0">
                <a:effectLst/>
                <a:latin typeface="Aptos" panose="020B0004020202020204" pitchFamily="34" charset="0"/>
                <a:ea typeface="Aptos" panose="020B0004020202020204" pitchFamily="34" charset="0"/>
                <a:cs typeface="Times New Roman" panose="02020603050405020304" pitchFamily="18" charset="0"/>
              </a:rPr>
              <a:t>The presence of family or community networks (</a:t>
            </a:r>
            <a:r>
              <a:rPr lang="en-US" b="1" kern="100" dirty="0">
                <a:effectLst/>
                <a:latin typeface="Aptos" panose="020B0004020202020204" pitchFamily="34" charset="0"/>
                <a:ea typeface="Aptos" panose="020B0004020202020204" pitchFamily="34" charset="0"/>
                <a:cs typeface="Times New Roman" panose="02020603050405020304" pitchFamily="18" charset="0"/>
              </a:rPr>
              <a:t>chain migration</a:t>
            </a:r>
            <a:r>
              <a:rPr lang="en-US" kern="100" dirty="0">
                <a:effectLst/>
                <a:latin typeface="Aptos" panose="020B0004020202020204" pitchFamily="34" charset="0"/>
                <a:ea typeface="Aptos" panose="020B0004020202020204" pitchFamily="34" charset="0"/>
                <a:cs typeface="Times New Roman" panose="02020603050405020304" pitchFamily="18" charset="0"/>
              </a:rPr>
              <a:t>).</a:t>
            </a:r>
          </a:p>
          <a:p>
            <a:pPr marL="342900" marR="0" lvl="0" indent="-342900">
              <a:lnSpc>
                <a:spcPct val="115000"/>
              </a:lnSpc>
              <a:spcAft>
                <a:spcPts val="800"/>
              </a:spcAft>
              <a:buSzPts val="1000"/>
              <a:buFont typeface="Symbol" panose="05050102010706020507" pitchFamily="18" charset="2"/>
              <a:buChar char=""/>
              <a:tabLst>
                <a:tab pos="457200" algn="l"/>
              </a:tabLst>
            </a:pPr>
            <a:r>
              <a:rPr lang="en-US" b="1" kern="100" dirty="0">
                <a:effectLst/>
                <a:latin typeface="Aptos" panose="020B0004020202020204" pitchFamily="34" charset="0"/>
                <a:ea typeface="Aptos" panose="020B0004020202020204" pitchFamily="34" charset="0"/>
                <a:cs typeface="Cordia New" panose="020B0304020202020204" pitchFamily="34" charset="-34"/>
              </a:rPr>
              <a:t>Environmental:</a:t>
            </a:r>
            <a:endParaRPr lang="en-US" kern="100" dirty="0">
              <a:effectLst/>
              <a:latin typeface="Aptos" panose="020B0004020202020204" pitchFamily="34" charset="0"/>
              <a:ea typeface="Aptos" panose="020B0004020202020204" pitchFamily="34" charset="0"/>
              <a:cs typeface="Cordia New" panose="020B0304020202020204" pitchFamily="34" charset="-34"/>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kern="100" dirty="0">
                <a:effectLst/>
                <a:latin typeface="Aptos" panose="020B0004020202020204" pitchFamily="34" charset="0"/>
                <a:ea typeface="Aptos" panose="020B0004020202020204" pitchFamily="34" charset="0"/>
                <a:cs typeface="Times New Roman" panose="02020603050405020304" pitchFamily="18" charset="0"/>
              </a:rPr>
              <a:t>A more appealing, safe, or comfortable climate and living environment.</a:t>
            </a:r>
          </a:p>
          <a:p>
            <a:pPr marL="0" marR="0">
              <a:lnSpc>
                <a:spcPct val="115000"/>
              </a:lnSpc>
              <a:spcAft>
                <a:spcPts val="800"/>
              </a:spcAft>
              <a:buNone/>
            </a:pPr>
            <a:r>
              <a:rPr lang="en-US" kern="100" dirty="0">
                <a:effectLst/>
                <a:latin typeface="Aptos" panose="020B0004020202020204" pitchFamily="34" charset="0"/>
                <a:ea typeface="Aptos" panose="020B0004020202020204" pitchFamily="34" charset="0"/>
                <a:cs typeface="Cordia New" panose="020B0304020202020204" pitchFamily="34" charset="-34"/>
              </a:rPr>
              <a:t>In summary, most people migrate in the hope of achieving a </a:t>
            </a:r>
            <a:r>
              <a:rPr lang="en-US" b="1" kern="100" dirty="0">
                <a:effectLst/>
                <a:latin typeface="Aptos" panose="020B0004020202020204" pitchFamily="34" charset="0"/>
                <a:ea typeface="Aptos" panose="020B0004020202020204" pitchFamily="34" charset="0"/>
                <a:cs typeface="Cordia New" panose="020B0304020202020204" pitchFamily="34" charset="-34"/>
              </a:rPr>
              <a:t>better life</a:t>
            </a:r>
            <a:r>
              <a:rPr lang="en-US" kern="100" dirty="0">
                <a:effectLst/>
                <a:latin typeface="Aptos" panose="020B0004020202020204" pitchFamily="34" charset="0"/>
                <a:ea typeface="Aptos" panose="020B0004020202020204" pitchFamily="34" charset="0"/>
                <a:cs typeface="Cordia New" panose="020B0304020202020204" pitchFamily="34" charset="-34"/>
              </a:rPr>
              <a:t>—whether that means financial stability, personal safety, or freedom from persecution.</a:t>
            </a:r>
          </a:p>
          <a:p>
            <a:pPr marL="0" marR="0">
              <a:lnSpc>
                <a:spcPct val="115000"/>
              </a:lnSpc>
              <a:spcAft>
                <a:spcPts val="800"/>
              </a:spcAft>
              <a:buNone/>
            </a:pPr>
            <a:r>
              <a:rPr lang="en-US" kern="100" dirty="0">
                <a:effectLst/>
                <a:latin typeface="Aptos" panose="020B0004020202020204" pitchFamily="34" charset="0"/>
                <a:ea typeface="Aptos" panose="020B0004020202020204" pitchFamily="34" charset="0"/>
                <a:cs typeface="Cordia New" panose="020B0304020202020204" pitchFamily="34" charset="-34"/>
              </a:rPr>
              <a:t> </a:t>
            </a:r>
          </a:p>
        </p:txBody>
      </p:sp>
    </p:spTree>
    <p:extLst>
      <p:ext uri="{BB962C8B-B14F-4D97-AF65-F5344CB8AC3E}">
        <p14:creationId xmlns:p14="http://schemas.microsoft.com/office/powerpoint/2010/main" val="123924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1528EF-41C4-3F82-CD66-770D9BBA0F0F}"/>
              </a:ext>
            </a:extLst>
          </p:cNvPr>
          <p:cNvSpPr txBox="1"/>
          <p:nvPr/>
        </p:nvSpPr>
        <p:spPr>
          <a:xfrm>
            <a:off x="775253" y="884583"/>
            <a:ext cx="8341414" cy="3240567"/>
          </a:xfrm>
          <a:prstGeom prst="rect">
            <a:avLst/>
          </a:prstGeom>
          <a:noFill/>
        </p:spPr>
        <p:txBody>
          <a:bodyPr wrap="square">
            <a:spAutoFit/>
          </a:bodyPr>
          <a:lstStyle/>
          <a:p>
            <a:pPr marL="0" marR="0">
              <a:lnSpc>
                <a:spcPct val="115000"/>
              </a:lnSpc>
              <a:spcAft>
                <a:spcPts val="800"/>
              </a:spcAft>
              <a:buNone/>
            </a:pPr>
            <a:r>
              <a:rPr lang="en-US" sz="1800" b="1" kern="100" dirty="0">
                <a:effectLst/>
                <a:latin typeface="Times New Roman" panose="02020603050405020304" pitchFamily="18" charset="0"/>
                <a:ea typeface="Aptos" panose="020B0004020202020204" pitchFamily="34" charset="0"/>
                <a:cs typeface="Cordia New" panose="020B0304020202020204" pitchFamily="34" charset="-34"/>
              </a:rPr>
              <a:t>Preview</a:t>
            </a:r>
            <a:endParaRPr lang="en-US" sz="1800" kern="100" dirty="0">
              <a:effectLst/>
              <a:latin typeface="Aptos" panose="020B0004020202020204" pitchFamily="34" charset="0"/>
              <a:ea typeface="Aptos" panose="020B0004020202020204" pitchFamily="34" charset="0"/>
              <a:cs typeface="Cordia New" panose="020B0304020202020204" pitchFamily="34" charset="-34"/>
            </a:endParaRPr>
          </a:p>
          <a:p>
            <a:pPr marL="342900" marR="0" indent="-342900">
              <a:lnSpc>
                <a:spcPct val="115000"/>
              </a:lnSpc>
              <a:spcAft>
                <a:spcPts val="800"/>
              </a:spcAft>
              <a:buAutoNum type="arabicPeriod"/>
            </a:pPr>
            <a:r>
              <a:rPr lang="en-US" sz="1800" kern="100" dirty="0">
                <a:effectLst/>
                <a:latin typeface="Times New Roman" panose="02020603050405020304" pitchFamily="18" charset="0"/>
                <a:ea typeface="Aptos" panose="020B0004020202020204" pitchFamily="34" charset="0"/>
                <a:cs typeface="Cordia New" panose="020B0304020202020204" pitchFamily="34" charset="-34"/>
              </a:rPr>
              <a:t>Is your country a member of ASEAN?</a:t>
            </a:r>
          </a:p>
          <a:p>
            <a:pPr marR="0">
              <a:lnSpc>
                <a:spcPct val="115000"/>
              </a:lnSpc>
              <a:spcAft>
                <a:spcPts val="800"/>
              </a:spcAft>
            </a:pPr>
            <a:r>
              <a:rPr lang="en-US" b="1" kern="100" dirty="0">
                <a:latin typeface="Times New Roman" panose="02020603050405020304" pitchFamily="18" charset="0"/>
                <a:ea typeface="Aptos" panose="020B0004020202020204" pitchFamily="34" charset="0"/>
                <a:cs typeface="Cordia New" panose="020B0304020202020204" pitchFamily="34" charset="-34"/>
              </a:rPr>
              <a:t>Yes</a:t>
            </a:r>
          </a:p>
          <a:p>
            <a:pPr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Cordia New" panose="020B0304020202020204" pitchFamily="34" charset="-34"/>
            </a:endParaRPr>
          </a:p>
          <a:p>
            <a:pPr marL="0" marR="0">
              <a:lnSpc>
                <a:spcPct val="115000"/>
              </a:lnSpc>
              <a:spcAft>
                <a:spcPts val="800"/>
              </a:spcAft>
              <a:buNone/>
            </a:pPr>
            <a:r>
              <a:rPr lang="en-US" sz="1800" kern="100" dirty="0">
                <a:effectLst/>
                <a:latin typeface="Times New Roman" panose="02020603050405020304" pitchFamily="18" charset="0"/>
                <a:ea typeface="Aptos" panose="020B0004020202020204" pitchFamily="34" charset="0"/>
                <a:cs typeface="Cordia New" panose="020B0304020202020204" pitchFamily="34" charset="-34"/>
              </a:rPr>
              <a:t>2. What other countries are members of ASEAN?</a:t>
            </a:r>
          </a:p>
          <a:p>
            <a:pPr marL="0" marR="0">
              <a:lnSpc>
                <a:spcPct val="115000"/>
              </a:lnSpc>
              <a:spcAft>
                <a:spcPts val="800"/>
              </a:spcAft>
              <a:buNone/>
            </a:pPr>
            <a:endParaRPr lang="en-US" kern="100" dirty="0">
              <a:latin typeface="Times New Roman" panose="02020603050405020304" pitchFamily="18" charset="0"/>
              <a:ea typeface="Aptos" panose="020B0004020202020204" pitchFamily="34" charset="0"/>
              <a:cs typeface="Cordia New" panose="020B0304020202020204" pitchFamily="34" charset="-34"/>
            </a:endParaRPr>
          </a:p>
          <a:p>
            <a:pPr>
              <a:lnSpc>
                <a:spcPct val="115000"/>
              </a:lnSpc>
              <a:spcAft>
                <a:spcPts val="800"/>
              </a:spcAft>
            </a:pPr>
            <a:r>
              <a:rPr lang="en-US" b="1" kern="100" dirty="0">
                <a:latin typeface="Aptos" panose="020B0004020202020204" pitchFamily="34" charset="0"/>
                <a:ea typeface="Aptos" panose="020B0004020202020204" pitchFamily="34" charset="0"/>
                <a:cs typeface="Cordia New" panose="020B0304020202020204" pitchFamily="34" charset="-34"/>
              </a:rPr>
              <a:t>Brunei, Cambodia, Indonesia, Laos, Malaysia, Myanmar, the Philippines, Singapore, Thailand, Vietnam, </a:t>
            </a:r>
            <a:r>
              <a:rPr lang="en-US" b="1" dirty="0"/>
              <a:t>Timor-Leste</a:t>
            </a:r>
            <a:endParaRPr lang="en-US" sz="1800" b="1" kern="100" dirty="0">
              <a:effectLst/>
              <a:latin typeface="Aptos" panose="020B0004020202020204" pitchFamily="34" charset="0"/>
              <a:ea typeface="Aptos" panose="020B0004020202020204" pitchFamily="34" charset="0"/>
              <a:cs typeface="Cordia New" panose="020B0304020202020204" pitchFamily="34" charset="-34"/>
            </a:endParaRPr>
          </a:p>
        </p:txBody>
      </p:sp>
    </p:spTree>
    <p:extLst>
      <p:ext uri="{BB962C8B-B14F-4D97-AF65-F5344CB8AC3E}">
        <p14:creationId xmlns:p14="http://schemas.microsoft.com/office/powerpoint/2010/main" val="334337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EBE19289-E05E-B3CE-52BD-FF778FA6EC9E}"/>
              </a:ext>
            </a:extLst>
          </p:cNvPr>
          <p:cNvPicPr>
            <a:picLocks noChangeAspect="1"/>
          </p:cNvPicPr>
          <p:nvPr/>
        </p:nvPicPr>
        <p:blipFill>
          <a:blip r:embed="rId2"/>
          <a:stretch>
            <a:fillRect/>
          </a:stretch>
        </p:blipFill>
        <p:spPr>
          <a:xfrm>
            <a:off x="2114550" y="419465"/>
            <a:ext cx="7768688" cy="5752735"/>
          </a:xfrm>
          <a:prstGeom prst="rect">
            <a:avLst/>
          </a:prstGeom>
        </p:spPr>
      </p:pic>
      <p:sp>
        <p:nvSpPr>
          <p:cNvPr id="7" name="TextBox 6">
            <a:extLst>
              <a:ext uri="{FF2B5EF4-FFF2-40B4-BE49-F238E27FC236}">
                <a16:creationId xmlns:a16="http://schemas.microsoft.com/office/drawing/2014/main" id="{2C49F91A-06E0-2E9D-2126-634D1548C08F}"/>
              </a:ext>
            </a:extLst>
          </p:cNvPr>
          <p:cNvSpPr txBox="1"/>
          <p:nvPr/>
        </p:nvSpPr>
        <p:spPr>
          <a:xfrm>
            <a:off x="3486150" y="2388930"/>
            <a:ext cx="6096000" cy="369332"/>
          </a:xfrm>
          <a:prstGeom prst="rect">
            <a:avLst/>
          </a:prstGeom>
          <a:noFill/>
        </p:spPr>
        <p:txBody>
          <a:bodyPr wrap="square">
            <a:spAutoFit/>
          </a:bodyPr>
          <a:lstStyle/>
          <a:p>
            <a:pPr algn="l"/>
            <a:r>
              <a:rPr lang="en-US" sz="1800" b="0" i="0" u="none" strike="noStrike" baseline="0" dirty="0">
                <a:latin typeface="Calibri" panose="020F0502020204030204" pitchFamily="34" charset="0"/>
              </a:rPr>
              <a:t>Thailand</a:t>
            </a:r>
          </a:p>
        </p:txBody>
      </p:sp>
      <p:sp>
        <p:nvSpPr>
          <p:cNvPr id="9" name="TextBox 8">
            <a:extLst>
              <a:ext uri="{FF2B5EF4-FFF2-40B4-BE49-F238E27FC236}">
                <a16:creationId xmlns:a16="http://schemas.microsoft.com/office/drawing/2014/main" id="{007E3EDA-E51D-D01A-63FD-E5CBEAA32487}"/>
              </a:ext>
            </a:extLst>
          </p:cNvPr>
          <p:cNvSpPr txBox="1"/>
          <p:nvPr/>
        </p:nvSpPr>
        <p:spPr>
          <a:xfrm>
            <a:off x="3486150" y="4284404"/>
            <a:ext cx="6096000" cy="369332"/>
          </a:xfrm>
          <a:prstGeom prst="rect">
            <a:avLst/>
          </a:prstGeom>
          <a:noFill/>
        </p:spPr>
        <p:txBody>
          <a:bodyPr wrap="square">
            <a:spAutoFit/>
          </a:bodyPr>
          <a:lstStyle/>
          <a:p>
            <a:pPr algn="l"/>
            <a:r>
              <a:rPr lang="en-US" sz="1800" b="0" i="0" u="none" strike="noStrike" baseline="0" dirty="0">
                <a:latin typeface="Calibri" panose="020F0502020204030204" pitchFamily="34" charset="0"/>
              </a:rPr>
              <a:t>Malaysia</a:t>
            </a:r>
          </a:p>
        </p:txBody>
      </p:sp>
      <p:sp>
        <p:nvSpPr>
          <p:cNvPr id="11" name="TextBox 10">
            <a:extLst>
              <a:ext uri="{FF2B5EF4-FFF2-40B4-BE49-F238E27FC236}">
                <a16:creationId xmlns:a16="http://schemas.microsoft.com/office/drawing/2014/main" id="{BBE4683B-8E70-9904-1C48-9E4D3BF72ECA}"/>
              </a:ext>
            </a:extLst>
          </p:cNvPr>
          <p:cNvSpPr txBox="1"/>
          <p:nvPr/>
        </p:nvSpPr>
        <p:spPr>
          <a:xfrm>
            <a:off x="7143750" y="419465"/>
            <a:ext cx="6096000" cy="369332"/>
          </a:xfrm>
          <a:prstGeom prst="rect">
            <a:avLst/>
          </a:prstGeom>
          <a:noFill/>
        </p:spPr>
        <p:txBody>
          <a:bodyPr wrap="square">
            <a:spAutoFit/>
          </a:bodyPr>
          <a:lstStyle/>
          <a:p>
            <a:pPr algn="l"/>
            <a:r>
              <a:rPr lang="en-US" sz="1800" b="0" i="0" u="none" strike="noStrike" baseline="0" dirty="0">
                <a:latin typeface="Calibri" panose="020F0502020204030204" pitchFamily="34" charset="0"/>
              </a:rPr>
              <a:t>Singapore</a:t>
            </a:r>
          </a:p>
        </p:txBody>
      </p:sp>
      <p:sp>
        <p:nvSpPr>
          <p:cNvPr id="13" name="TextBox 12">
            <a:extLst>
              <a:ext uri="{FF2B5EF4-FFF2-40B4-BE49-F238E27FC236}">
                <a16:creationId xmlns:a16="http://schemas.microsoft.com/office/drawing/2014/main" id="{63B12D51-D7E2-03EA-58A9-207A049E990B}"/>
              </a:ext>
            </a:extLst>
          </p:cNvPr>
          <p:cNvSpPr txBox="1"/>
          <p:nvPr/>
        </p:nvSpPr>
        <p:spPr>
          <a:xfrm>
            <a:off x="7143750" y="2307259"/>
            <a:ext cx="6619874" cy="369332"/>
          </a:xfrm>
          <a:prstGeom prst="rect">
            <a:avLst/>
          </a:prstGeom>
          <a:noFill/>
        </p:spPr>
        <p:txBody>
          <a:bodyPr wrap="square">
            <a:spAutoFit/>
          </a:bodyPr>
          <a:lstStyle/>
          <a:p>
            <a:r>
              <a:rPr lang="en-US" sz="1800" b="0" i="0" u="none" strike="noStrike" baseline="0" dirty="0">
                <a:latin typeface="Calibri" panose="020F0502020204030204" pitchFamily="34" charset="0"/>
              </a:rPr>
              <a:t>Indonesia</a:t>
            </a:r>
            <a:endParaRPr lang="en-US" dirty="0"/>
          </a:p>
        </p:txBody>
      </p:sp>
      <p:sp>
        <p:nvSpPr>
          <p:cNvPr id="15" name="TextBox 14">
            <a:extLst>
              <a:ext uri="{FF2B5EF4-FFF2-40B4-BE49-F238E27FC236}">
                <a16:creationId xmlns:a16="http://schemas.microsoft.com/office/drawing/2014/main" id="{21098656-B7A3-E13B-0F28-8BF76B0146C6}"/>
              </a:ext>
            </a:extLst>
          </p:cNvPr>
          <p:cNvSpPr txBox="1"/>
          <p:nvPr/>
        </p:nvSpPr>
        <p:spPr>
          <a:xfrm>
            <a:off x="7143750" y="4181409"/>
            <a:ext cx="6881812" cy="369332"/>
          </a:xfrm>
          <a:prstGeom prst="rect">
            <a:avLst/>
          </a:prstGeom>
          <a:noFill/>
        </p:spPr>
        <p:txBody>
          <a:bodyPr wrap="square">
            <a:spAutoFit/>
          </a:bodyPr>
          <a:lstStyle/>
          <a:p>
            <a:pPr algn="l"/>
            <a:r>
              <a:rPr lang="en-US" sz="1800" b="0" i="0" u="none" strike="noStrike" baseline="0" dirty="0">
                <a:latin typeface="Calibri" panose="020F0502020204030204" pitchFamily="34" charset="0"/>
              </a:rPr>
              <a:t>Brunei</a:t>
            </a:r>
          </a:p>
        </p:txBody>
      </p:sp>
      <p:sp>
        <p:nvSpPr>
          <p:cNvPr id="21" name="TextBox 20">
            <a:extLst>
              <a:ext uri="{FF2B5EF4-FFF2-40B4-BE49-F238E27FC236}">
                <a16:creationId xmlns:a16="http://schemas.microsoft.com/office/drawing/2014/main" id="{FB16D0C8-A1E0-0021-42AF-6ABED7E81EB8}"/>
              </a:ext>
            </a:extLst>
          </p:cNvPr>
          <p:cNvSpPr txBox="1"/>
          <p:nvPr/>
        </p:nvSpPr>
        <p:spPr>
          <a:xfrm>
            <a:off x="3181350" y="3227000"/>
            <a:ext cx="2228850" cy="461665"/>
          </a:xfrm>
          <a:prstGeom prst="rect">
            <a:avLst/>
          </a:prstGeom>
          <a:noFill/>
        </p:spPr>
        <p:txBody>
          <a:bodyPr wrap="square">
            <a:spAutoFit/>
          </a:bodyPr>
          <a:lstStyle/>
          <a:p>
            <a:pPr marL="342900" indent="-342900">
              <a:buAutoNum type="alphaLcPeriod"/>
            </a:pPr>
            <a:r>
              <a:rPr lang="en-US" sz="1200" b="0" i="0" u="none" strike="noStrike" baseline="0" dirty="0">
                <a:solidFill>
                  <a:srgbClr val="00B0F0"/>
                </a:solidFill>
                <a:latin typeface="Calibri" panose="020F0502020204030204" pitchFamily="34" charset="0"/>
              </a:rPr>
              <a:t>Thai 90%, Mon/Khmer 6%, </a:t>
            </a:r>
          </a:p>
          <a:p>
            <a:r>
              <a:rPr lang="en-US" sz="1200" b="0" i="0" u="none" strike="noStrike" baseline="0" dirty="0">
                <a:solidFill>
                  <a:srgbClr val="00B0F0"/>
                </a:solidFill>
                <a:latin typeface="Calibri" panose="020F0502020204030204" pitchFamily="34" charset="0"/>
              </a:rPr>
              <a:t>Malay 3%, Other 1%</a:t>
            </a:r>
            <a:endParaRPr lang="en-US" sz="1200" dirty="0">
              <a:solidFill>
                <a:srgbClr val="00B0F0"/>
              </a:solidFill>
            </a:endParaRPr>
          </a:p>
        </p:txBody>
      </p:sp>
      <p:pic>
        <p:nvPicPr>
          <p:cNvPr id="25" name="Picture 24">
            <a:extLst>
              <a:ext uri="{FF2B5EF4-FFF2-40B4-BE49-F238E27FC236}">
                <a16:creationId xmlns:a16="http://schemas.microsoft.com/office/drawing/2014/main" id="{5FA9864E-61A8-701C-0153-5BE02F12859B}"/>
              </a:ext>
            </a:extLst>
          </p:cNvPr>
          <p:cNvPicPr>
            <a:picLocks noChangeAspect="1"/>
          </p:cNvPicPr>
          <p:nvPr/>
        </p:nvPicPr>
        <p:blipFill>
          <a:blip r:embed="rId3"/>
          <a:stretch>
            <a:fillRect/>
          </a:stretch>
        </p:blipFill>
        <p:spPr>
          <a:xfrm>
            <a:off x="3181350" y="5610209"/>
            <a:ext cx="2164758" cy="171466"/>
          </a:xfrm>
          <a:prstGeom prst="rect">
            <a:avLst/>
          </a:prstGeom>
        </p:spPr>
      </p:pic>
      <p:sp>
        <p:nvSpPr>
          <p:cNvPr id="27" name="TextBox 26">
            <a:extLst>
              <a:ext uri="{FF2B5EF4-FFF2-40B4-BE49-F238E27FC236}">
                <a16:creationId xmlns:a16="http://schemas.microsoft.com/office/drawing/2014/main" id="{3ED32F4C-CB96-E7DE-9F55-869CE0903043}"/>
              </a:ext>
            </a:extLst>
          </p:cNvPr>
          <p:cNvSpPr txBox="1"/>
          <p:nvPr/>
        </p:nvSpPr>
        <p:spPr>
          <a:xfrm>
            <a:off x="7073241" y="1044771"/>
            <a:ext cx="7010400" cy="369332"/>
          </a:xfrm>
          <a:prstGeom prst="rect">
            <a:avLst/>
          </a:prstGeom>
          <a:noFill/>
        </p:spPr>
        <p:txBody>
          <a:bodyPr wrap="square">
            <a:spAutoFit/>
          </a:bodyPr>
          <a:lstStyle/>
          <a:p>
            <a:r>
              <a:rPr lang="en-US" sz="1800" b="0" i="0" u="none" strike="noStrike" baseline="0" dirty="0">
                <a:solidFill>
                  <a:srgbClr val="00B0F0"/>
                </a:solidFill>
                <a:latin typeface="Calibri" panose="020F0502020204030204" pitchFamily="34" charset="0"/>
              </a:rPr>
              <a:t>f. 5,469,700</a:t>
            </a:r>
            <a:endParaRPr lang="en-US" dirty="0">
              <a:solidFill>
                <a:srgbClr val="00B0F0"/>
              </a:solidFill>
            </a:endParaRPr>
          </a:p>
        </p:txBody>
      </p:sp>
      <p:sp>
        <p:nvSpPr>
          <p:cNvPr id="29" name="TextBox 28">
            <a:extLst>
              <a:ext uri="{FF2B5EF4-FFF2-40B4-BE49-F238E27FC236}">
                <a16:creationId xmlns:a16="http://schemas.microsoft.com/office/drawing/2014/main" id="{B878953C-4BE6-4FE9-8CA5-1A199EB2769B}"/>
              </a:ext>
            </a:extLst>
          </p:cNvPr>
          <p:cNvSpPr txBox="1"/>
          <p:nvPr/>
        </p:nvSpPr>
        <p:spPr>
          <a:xfrm>
            <a:off x="7039905" y="2955331"/>
            <a:ext cx="7043736" cy="369332"/>
          </a:xfrm>
          <a:prstGeom prst="rect">
            <a:avLst/>
          </a:prstGeom>
          <a:noFill/>
        </p:spPr>
        <p:txBody>
          <a:bodyPr wrap="square">
            <a:spAutoFit/>
          </a:bodyPr>
          <a:lstStyle/>
          <a:p>
            <a:r>
              <a:rPr lang="en-US" sz="1400" b="0" i="0" u="none" strike="noStrike" baseline="0" dirty="0">
                <a:solidFill>
                  <a:srgbClr val="00B0F0"/>
                </a:solidFill>
                <a:latin typeface="Ebrima" panose="02000000000000000000" pitchFamily="2" charset="0"/>
              </a:rPr>
              <a:t>c. </a:t>
            </a:r>
            <a:r>
              <a:rPr lang="en-US" sz="1800" b="0" i="0" u="none" strike="noStrike" baseline="0" dirty="0">
                <a:solidFill>
                  <a:srgbClr val="00B0F0"/>
                </a:solidFill>
                <a:latin typeface="Calibri" panose="020F0502020204030204" pitchFamily="34" charset="0"/>
              </a:rPr>
              <a:t>254,454,778</a:t>
            </a:r>
            <a:endParaRPr lang="en-US" dirty="0">
              <a:solidFill>
                <a:srgbClr val="00B0F0"/>
              </a:solidFill>
            </a:endParaRPr>
          </a:p>
        </p:txBody>
      </p:sp>
      <p:sp>
        <p:nvSpPr>
          <p:cNvPr id="31" name="TextBox 30">
            <a:extLst>
              <a:ext uri="{FF2B5EF4-FFF2-40B4-BE49-F238E27FC236}">
                <a16:creationId xmlns:a16="http://schemas.microsoft.com/office/drawing/2014/main" id="{1B4A9384-9D52-9CD9-3E7D-B4126D691397}"/>
              </a:ext>
            </a:extLst>
          </p:cNvPr>
          <p:cNvSpPr txBox="1"/>
          <p:nvPr/>
        </p:nvSpPr>
        <p:spPr>
          <a:xfrm>
            <a:off x="7143750" y="4402485"/>
            <a:ext cx="7043736" cy="369332"/>
          </a:xfrm>
          <a:prstGeom prst="rect">
            <a:avLst/>
          </a:prstGeom>
          <a:noFill/>
        </p:spPr>
        <p:txBody>
          <a:bodyPr wrap="square">
            <a:spAutoFit/>
          </a:bodyPr>
          <a:lstStyle/>
          <a:p>
            <a:r>
              <a:rPr lang="en-US" sz="1400" b="0" i="0" u="none" strike="noStrike" baseline="0" dirty="0">
                <a:solidFill>
                  <a:srgbClr val="00B0F0"/>
                </a:solidFill>
                <a:latin typeface="Ebrima" panose="02000000000000000000" pitchFamily="2" charset="0"/>
              </a:rPr>
              <a:t>d. </a:t>
            </a:r>
            <a:r>
              <a:rPr lang="en-US" sz="1800" b="0" i="0" u="none" strike="noStrike" baseline="0" dirty="0">
                <a:solidFill>
                  <a:srgbClr val="00B0F0"/>
                </a:solidFill>
                <a:latin typeface="Calibri" panose="020F0502020204030204" pitchFamily="34" charset="0"/>
              </a:rPr>
              <a:t>Monarchy</a:t>
            </a:r>
            <a:endParaRPr lang="en-US" dirty="0">
              <a:solidFill>
                <a:srgbClr val="00B0F0"/>
              </a:solidFill>
            </a:endParaRPr>
          </a:p>
        </p:txBody>
      </p:sp>
    </p:spTree>
    <p:extLst>
      <p:ext uri="{BB962C8B-B14F-4D97-AF65-F5344CB8AC3E}">
        <p14:creationId xmlns:p14="http://schemas.microsoft.com/office/powerpoint/2010/main" val="24883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21" grpId="0"/>
      <p:bldP spid="27" grpId="0"/>
      <p:bldP spid="29"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AI-generated content may be incorrect.">
            <a:extLst>
              <a:ext uri="{FF2B5EF4-FFF2-40B4-BE49-F238E27FC236}">
                <a16:creationId xmlns:a16="http://schemas.microsoft.com/office/drawing/2014/main" id="{628808E1-6BB2-F1A0-53EC-F0F6B3939871}"/>
              </a:ext>
            </a:extLst>
          </p:cNvPr>
          <p:cNvPicPr>
            <a:picLocks noChangeAspect="1"/>
          </p:cNvPicPr>
          <p:nvPr/>
        </p:nvPicPr>
        <p:blipFill>
          <a:blip r:embed="rId2"/>
          <a:stretch>
            <a:fillRect/>
          </a:stretch>
        </p:blipFill>
        <p:spPr>
          <a:xfrm>
            <a:off x="638621" y="623695"/>
            <a:ext cx="10914758" cy="3205355"/>
          </a:xfrm>
          <a:prstGeom prst="rect">
            <a:avLst/>
          </a:prstGeom>
        </p:spPr>
      </p:pic>
      <p:sp>
        <p:nvSpPr>
          <p:cNvPr id="5" name="TextBox 4">
            <a:extLst>
              <a:ext uri="{FF2B5EF4-FFF2-40B4-BE49-F238E27FC236}">
                <a16:creationId xmlns:a16="http://schemas.microsoft.com/office/drawing/2014/main" id="{4C7409E2-17C8-2BC2-15DB-4B1B338B71B6}"/>
              </a:ext>
            </a:extLst>
          </p:cNvPr>
          <p:cNvSpPr txBox="1"/>
          <p:nvPr/>
        </p:nvSpPr>
        <p:spPr>
          <a:xfrm>
            <a:off x="2362200" y="872609"/>
            <a:ext cx="6096000" cy="369332"/>
          </a:xfrm>
          <a:prstGeom prst="rect">
            <a:avLst/>
          </a:prstGeom>
          <a:noFill/>
        </p:spPr>
        <p:txBody>
          <a:bodyPr wrap="square">
            <a:spAutoFit/>
          </a:bodyPr>
          <a:lstStyle/>
          <a:p>
            <a:r>
              <a:rPr lang="en-US" sz="1800" b="0" i="0" u="none" strike="noStrike" baseline="0" dirty="0">
                <a:latin typeface="Calibri" panose="020F0502020204030204" pitchFamily="34" charset="0"/>
              </a:rPr>
              <a:t>The Philippines</a:t>
            </a:r>
            <a:endParaRPr lang="en-US" dirty="0"/>
          </a:p>
        </p:txBody>
      </p:sp>
      <p:sp>
        <p:nvSpPr>
          <p:cNvPr id="7" name="TextBox 6">
            <a:extLst>
              <a:ext uri="{FF2B5EF4-FFF2-40B4-BE49-F238E27FC236}">
                <a16:creationId xmlns:a16="http://schemas.microsoft.com/office/drawing/2014/main" id="{FC9B67B9-B7B0-ECB8-9EC5-89DFC80184CE}"/>
              </a:ext>
            </a:extLst>
          </p:cNvPr>
          <p:cNvSpPr txBox="1"/>
          <p:nvPr/>
        </p:nvSpPr>
        <p:spPr>
          <a:xfrm>
            <a:off x="7610475" y="872609"/>
            <a:ext cx="6096000" cy="369332"/>
          </a:xfrm>
          <a:prstGeom prst="rect">
            <a:avLst/>
          </a:prstGeom>
          <a:noFill/>
        </p:spPr>
        <p:txBody>
          <a:bodyPr wrap="square">
            <a:spAutoFit/>
          </a:bodyPr>
          <a:lstStyle/>
          <a:p>
            <a:pPr algn="l"/>
            <a:r>
              <a:rPr lang="en-US" sz="1800" b="0" i="0" u="none" strike="noStrike" baseline="0" dirty="0">
                <a:latin typeface="Calibri" panose="020F0502020204030204" pitchFamily="34" charset="0"/>
              </a:rPr>
              <a:t>Cambodia</a:t>
            </a:r>
          </a:p>
        </p:txBody>
      </p:sp>
      <p:pic>
        <p:nvPicPr>
          <p:cNvPr id="9" name="Picture 8" descr="A close-up of a document&#10;&#10;AI-generated content may be incorrect.">
            <a:extLst>
              <a:ext uri="{FF2B5EF4-FFF2-40B4-BE49-F238E27FC236}">
                <a16:creationId xmlns:a16="http://schemas.microsoft.com/office/drawing/2014/main" id="{7EF3818A-0CEA-FF6A-3D47-8CB19880B59B}"/>
              </a:ext>
            </a:extLst>
          </p:cNvPr>
          <p:cNvPicPr>
            <a:picLocks noChangeAspect="1"/>
          </p:cNvPicPr>
          <p:nvPr/>
        </p:nvPicPr>
        <p:blipFill>
          <a:blip r:embed="rId3"/>
          <a:stretch>
            <a:fillRect/>
          </a:stretch>
        </p:blipFill>
        <p:spPr>
          <a:xfrm>
            <a:off x="609299" y="3429000"/>
            <a:ext cx="10773076" cy="2861464"/>
          </a:xfrm>
          <a:prstGeom prst="rect">
            <a:avLst/>
          </a:prstGeom>
        </p:spPr>
      </p:pic>
      <p:sp>
        <p:nvSpPr>
          <p:cNvPr id="11" name="TextBox 10">
            <a:extLst>
              <a:ext uri="{FF2B5EF4-FFF2-40B4-BE49-F238E27FC236}">
                <a16:creationId xmlns:a16="http://schemas.microsoft.com/office/drawing/2014/main" id="{1B7F322A-1B2F-5A38-7BFE-927B825BA679}"/>
              </a:ext>
            </a:extLst>
          </p:cNvPr>
          <p:cNvSpPr txBox="1"/>
          <p:nvPr/>
        </p:nvSpPr>
        <p:spPr>
          <a:xfrm>
            <a:off x="2455069" y="3708632"/>
            <a:ext cx="6853236" cy="369332"/>
          </a:xfrm>
          <a:prstGeom prst="rect">
            <a:avLst/>
          </a:prstGeom>
          <a:noFill/>
        </p:spPr>
        <p:txBody>
          <a:bodyPr wrap="square">
            <a:spAutoFit/>
          </a:bodyPr>
          <a:lstStyle/>
          <a:p>
            <a:pPr algn="l"/>
            <a:r>
              <a:rPr lang="en-US" sz="1800" b="0" i="0" u="none" strike="noStrike" baseline="0" dirty="0">
                <a:latin typeface="Calibri" panose="020F0502020204030204" pitchFamily="34" charset="0"/>
              </a:rPr>
              <a:t>Laos</a:t>
            </a:r>
          </a:p>
        </p:txBody>
      </p:sp>
      <p:sp>
        <p:nvSpPr>
          <p:cNvPr id="13" name="TextBox 12">
            <a:extLst>
              <a:ext uri="{FF2B5EF4-FFF2-40B4-BE49-F238E27FC236}">
                <a16:creationId xmlns:a16="http://schemas.microsoft.com/office/drawing/2014/main" id="{4787CFD6-5A73-B2C6-E4E5-FCA9162628E4}"/>
              </a:ext>
            </a:extLst>
          </p:cNvPr>
          <p:cNvSpPr txBox="1"/>
          <p:nvPr/>
        </p:nvSpPr>
        <p:spPr>
          <a:xfrm>
            <a:off x="7610475" y="3768841"/>
            <a:ext cx="6853236" cy="369332"/>
          </a:xfrm>
          <a:prstGeom prst="rect">
            <a:avLst/>
          </a:prstGeom>
          <a:noFill/>
        </p:spPr>
        <p:txBody>
          <a:bodyPr wrap="square">
            <a:spAutoFit/>
          </a:bodyPr>
          <a:lstStyle/>
          <a:p>
            <a:r>
              <a:rPr lang="en-US" sz="1800" b="0" i="0" u="none" strike="noStrike" baseline="0" dirty="0">
                <a:latin typeface="Calibri" panose="020F0502020204030204" pitchFamily="34" charset="0"/>
              </a:rPr>
              <a:t>Vietnam</a:t>
            </a:r>
            <a:endParaRPr lang="en-US" dirty="0"/>
          </a:p>
        </p:txBody>
      </p:sp>
      <p:sp>
        <p:nvSpPr>
          <p:cNvPr id="15" name="TextBox 14">
            <a:extLst>
              <a:ext uri="{FF2B5EF4-FFF2-40B4-BE49-F238E27FC236}">
                <a16:creationId xmlns:a16="http://schemas.microsoft.com/office/drawing/2014/main" id="{8E03B37B-872D-E620-4D04-0B125A6EEA3B}"/>
              </a:ext>
            </a:extLst>
          </p:cNvPr>
          <p:cNvSpPr txBox="1"/>
          <p:nvPr/>
        </p:nvSpPr>
        <p:spPr>
          <a:xfrm>
            <a:off x="7148513" y="2103316"/>
            <a:ext cx="7229474" cy="307777"/>
          </a:xfrm>
          <a:prstGeom prst="rect">
            <a:avLst/>
          </a:prstGeom>
          <a:noFill/>
        </p:spPr>
        <p:txBody>
          <a:bodyPr wrap="square">
            <a:spAutoFit/>
          </a:bodyPr>
          <a:lstStyle/>
          <a:p>
            <a:r>
              <a:rPr lang="en-US" sz="1100" b="0" i="0" u="none" strike="noStrike" baseline="0" dirty="0">
                <a:solidFill>
                  <a:srgbClr val="00B0F0"/>
                </a:solidFill>
                <a:latin typeface="Ebrima" panose="02000000000000000000" pitchFamily="2" charset="0"/>
              </a:rPr>
              <a:t>g. </a:t>
            </a:r>
            <a:r>
              <a:rPr lang="en-US" sz="1400" b="0" i="0" u="none" strike="noStrike" baseline="0" dirty="0">
                <a:solidFill>
                  <a:srgbClr val="00B0F0"/>
                </a:solidFill>
                <a:latin typeface="Calibri" panose="020F0502020204030204" pitchFamily="34" charset="0"/>
              </a:rPr>
              <a:t>Khmer 90%, Vietnamese 5%, Chinese 1%, Other 4%</a:t>
            </a:r>
            <a:endParaRPr lang="en-US" sz="1400" dirty="0">
              <a:solidFill>
                <a:srgbClr val="00B0F0"/>
              </a:solidFill>
            </a:endParaRPr>
          </a:p>
        </p:txBody>
      </p:sp>
      <p:sp>
        <p:nvSpPr>
          <p:cNvPr id="17" name="TextBox 16">
            <a:extLst>
              <a:ext uri="{FF2B5EF4-FFF2-40B4-BE49-F238E27FC236}">
                <a16:creationId xmlns:a16="http://schemas.microsoft.com/office/drawing/2014/main" id="{068DEABF-64F0-818F-E75D-7E8DB7DA97DC}"/>
              </a:ext>
            </a:extLst>
          </p:cNvPr>
          <p:cNvSpPr txBox="1"/>
          <p:nvPr/>
        </p:nvSpPr>
        <p:spPr>
          <a:xfrm>
            <a:off x="1935956" y="2937230"/>
            <a:ext cx="7229474" cy="307777"/>
          </a:xfrm>
          <a:prstGeom prst="rect">
            <a:avLst/>
          </a:prstGeom>
          <a:noFill/>
        </p:spPr>
        <p:txBody>
          <a:bodyPr wrap="square">
            <a:spAutoFit/>
          </a:bodyPr>
          <a:lstStyle/>
          <a:p>
            <a:r>
              <a:rPr lang="en-US" sz="1400" b="0" i="0" u="none" strike="noStrike" baseline="0" dirty="0">
                <a:solidFill>
                  <a:srgbClr val="00B0F0"/>
                </a:solidFill>
                <a:latin typeface="Calibri" panose="020F0502020204030204" pitchFamily="34" charset="0"/>
              </a:rPr>
              <a:t>e. Agriculture, shipbuilding, manufacturing</a:t>
            </a:r>
            <a:endParaRPr lang="en-US" sz="1400" dirty="0">
              <a:solidFill>
                <a:srgbClr val="00B0F0"/>
              </a:solidFill>
            </a:endParaRPr>
          </a:p>
        </p:txBody>
      </p:sp>
      <p:sp>
        <p:nvSpPr>
          <p:cNvPr id="19" name="TextBox 18">
            <a:extLst>
              <a:ext uri="{FF2B5EF4-FFF2-40B4-BE49-F238E27FC236}">
                <a16:creationId xmlns:a16="http://schemas.microsoft.com/office/drawing/2014/main" id="{A63391A6-CC13-BE49-01BE-877F106242D6}"/>
              </a:ext>
            </a:extLst>
          </p:cNvPr>
          <p:cNvSpPr txBox="1"/>
          <p:nvPr/>
        </p:nvSpPr>
        <p:spPr>
          <a:xfrm>
            <a:off x="2507457" y="4047246"/>
            <a:ext cx="7229474" cy="369332"/>
          </a:xfrm>
          <a:prstGeom prst="rect">
            <a:avLst/>
          </a:prstGeom>
          <a:noFill/>
        </p:spPr>
        <p:txBody>
          <a:bodyPr wrap="square">
            <a:spAutoFit/>
          </a:bodyPr>
          <a:lstStyle/>
          <a:p>
            <a:r>
              <a:rPr lang="en-US" sz="1400" b="0" i="0" u="none" strike="noStrike" baseline="0" dirty="0">
                <a:solidFill>
                  <a:srgbClr val="00B0F0"/>
                </a:solidFill>
                <a:latin typeface="Ebrima" panose="02000000000000000000" pitchFamily="2" charset="0"/>
              </a:rPr>
              <a:t>h. </a:t>
            </a:r>
            <a:r>
              <a:rPr lang="en-US" sz="1800" b="0" i="0" u="none" strike="noStrike" baseline="0" dirty="0">
                <a:solidFill>
                  <a:srgbClr val="00B0F0"/>
                </a:solidFill>
                <a:latin typeface="Calibri" panose="020F0502020204030204" pitchFamily="34" charset="0"/>
              </a:rPr>
              <a:t>Communist</a:t>
            </a:r>
            <a:endParaRPr lang="en-US" dirty="0">
              <a:solidFill>
                <a:srgbClr val="00B0F0"/>
              </a:solidFill>
            </a:endParaRPr>
          </a:p>
        </p:txBody>
      </p:sp>
      <p:pic>
        <p:nvPicPr>
          <p:cNvPr id="21" name="Picture 20">
            <a:extLst>
              <a:ext uri="{FF2B5EF4-FFF2-40B4-BE49-F238E27FC236}">
                <a16:creationId xmlns:a16="http://schemas.microsoft.com/office/drawing/2014/main" id="{99C88AA8-3824-019D-7B41-39BF47C75F81}"/>
              </a:ext>
            </a:extLst>
          </p:cNvPr>
          <p:cNvPicPr>
            <a:picLocks noChangeAspect="1"/>
          </p:cNvPicPr>
          <p:nvPr/>
        </p:nvPicPr>
        <p:blipFill>
          <a:blip r:embed="rId4"/>
          <a:stretch>
            <a:fillRect/>
          </a:stretch>
        </p:blipFill>
        <p:spPr>
          <a:xfrm>
            <a:off x="7385718" y="5434485"/>
            <a:ext cx="2144963" cy="280515"/>
          </a:xfrm>
          <a:prstGeom prst="rect">
            <a:avLst/>
          </a:prstGeom>
        </p:spPr>
      </p:pic>
    </p:spTree>
    <p:extLst>
      <p:ext uri="{BB962C8B-B14F-4D97-AF65-F5344CB8AC3E}">
        <p14:creationId xmlns:p14="http://schemas.microsoft.com/office/powerpoint/2010/main" val="7256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3" grpId="0"/>
      <p:bldP spid="15" grpId="0"/>
      <p:bldP spid="17" grpId="0"/>
      <p:bldP spid="19" grpId="0"/>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TM03457444[[fn=Basis]]</Template>
  <TotalTime>336</TotalTime>
  <Words>884</Words>
  <Application>Microsoft Office PowerPoint</Application>
  <PresentationFormat>Widescreen</PresentationFormat>
  <Paragraphs>131</Paragraphs>
  <Slides>16</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Aptos</vt:lpstr>
      <vt:lpstr>Arial</vt:lpstr>
      <vt:lpstr>Calibri</vt:lpstr>
      <vt:lpstr>Calibri-Bold</vt:lpstr>
      <vt:lpstr>Corbel</vt:lpstr>
      <vt:lpstr>Courier New</vt:lpstr>
      <vt:lpstr>Ebrima</vt:lpstr>
      <vt:lpstr>Google Sans</vt:lpstr>
      <vt:lpstr>Symbol</vt:lpstr>
      <vt:lpstr>Times New Roman</vt:lpstr>
      <vt:lpstr>Basis</vt:lpstr>
      <vt:lpstr>Week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Yu Mon Kyaw</dc:creator>
  <cp:lastModifiedBy>Yu Mon Kyaw</cp:lastModifiedBy>
  <cp:revision>1</cp:revision>
  <dcterms:created xsi:type="dcterms:W3CDTF">2025-12-10T16:15:01Z</dcterms:created>
  <dcterms:modified xsi:type="dcterms:W3CDTF">2025-12-11T09:11:45Z</dcterms:modified>
</cp:coreProperties>
</file>