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Poppins" charset="1" panose="00000500000000000000"/>
      <p:regular r:id="rId25"/>
    </p:embeddedFont>
    <p:embeddedFont>
      <p:font typeface="Poppins Bold" charset="1" panose="00000800000000000000"/>
      <p:regular r:id="rId26"/>
    </p:embeddedFont>
    <p:embeddedFont>
      <p:font typeface="Montserrat Bold" charset="1" panose="00000800000000000000"/>
      <p:regular r:id="rId27"/>
    </p:embeddedFont>
    <p:embeddedFont>
      <p:font typeface="Open Sans Light" charset="1" panose="00000000000000000000"/>
      <p:regular r:id="rId28"/>
    </p:embeddedFont>
    <p:embeddedFont>
      <p:font typeface="Inter" charset="1" panose="020B0502030000000004"/>
      <p:regular r:id="rId29"/>
    </p:embeddedFont>
    <p:embeddedFont>
      <p:font typeface="Inter Bold" charset="1" panose="020B0802030000000004"/>
      <p:regular r:id="rId30"/>
    </p:embeddedFont>
    <p:embeddedFont>
      <p:font typeface="Gochi Hand" charset="1" panose="0000000000000000000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Relationship Id="rId4" Target="../media/image29.png" Type="http://schemas.openxmlformats.org/officeDocument/2006/relationships/image"/><Relationship Id="rId5" Target="../media/image2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3D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12700"/>
            <a:ext cx="11201400" cy="10299700"/>
            <a:chOff x="0" y="0"/>
            <a:chExt cx="963348" cy="8857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63348" cy="885799"/>
            </a:xfrm>
            <a:custGeom>
              <a:avLst/>
              <a:gdLst/>
              <a:ahLst/>
              <a:cxnLst/>
              <a:rect r="r" b="b" t="t" l="l"/>
              <a:pathLst>
                <a:path h="885799" w="963348">
                  <a:moveTo>
                    <a:pt x="0" y="0"/>
                  </a:moveTo>
                  <a:lnTo>
                    <a:pt x="963348" y="0"/>
                  </a:lnTo>
                  <a:lnTo>
                    <a:pt x="963348" y="885799"/>
                  </a:lnTo>
                  <a:lnTo>
                    <a:pt x="0" y="885799"/>
                  </a:lnTo>
                  <a:close/>
                </a:path>
              </a:pathLst>
            </a:custGeom>
            <a:solidFill>
              <a:srgbClr val="D9E0D5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201400" y="1562824"/>
            <a:ext cx="7086600" cy="708660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25127" y="0"/>
                  </a:moveTo>
                  <a:lnTo>
                    <a:pt x="787673" y="0"/>
                  </a:lnTo>
                  <a:cubicBezTo>
                    <a:pt x="794337" y="0"/>
                    <a:pt x="800728" y="2647"/>
                    <a:pt x="805441" y="7359"/>
                  </a:cubicBezTo>
                  <a:cubicBezTo>
                    <a:pt x="810153" y="12072"/>
                    <a:pt x="812800" y="18463"/>
                    <a:pt x="812800" y="25127"/>
                  </a:cubicBezTo>
                  <a:lnTo>
                    <a:pt x="812800" y="787673"/>
                  </a:lnTo>
                  <a:cubicBezTo>
                    <a:pt x="812800" y="794337"/>
                    <a:pt x="810153" y="800728"/>
                    <a:pt x="805441" y="805441"/>
                  </a:cubicBezTo>
                  <a:cubicBezTo>
                    <a:pt x="800728" y="810153"/>
                    <a:pt x="794337" y="812800"/>
                    <a:pt x="787673" y="812800"/>
                  </a:cubicBezTo>
                  <a:lnTo>
                    <a:pt x="25127" y="812800"/>
                  </a:lnTo>
                  <a:cubicBezTo>
                    <a:pt x="18463" y="812800"/>
                    <a:pt x="12072" y="810153"/>
                    <a:pt x="7359" y="805441"/>
                  </a:cubicBezTo>
                  <a:cubicBezTo>
                    <a:pt x="2647" y="800728"/>
                    <a:pt x="0" y="794337"/>
                    <a:pt x="0" y="787673"/>
                  </a:cubicBezTo>
                  <a:lnTo>
                    <a:pt x="0" y="25127"/>
                  </a:lnTo>
                  <a:cubicBezTo>
                    <a:pt x="0" y="18463"/>
                    <a:pt x="2647" y="12072"/>
                    <a:pt x="7359" y="7359"/>
                  </a:cubicBezTo>
                  <a:cubicBezTo>
                    <a:pt x="12072" y="2647"/>
                    <a:pt x="18463" y="0"/>
                    <a:pt x="25127" y="0"/>
                  </a:cubicBezTo>
                  <a:close/>
                </a:path>
              </a:pathLst>
            </a:custGeom>
            <a:blipFill>
              <a:blip r:embed="rId2"/>
              <a:stretch>
                <a:fillRect l="-7976" t="0" r="-7976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455126" y="8287774"/>
            <a:ext cx="8291148" cy="647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936"/>
              </a:lnSpc>
            </a:pPr>
            <a:r>
              <a:rPr lang="en-US" sz="3797" spc="-56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ผู้สอน ผศ.ดร.ปริญญา ขวัญเมืองวานิช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3888" y="1123950"/>
            <a:ext cx="9793623" cy="4987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594"/>
              </a:lnSpc>
            </a:pPr>
            <a:r>
              <a:rPr lang="en-US" b="true" sz="9594" spc="-335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การประเมินและโครงสร้างคะแนนวิชา </a:t>
            </a:r>
          </a:p>
          <a:p>
            <a:pPr algn="ctr" marL="0" indent="0" lvl="0">
              <a:lnSpc>
                <a:spcPts val="9594"/>
              </a:lnSpc>
            </a:pPr>
            <a:r>
              <a:rPr lang="en-US" b="true" sz="9594" spc="-335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ธุรกิจเอเย่นต์กีฬา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59392" y="6266202"/>
            <a:ext cx="2872636" cy="537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2"/>
              </a:lnSpc>
              <a:spcBef>
                <a:spcPct val="0"/>
              </a:spcBef>
            </a:pPr>
            <a:r>
              <a:rPr lang="en-US" sz="3101" spc="-93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ภาคเรียนที่ 1/2569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767974"/>
            <a:ext cx="16230600" cy="377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6241" indent="-458121" lvl="1">
              <a:lnSpc>
                <a:spcPts val="5941"/>
              </a:lnSpc>
              <a:buFont typeface="Arial"/>
              <a:buChar char="•"/>
            </a:pPr>
            <a:r>
              <a:rPr lang="en-US" sz="4243" spc="-63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จิตพิสัย (Affective Domain)                         — 20 คะแนน</a:t>
            </a:r>
          </a:p>
          <a:p>
            <a:pPr algn="l" marL="916241" indent="-458121" lvl="1">
              <a:lnSpc>
                <a:spcPts val="5941"/>
              </a:lnSpc>
              <a:buFont typeface="Arial"/>
              <a:buChar char="•"/>
            </a:pPr>
            <a:r>
              <a:rPr lang="en-US" sz="4243" spc="-63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งานระหว่างภาค (Midterm Assignments)    — 30 คะแนน</a:t>
            </a:r>
          </a:p>
          <a:p>
            <a:pPr algn="l" marL="916241" indent="-458121" lvl="1">
              <a:lnSpc>
                <a:spcPts val="5941"/>
              </a:lnSpc>
              <a:buFont typeface="Arial"/>
              <a:buChar char="•"/>
            </a:pPr>
            <a:r>
              <a:rPr lang="en-US" sz="4243" spc="-63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สอบกลางภาค (Midterm Exam)                    — 20 คะแนน</a:t>
            </a:r>
          </a:p>
          <a:p>
            <a:pPr algn="l" marL="916241" indent="-458121" lvl="1">
              <a:lnSpc>
                <a:spcPts val="5941"/>
              </a:lnSpc>
              <a:buFont typeface="Arial"/>
              <a:buChar char="•"/>
            </a:pPr>
            <a:r>
              <a:rPr lang="en-US" sz="4243" spc="-63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ปลายภาค: Final Project / Presentation      — 30 คะแนน</a:t>
            </a:r>
          </a:p>
          <a:p>
            <a:pPr algn="ctr">
              <a:lnSpc>
                <a:spcPts val="5941"/>
              </a:lnSpc>
            </a:pPr>
            <a:r>
              <a:rPr lang="en-US" b="true" sz="4243" spc="-63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รวมทั้งหมด — 100 คะแนน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895350"/>
            <a:ext cx="16230600" cy="2514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93"/>
              </a:lnSpc>
            </a:pPr>
            <a:r>
              <a:rPr lang="en-US" sz="7533" spc="-226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หมวดการประเมินหลักและคะแนนรวม</a:t>
            </a:r>
          </a:p>
          <a:p>
            <a:pPr algn="ctr" marL="0" indent="0" lvl="0">
              <a:lnSpc>
                <a:spcPts val="9793"/>
              </a:lnSpc>
            </a:pPr>
            <a:r>
              <a:rPr lang="en-US" sz="7533" spc="-226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(100 คะแนน)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561501"/>
            <a:ext cx="12845550" cy="469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61"/>
              </a:lnSpc>
            </a:pPr>
            <a:r>
              <a:rPr lang="en-US" sz="4663" spc="-69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การเข้าชั้นเรียนและตรงต่อเวลา:                5,8 คะแนน</a:t>
            </a:r>
          </a:p>
          <a:p>
            <a:pPr algn="l" marL="0" indent="0" lvl="0">
              <a:lnSpc>
                <a:spcPts val="7461"/>
              </a:lnSpc>
            </a:pPr>
            <a:r>
              <a:rPr lang="en-US" sz="4663" spc="-69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การตอบคำถามและแสดงความคิดเห็น:      5 คะแนน</a:t>
            </a:r>
          </a:p>
          <a:p>
            <a:pPr algn="l" marL="0" indent="0" lvl="0">
              <a:lnSpc>
                <a:spcPts val="7461"/>
              </a:lnSpc>
            </a:pPr>
            <a:r>
              <a:rPr lang="en-US" sz="4663" spc="-69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การมีส่วนร่วมในกิจกรรมกลุ่ม:                  5 คะแนน</a:t>
            </a:r>
          </a:p>
          <a:p>
            <a:pPr algn="l" marL="0" indent="0" lvl="0">
              <a:lnSpc>
                <a:spcPts val="7461"/>
              </a:lnSpc>
            </a:pPr>
            <a:r>
              <a:rPr lang="en-US" sz="4663" spc="-69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ความรับผิดชอบและมารยาทในชั้นเรียน:     2 คะแนน</a:t>
            </a:r>
          </a:p>
          <a:p>
            <a:pPr algn="ctr" marL="0" indent="0" lvl="0">
              <a:lnSpc>
                <a:spcPts val="7461"/>
              </a:lnSpc>
            </a:pPr>
            <a:r>
              <a:rPr lang="en-US" b="true" sz="4663" spc="-69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รวมจิตพิสัย 20 คะแนน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866775"/>
            <a:ext cx="12143301" cy="2689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00"/>
              </a:lnSpc>
            </a:pPr>
            <a:r>
              <a:rPr lang="en-US" sz="8000" spc="-240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รายละเอียดคะแนนจิตพิสัย</a:t>
            </a:r>
          </a:p>
          <a:p>
            <a:pPr algn="l" marL="0" indent="0" lvl="0">
              <a:lnSpc>
                <a:spcPts val="10400"/>
              </a:lnSpc>
            </a:pPr>
            <a:r>
              <a:rPr lang="en-US" sz="8000" spc="-240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(20 คะแนน)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88055" y="4781524"/>
            <a:ext cx="13454439" cy="4989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19"/>
              </a:lnSpc>
            </a:pPr>
            <a:r>
              <a:rPr lang="en-US" b="true" sz="2999" spc="-44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รายการประเมินระหว่างภาค                                                                                      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คะแนน</a:t>
            </a:r>
          </a:p>
          <a:p>
            <a:pPr algn="l" marL="539748" indent="-269874" lvl="1">
              <a:lnSpc>
                <a:spcPts val="4849"/>
              </a:lnSpc>
              <a:buFont typeface="Arial"/>
              <a:buChar char="•"/>
            </a:pP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การนำเสนอกรณีศึกษาเอเย่นต์ฟุตบอลในโลกจริง                                                         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</a:p>
          <a:p>
            <a:pPr algn="l" marL="539748" indent="-269874" lvl="1">
              <a:lnSpc>
                <a:spcPts val="4849"/>
              </a:lnSpc>
              <a:buFont typeface="Arial"/>
              <a:buChar char="•"/>
            </a:pP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การจัดทำแผนผังบทบาทของเอเย่นต์ฟุตบอลแล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ะ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ผู้มีส่ว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น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ได้ส่ว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น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เสีย                               5</a:t>
            </a:r>
          </a:p>
          <a:p>
            <a:pPr algn="l" marL="539748" indent="-269874" lvl="1">
              <a:lnSpc>
                <a:spcPts val="4849"/>
              </a:lnSpc>
              <a:buFont typeface="Arial"/>
              <a:buChar char="•"/>
            </a:pP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การทดสอบ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ย่อย                                                                                                          5</a:t>
            </a:r>
          </a:p>
          <a:p>
            <a:pPr algn="l" marL="539748" indent="-269874" lvl="1">
              <a:lnSpc>
                <a:spcPts val="4849"/>
              </a:lnSpc>
              <a:buFont typeface="Arial"/>
              <a:buChar char="•"/>
            </a:pP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รายงานการสังเกต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แ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ละประเมิ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น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ศักยภาพ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น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ักฟุตบอล                                                       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  <a:p>
            <a:pPr algn="l" marL="539748" indent="-269874" lvl="1">
              <a:lnSpc>
                <a:spcPts val="4849"/>
              </a:lnSpc>
              <a:buFont typeface="Arial"/>
              <a:buChar char="•"/>
            </a:pP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แ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ผ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น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การพัฒ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น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าเส้นทางอาชีพนักฟุตบอล                                                                      </a:t>
            </a:r>
            <a:r>
              <a:rPr lang="en-US" sz="2499" spc="-3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</a:p>
          <a:p>
            <a:pPr algn="ctr">
              <a:lnSpc>
                <a:spcPts val="5819"/>
              </a:lnSpc>
            </a:pP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รวม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คะแนน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ป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ร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ะเ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ม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ิ</a:t>
            </a:r>
            <a:r>
              <a:rPr lang="en-US" b="true" sz="2999" spc="-44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นระหว่างภาค30</a:t>
            </a:r>
          </a:p>
          <a:p>
            <a:pPr algn="l" marL="0" indent="0" lvl="0">
              <a:lnSpc>
                <a:spcPts val="3049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910004" y="342166"/>
            <a:ext cx="16230600" cy="396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338"/>
              </a:lnSpc>
            </a:pPr>
            <a:r>
              <a:rPr lang="en-US" sz="7952" spc="-238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รายละเอียดคะแนน </a:t>
            </a:r>
          </a:p>
          <a:p>
            <a:pPr algn="ctr" marL="0" indent="0" lvl="0">
              <a:lnSpc>
                <a:spcPts val="10338"/>
              </a:lnSpc>
            </a:pPr>
            <a:r>
              <a:rPr lang="en-US" sz="7952" spc="-238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งานระหว่างภาคการเรียน</a:t>
            </a:r>
          </a:p>
          <a:p>
            <a:pPr algn="ctr" marL="0" indent="0" lvl="0">
              <a:lnSpc>
                <a:spcPts val="10338"/>
              </a:lnSpc>
            </a:pPr>
            <a:r>
              <a:rPr lang="en-US" sz="7952" spc="-238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 (30 คะแนน)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296400" y="0"/>
            <a:ext cx="8991600" cy="3352800"/>
            <a:chOff x="0" y="0"/>
            <a:chExt cx="2368158" cy="8830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68158" cy="883042"/>
            </a:xfrm>
            <a:custGeom>
              <a:avLst/>
              <a:gdLst/>
              <a:ahLst/>
              <a:cxnLst/>
              <a:rect r="r" b="b" t="t" l="l"/>
              <a:pathLst>
                <a:path h="883042" w="2368158">
                  <a:moveTo>
                    <a:pt x="0" y="0"/>
                  </a:moveTo>
                  <a:lnTo>
                    <a:pt x="2368158" y="0"/>
                  </a:lnTo>
                  <a:lnTo>
                    <a:pt x="2368158" y="883042"/>
                  </a:lnTo>
                  <a:lnTo>
                    <a:pt x="0" y="883042"/>
                  </a:lnTo>
                  <a:close/>
                </a:path>
              </a:pathLst>
            </a:custGeom>
            <a:solidFill>
              <a:srgbClr val="F0F0F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2368158" cy="9497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45097"/>
            <a:ext cx="15670104" cy="38173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004"/>
              </a:lnSpc>
            </a:pPr>
            <a:r>
              <a:rPr lang="en-US" sz="694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รายละเอียดคะแนนสอบกลางภาค</a:t>
            </a:r>
          </a:p>
          <a:p>
            <a:pPr algn="ctr" marL="0" indent="0" lvl="0">
              <a:lnSpc>
                <a:spcPts val="10004"/>
              </a:lnSpc>
            </a:pPr>
            <a:r>
              <a:rPr lang="en-US" sz="694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และปลายภาค </a:t>
            </a:r>
          </a:p>
          <a:p>
            <a:pPr algn="ctr" marL="0" indent="0" lvl="0">
              <a:lnSpc>
                <a:spcPts val="10004"/>
              </a:lnSpc>
            </a:pPr>
            <a:r>
              <a:rPr lang="en-US" sz="6947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(50 คะแนน)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4200230"/>
            <a:ext cx="16731250" cy="5472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5"/>
              </a:lnSpc>
            </a:pPr>
            <a:r>
              <a:rPr lang="en-US" b="true" sz="2799" spc="-41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สอบกลางภาค — 20 คะแนน</a:t>
            </a:r>
          </a:p>
          <a:p>
            <a:pPr algn="l" marL="604416" indent="-302208" lvl="1">
              <a:lnSpc>
                <a:spcPts val="4815"/>
              </a:lnSpc>
              <a:buFont typeface="Arial"/>
              <a:buChar char="•"/>
            </a:pPr>
            <a:r>
              <a:rPr lang="en-US" sz="2799" spc="-41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 ปรนัย / ถูกผิด / จับคู่คำศัพท์:                                                      10 คะแนน</a:t>
            </a:r>
          </a:p>
          <a:p>
            <a:pPr algn="l" marL="604416" indent="-302208" lvl="1">
              <a:lnSpc>
                <a:spcPts val="4815"/>
              </a:lnSpc>
              <a:buFont typeface="Arial"/>
              <a:buChar char="•"/>
            </a:pPr>
            <a:r>
              <a:rPr lang="en-US" sz="2799" spc="-41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อัตนัยสั้น:                                                                                      5 คะแนน</a:t>
            </a:r>
          </a:p>
          <a:p>
            <a:pPr algn="l" marL="604416" indent="-302208" lvl="1">
              <a:lnSpc>
                <a:spcPts val="4815"/>
              </a:lnSpc>
              <a:buFont typeface="Arial"/>
              <a:buChar char="•"/>
            </a:pPr>
            <a:r>
              <a:rPr lang="en-US" sz="2799" spc="-41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 วิเคราะห์กรณีศึกษา:                                                                      5 คะแนน</a:t>
            </a:r>
          </a:p>
          <a:p>
            <a:pPr algn="l" marL="0" indent="0" lvl="0">
              <a:lnSpc>
                <a:spcPts val="4815"/>
              </a:lnSpc>
            </a:pPr>
            <a:r>
              <a:rPr lang="en-US" b="true" sz="2799" spc="-41" strike="noStrike" u="none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ปลายภาค — 30 คะแนน</a:t>
            </a:r>
          </a:p>
          <a:p>
            <a:pPr algn="l" marL="604416" indent="-302208" lvl="1">
              <a:lnSpc>
                <a:spcPts val="4815"/>
              </a:lnSpc>
              <a:buFont typeface="Arial"/>
              <a:buChar char="•"/>
            </a:pPr>
            <a:r>
              <a:rPr lang="en-US" sz="2799" spc="-41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รายงานแผนธุรกิจเอเย่นต์ฟุตบอล:                                                 15 คะแนน</a:t>
            </a:r>
          </a:p>
          <a:p>
            <a:pPr algn="l" marL="604416" indent="-302208" lvl="1">
              <a:lnSpc>
                <a:spcPts val="4815"/>
              </a:lnSpc>
              <a:buFont typeface="Arial"/>
              <a:buChar char="•"/>
            </a:pPr>
            <a:r>
              <a:rPr lang="en-US" sz="2799" spc="-41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 การนำเสนอหน้าชั้นเรียน:                                                               7 คะแนน</a:t>
            </a:r>
          </a:p>
          <a:p>
            <a:pPr algn="l" marL="604416" indent="-302208" lvl="1">
              <a:lnSpc>
                <a:spcPts val="4815"/>
              </a:lnSpc>
              <a:buFont typeface="Arial"/>
              <a:buChar char="•"/>
            </a:pPr>
            <a:r>
              <a:rPr lang="en-US" sz="2799" spc="-41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 การตอบคำถาม:                                                                            5 คะแนน</a:t>
            </a:r>
          </a:p>
          <a:p>
            <a:pPr algn="l" marL="604416" indent="-302208" lvl="1">
              <a:lnSpc>
                <a:spcPts val="4815"/>
              </a:lnSpc>
              <a:buFont typeface="Arial"/>
              <a:buChar char="•"/>
            </a:pPr>
            <a:r>
              <a:rPr lang="en-US" sz="2799" spc="-41" strike="noStrike" u="none">
                <a:solidFill>
                  <a:srgbClr val="1F3D24"/>
                </a:solidFill>
                <a:latin typeface="Poppins"/>
                <a:ea typeface="Poppins"/>
                <a:cs typeface="Poppins"/>
                <a:sym typeface="Poppins"/>
              </a:rPr>
              <a:t>การประเมินตนเองและเพื่อนร่วมกลุ่ม                                              3 คะแนน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858125" cy="10287000"/>
            <a:chOff x="0" y="0"/>
            <a:chExt cx="1031988" cy="13509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31988" cy="1350966"/>
            </a:xfrm>
            <a:custGeom>
              <a:avLst/>
              <a:gdLst/>
              <a:ahLst/>
              <a:cxnLst/>
              <a:rect r="r" b="b" t="t" l="l"/>
              <a:pathLst>
                <a:path h="1350966" w="1031988">
                  <a:moveTo>
                    <a:pt x="0" y="0"/>
                  </a:moveTo>
                  <a:lnTo>
                    <a:pt x="1031988" y="0"/>
                  </a:lnTo>
                  <a:lnTo>
                    <a:pt x="1031988" y="1350966"/>
                  </a:lnTo>
                  <a:lnTo>
                    <a:pt x="0" y="1350966"/>
                  </a:lnTo>
                  <a:close/>
                </a:path>
              </a:pathLst>
            </a:custGeom>
            <a:solidFill>
              <a:srgbClr val="1F3D2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8954233" y="2719311"/>
            <a:ext cx="9049452" cy="4934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99"/>
              </a:lnSpc>
            </a:pPr>
            <a:r>
              <a:rPr lang="en-US" b="true" sz="9099" spc="-318">
                <a:solidFill>
                  <a:srgbClr val="1F3D24"/>
                </a:solidFill>
                <a:latin typeface="Poppins Bold"/>
                <a:ea typeface="Poppins Bold"/>
                <a:cs typeface="Poppins Bold"/>
                <a:sym typeface="Poppins Bold"/>
              </a:rPr>
              <a:t>นักศึกษาต้องการเรียนรู้อะไรในวิชาธุรกิจเอเย่นต์กีฬา?</a:t>
            </a:r>
          </a:p>
          <a:p>
            <a:pPr algn="l" marL="0" indent="0" lvl="0">
              <a:lnSpc>
                <a:spcPts val="10398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24028" y="2685511"/>
            <a:ext cx="7610069" cy="3418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-95">
                <a:solidFill>
                  <a:srgbClr val="F0F0F0"/>
                </a:solidFill>
                <a:latin typeface="Poppins"/>
                <a:ea typeface="Poppins"/>
                <a:cs typeface="Poppins"/>
                <a:sym typeface="Poppins"/>
              </a:rPr>
              <a:t>นักศึกษาต้องการให้อาจารย์จัดการเรียน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spc="-95">
                <a:solidFill>
                  <a:srgbClr val="F0F0F0"/>
                </a:solidFill>
                <a:latin typeface="Poppins"/>
                <a:ea typeface="Poppins"/>
                <a:cs typeface="Poppins"/>
                <a:sym typeface="Poppins"/>
              </a:rPr>
              <a:t>การสอนในแบบใด?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820011"/>
            <a:ext cx="18288000" cy="5202840"/>
            <a:chOff x="0" y="0"/>
            <a:chExt cx="2401718" cy="68327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01718" cy="683276"/>
            </a:xfrm>
            <a:custGeom>
              <a:avLst/>
              <a:gdLst/>
              <a:ahLst/>
              <a:cxnLst/>
              <a:rect r="r" b="b" t="t" l="l"/>
              <a:pathLst>
                <a:path h="683276" w="2401718">
                  <a:moveTo>
                    <a:pt x="0" y="0"/>
                  </a:moveTo>
                  <a:lnTo>
                    <a:pt x="2401718" y="0"/>
                  </a:lnTo>
                  <a:lnTo>
                    <a:pt x="2401718" y="683276"/>
                  </a:lnTo>
                  <a:lnTo>
                    <a:pt x="0" y="683276"/>
                  </a:lnTo>
                  <a:close/>
                </a:path>
              </a:pathLst>
            </a:custGeom>
            <a:solidFill>
              <a:srgbClr val="1F3D24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4028" y="2685511"/>
            <a:ext cx="18163972" cy="2285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-95">
                <a:solidFill>
                  <a:srgbClr val="F0F0F0"/>
                </a:solidFill>
                <a:latin typeface="Poppins"/>
                <a:ea typeface="Poppins"/>
                <a:cs typeface="Poppins"/>
                <a:sym typeface="Poppins"/>
              </a:rPr>
              <a:t>ติดต่อ 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spc="-95">
                <a:solidFill>
                  <a:srgbClr val="F0F0F0"/>
                </a:solidFill>
                <a:latin typeface="Poppins"/>
                <a:ea typeface="Poppins"/>
                <a:cs typeface="Poppins"/>
                <a:sym typeface="Poppins"/>
              </a:rPr>
              <a:t>Email:  </a:t>
            </a:r>
            <a:r>
              <a:rPr lang="en-US" b="true" sz="6399" spc="-95">
                <a:solidFill>
                  <a:srgbClr val="F0F0F0"/>
                </a:solidFill>
                <a:latin typeface="Poppins Bold"/>
                <a:ea typeface="Poppins Bold"/>
                <a:cs typeface="Poppins Bold"/>
                <a:sym typeface="Poppins Bold"/>
              </a:rPr>
              <a:t> parinya.kw@ssru.ac.th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66" r="0" b="-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144000" y="4276958"/>
            <a:ext cx="8115300" cy="836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159"/>
              </a:lnSpc>
            </a:pPr>
            <a:r>
              <a:rPr lang="en-US" b="true" sz="6622" spc="-27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FOOTBALL AGENT?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639873" y="3499776"/>
            <a:ext cx="4990527" cy="605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5"/>
              </a:lnSpc>
            </a:pPr>
            <a:r>
              <a:rPr lang="en-US" sz="4887" spc="-205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WHO IS THE REAL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404962" y="6124304"/>
            <a:ext cx="8115300" cy="481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</a:pPr>
            <a:r>
              <a:rPr lang="en-US" sz="2799" spc="7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เจาะลึกบทบาทที่แท้จริงในธุรกิจฟุตบอล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639873" y="1410828"/>
            <a:ext cx="531651" cy="522840"/>
          </a:xfrm>
          <a:custGeom>
            <a:avLst/>
            <a:gdLst/>
            <a:ahLst/>
            <a:cxnLst/>
            <a:rect r="r" b="b" t="t" l="l"/>
            <a:pathLst>
              <a:path h="522840" w="531651">
                <a:moveTo>
                  <a:pt x="0" y="0"/>
                </a:moveTo>
                <a:lnTo>
                  <a:pt x="531651" y="0"/>
                </a:lnTo>
                <a:lnTo>
                  <a:pt x="531651" y="522840"/>
                </a:lnTo>
                <a:lnTo>
                  <a:pt x="0" y="522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450965" y="1439403"/>
            <a:ext cx="3766326" cy="300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90"/>
              </a:lnSpc>
            </a:pPr>
            <a:r>
              <a:rPr lang="en-US" b="true" sz="2213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แบบฝึกหัดสัปดาห์ที่2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786" y="91578"/>
            <a:ext cx="3474028" cy="10103844"/>
            <a:chOff x="0" y="0"/>
            <a:chExt cx="4632038" cy="1347179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1" r="0" b="11"/>
            <a:stretch>
              <a:fillRect/>
            </a:stretch>
          </p:blipFill>
          <p:spPr>
            <a:xfrm flipH="false" flipV="false">
              <a:off x="0" y="0"/>
              <a:ext cx="4632038" cy="1347179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3657600" y="91578"/>
            <a:ext cx="7138557" cy="10103844"/>
            <a:chOff x="0" y="0"/>
            <a:chExt cx="1880114" cy="266109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80114" cy="2661095"/>
            </a:xfrm>
            <a:custGeom>
              <a:avLst/>
              <a:gdLst/>
              <a:ahLst/>
              <a:cxnLst/>
              <a:rect r="r" b="b" t="t" l="l"/>
              <a:pathLst>
                <a:path h="2661095" w="1880114">
                  <a:moveTo>
                    <a:pt x="0" y="0"/>
                  </a:moveTo>
                  <a:lnTo>
                    <a:pt x="1880114" y="0"/>
                  </a:lnTo>
                  <a:lnTo>
                    <a:pt x="1880114" y="2661095"/>
                  </a:lnTo>
                  <a:lnTo>
                    <a:pt x="0" y="2661095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38125"/>
              <a:ext cx="1880114" cy="28992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1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657600" y="91578"/>
            <a:ext cx="7138557" cy="10103844"/>
            <a:chOff x="0" y="0"/>
            <a:chExt cx="9518076" cy="13471792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>
              <a:alphaModFix amt="43999"/>
            </a:blip>
            <a:srcRect l="245" t="0" r="245" b="0"/>
            <a:stretch>
              <a:fillRect/>
            </a:stretch>
          </p:blipFill>
          <p:spPr>
            <a:xfrm flipH="false" flipV="false">
              <a:off x="0" y="0"/>
              <a:ext cx="9518076" cy="13471792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0">
            <a:off x="5049844" y="1195425"/>
            <a:ext cx="1017777" cy="1011755"/>
          </a:xfrm>
          <a:custGeom>
            <a:avLst/>
            <a:gdLst/>
            <a:ahLst/>
            <a:cxnLst/>
            <a:rect r="r" b="b" t="t" l="l"/>
            <a:pathLst>
              <a:path h="1011755" w="1017777">
                <a:moveTo>
                  <a:pt x="0" y="0"/>
                </a:moveTo>
                <a:lnTo>
                  <a:pt x="1017777" y="0"/>
                </a:lnTo>
                <a:lnTo>
                  <a:pt x="1017777" y="1011755"/>
                </a:lnTo>
                <a:lnTo>
                  <a:pt x="0" y="1011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522277" y="4427147"/>
            <a:ext cx="4875069" cy="1547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980"/>
              </a:lnSpc>
            </a:pPr>
          </a:p>
          <a:p>
            <a:pPr algn="just" marL="0" indent="0" lvl="0">
              <a:lnSpc>
                <a:spcPts val="3980"/>
              </a:lnSpc>
            </a:pPr>
            <a:r>
              <a:rPr lang="en-US" b="true" sz="4279" spc="-17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เอเย่นต์ฟุตบอล</a:t>
            </a:r>
          </a:p>
          <a:p>
            <a:pPr algn="just" marL="0" indent="0" lvl="0">
              <a:lnSpc>
                <a:spcPts val="3980"/>
              </a:lnSpc>
            </a:pPr>
            <a:r>
              <a:rPr lang="en-US" b="true" sz="4279" spc="-17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ทำอะไร?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372785" y="2744762"/>
            <a:ext cx="6056261" cy="2645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294"/>
              </a:lnSpc>
            </a:pPr>
            <a:r>
              <a:rPr lang="en-US" sz="3781">
                <a:solidFill>
                  <a:srgbClr val="0E1013"/>
                </a:solidFill>
                <a:latin typeface="Gochi Hand"/>
                <a:ea typeface="Gochi Hand"/>
                <a:cs typeface="Gochi Hand"/>
                <a:sym typeface="Gochi Hand"/>
              </a:rPr>
              <a:t>" เมื่อคุณนึกถึงเอเย่นต์ฟุตบอล คุณนึกถึงใคร? Jorge Mendes หรือ Mino Raiola? แล้วพวกเขาทำอะไรมากกว่าแค่การย้ายทีม? "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20474" y="6398056"/>
            <a:ext cx="5302809" cy="571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716"/>
              </a:lnSpc>
            </a:pPr>
            <a:r>
              <a:rPr lang="en-US" b="true" sz="3369">
                <a:solidFill>
                  <a:srgbClr val="0E1013"/>
                </a:solidFill>
                <a:latin typeface="Inter Bold"/>
                <a:ea typeface="Inter Bold"/>
                <a:cs typeface="Inter Bold"/>
                <a:sym typeface="Inter Bold"/>
              </a:rPr>
              <a:t>บทบาทของเอเย่นต์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20474" y="7201324"/>
            <a:ext cx="4785765" cy="472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58"/>
              </a:lnSpc>
            </a:pPr>
            <a:r>
              <a:rPr lang="en-US" sz="2755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สัญญา · ภาพลักษณ์ · การย้ายทีม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60756" y="8513835"/>
            <a:ext cx="5132245" cy="97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919"/>
              </a:lnSpc>
            </a:pPr>
            <a:r>
              <a:rPr lang="en-US" sz="2799" spc="7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WHO IS THE REAL FOOTBALL AGENT?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089" y="5206049"/>
            <a:ext cx="18093821" cy="3032805"/>
            <a:chOff x="0" y="0"/>
            <a:chExt cx="24125095" cy="404374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4" t="0" r="34" b="0"/>
            <a:stretch>
              <a:fillRect/>
            </a:stretch>
          </p:blipFill>
          <p:spPr>
            <a:xfrm flipH="false" flipV="false">
              <a:off x="0" y="0"/>
              <a:ext cx="24125095" cy="404374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0972800" y="91578"/>
            <a:ext cx="7218111" cy="10103844"/>
            <a:chOff x="0" y="0"/>
            <a:chExt cx="2031069" cy="28430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31069" cy="2843072"/>
            </a:xfrm>
            <a:custGeom>
              <a:avLst/>
              <a:gdLst/>
              <a:ahLst/>
              <a:cxnLst/>
              <a:rect r="r" b="b" t="t" l="l"/>
              <a:pathLst>
                <a:path h="2843072" w="2031069">
                  <a:moveTo>
                    <a:pt x="0" y="0"/>
                  </a:moveTo>
                  <a:lnTo>
                    <a:pt x="2031069" y="0"/>
                  </a:lnTo>
                  <a:lnTo>
                    <a:pt x="2031069" y="2843072"/>
                  </a:lnTo>
                  <a:lnTo>
                    <a:pt x="0" y="2843072"/>
                  </a:lnTo>
                  <a:close/>
                </a:path>
              </a:pathLst>
            </a:custGeom>
            <a:solidFill>
              <a:srgbClr val="0E101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031069" cy="2890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3089957" y="345290"/>
            <a:ext cx="4566488" cy="1099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940"/>
              </a:lnSpc>
            </a:pPr>
            <a:r>
              <a:rPr lang="en-US" sz="2100" spc="55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BUSSINESS OF </a:t>
            </a:r>
            <a:r>
              <a:rPr lang="en-US" sz="2100" spc="55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FOOTBALL</a:t>
            </a:r>
          </a:p>
          <a:p>
            <a:pPr algn="r" marL="0" indent="0" lvl="0">
              <a:lnSpc>
                <a:spcPts val="2940"/>
              </a:lnSpc>
            </a:pPr>
            <a:r>
              <a:rPr lang="en-US" sz="2100" spc="55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73037" y="3684334"/>
            <a:ext cx="5984450" cy="694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1"/>
              </a:lnSpc>
            </a:pPr>
            <a:r>
              <a:rPr lang="en-US" b="true" sz="5474" spc="-229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บทบาทหลัก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23432" y="913855"/>
            <a:ext cx="837395" cy="839483"/>
          </a:xfrm>
          <a:custGeom>
            <a:avLst/>
            <a:gdLst/>
            <a:ahLst/>
            <a:cxnLst/>
            <a:rect r="r" b="b" t="t" l="l"/>
            <a:pathLst>
              <a:path h="839483" w="837395">
                <a:moveTo>
                  <a:pt x="0" y="0"/>
                </a:moveTo>
                <a:lnTo>
                  <a:pt x="837395" y="0"/>
                </a:lnTo>
                <a:lnTo>
                  <a:pt x="837395" y="839483"/>
                </a:lnTo>
                <a:lnTo>
                  <a:pt x="0" y="83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604355" y="3927034"/>
            <a:ext cx="6052089" cy="19351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80"/>
              </a:lnSpc>
            </a:pPr>
            <a:r>
              <a:rPr lang="en-US" b="true" sz="2200">
                <a:solidFill>
                  <a:srgbClr val="FFDE59"/>
                </a:solidFill>
                <a:latin typeface="Inter Bold"/>
                <a:ea typeface="Inter Bold"/>
                <a:cs typeface="Inter Bold"/>
                <a:sym typeface="Inter Bold"/>
              </a:rPr>
              <a:t>Career Manager:</a:t>
            </a:r>
            <a:r>
              <a:rPr lang="en-US" sz="2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วางแผนและกำหนดทิศทางอาชีพของนักเตะในระยะยาว เพื่อให้ก้าวหน้าอย่างมั่นคง</a:t>
            </a:r>
          </a:p>
          <a:p>
            <a:pPr algn="just" marL="0" indent="0" lvl="0">
              <a:lnSpc>
                <a:spcPts val="3080"/>
              </a:lnSpc>
            </a:pPr>
          </a:p>
          <a:p>
            <a:pPr algn="just" marL="0" indent="0" lvl="0">
              <a:lnSpc>
                <a:spcPts val="3080"/>
              </a:lnSpc>
            </a:pPr>
            <a:r>
              <a:rPr lang="en-US" b="true" sz="2200">
                <a:solidFill>
                  <a:srgbClr val="FFDE59"/>
                </a:solidFill>
                <a:latin typeface="Inter Bold"/>
                <a:ea typeface="Inter Bold"/>
                <a:cs typeface="Inter Bold"/>
                <a:sym typeface="Inter Bold"/>
              </a:rPr>
              <a:t>Negotiator:</a:t>
            </a:r>
            <a:r>
              <a:rPr lang="en-US" sz="2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เจรจาสัญญา เงินเดือน และโบนัสกับสโมสร เพื่อผลประโยชน์สูงสุดของนักเตะ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00655" y="8013722"/>
            <a:ext cx="6055789" cy="1396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99"/>
              </a:lnSpc>
            </a:pPr>
            <a:r>
              <a:rPr lang="en-US" b="true" sz="1999">
                <a:solidFill>
                  <a:srgbClr val="FFDE59"/>
                </a:solidFill>
                <a:latin typeface="Inter Bold"/>
                <a:ea typeface="Inter Bold"/>
                <a:cs typeface="Inter Bold"/>
                <a:sym typeface="Inter Bold"/>
              </a:rPr>
              <a:t>Market Connector: </a:t>
            </a:r>
            <a:r>
              <a:rPr lang="en-US" sz="19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ใช้เครือข่ายเชื่อมต่อนักเตะกับสโมสรที่เหมาะสม ทั้งในและต่างประเทศ</a:t>
            </a:r>
          </a:p>
          <a:p>
            <a:pPr algn="just" marL="0" indent="0" lvl="0">
              <a:lnSpc>
                <a:spcPts val="2799"/>
              </a:lnSpc>
            </a:pPr>
            <a:r>
              <a:rPr lang="en-US" b="true" sz="1999">
                <a:solidFill>
                  <a:srgbClr val="FFDE59"/>
                </a:solidFill>
                <a:latin typeface="Inter Bold"/>
                <a:ea typeface="Inter Bold"/>
                <a:cs typeface="Inter Bold"/>
                <a:sym typeface="Inter Bold"/>
              </a:rPr>
              <a:t>Legal Coordinator:</a:t>
            </a:r>
            <a:r>
              <a:rPr lang="en-US" sz="19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ดูแลเอกสาร กฎระเบียบ FIFA และสมาคมฟุตบอล เพื่อให้การย้ายทีมถูกต้องตามกฎหมาย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02164" y="1971908"/>
            <a:ext cx="4762513" cy="1242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21"/>
              </a:lnSpc>
            </a:pPr>
            <a:r>
              <a:rPr lang="en-US" b="true" sz="3587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Career Manager &amp; Negotiator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02164" y="6366962"/>
            <a:ext cx="5160377" cy="1261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40"/>
              </a:lnSpc>
            </a:pPr>
            <a:r>
              <a:rPr lang="en-US" b="true" sz="36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Market Connector &amp; Legal Coordinator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089" y="5206049"/>
            <a:ext cx="18093821" cy="3032805"/>
            <a:chOff x="0" y="0"/>
            <a:chExt cx="24125095" cy="404374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4" t="0" r="34" b="0"/>
            <a:stretch>
              <a:fillRect/>
            </a:stretch>
          </p:blipFill>
          <p:spPr>
            <a:xfrm flipH="false" flipV="false">
              <a:off x="0" y="0"/>
              <a:ext cx="24125095" cy="404374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0972800" y="91578"/>
            <a:ext cx="7218111" cy="10103844"/>
            <a:chOff x="0" y="0"/>
            <a:chExt cx="2031069" cy="28430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031069" cy="2843072"/>
            </a:xfrm>
            <a:custGeom>
              <a:avLst/>
              <a:gdLst/>
              <a:ahLst/>
              <a:cxnLst/>
              <a:rect r="r" b="b" t="t" l="l"/>
              <a:pathLst>
                <a:path h="2843072" w="2031069">
                  <a:moveTo>
                    <a:pt x="0" y="0"/>
                  </a:moveTo>
                  <a:lnTo>
                    <a:pt x="2031069" y="0"/>
                  </a:lnTo>
                  <a:lnTo>
                    <a:pt x="2031069" y="2843072"/>
                  </a:lnTo>
                  <a:lnTo>
                    <a:pt x="0" y="2843072"/>
                  </a:lnTo>
                  <a:close/>
                </a:path>
              </a:pathLst>
            </a:custGeom>
            <a:solidFill>
              <a:srgbClr val="0E101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031069" cy="2890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4929750" y="1000125"/>
            <a:ext cx="2232126" cy="417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679"/>
              </a:lnSpc>
            </a:pPr>
            <a:r>
              <a:rPr lang="en-US" sz="1200" spc="31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FOOTBALL</a:t>
            </a:r>
          </a:p>
          <a:p>
            <a:pPr algn="r" marL="0" indent="0" lvl="0">
              <a:lnSpc>
                <a:spcPts val="1679"/>
              </a:lnSpc>
            </a:pPr>
            <a:r>
              <a:rPr lang="en-US" sz="1200" spc="315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132385" y="3484811"/>
            <a:ext cx="5984450" cy="1335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1"/>
              </a:lnSpc>
            </a:pPr>
            <a:r>
              <a:rPr lang="en-US" b="true" sz="5474" spc="-229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บทบาท</a:t>
            </a:r>
          </a:p>
          <a:p>
            <a:pPr algn="l" marL="0" indent="0" lvl="0">
              <a:lnSpc>
                <a:spcPts val="5091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054916" y="612816"/>
            <a:ext cx="819233" cy="1378653"/>
          </a:xfrm>
          <a:custGeom>
            <a:avLst/>
            <a:gdLst/>
            <a:ahLst/>
            <a:cxnLst/>
            <a:rect r="r" b="b" t="t" l="l"/>
            <a:pathLst>
              <a:path h="1378653" w="819233">
                <a:moveTo>
                  <a:pt x="0" y="0"/>
                </a:moveTo>
                <a:lnTo>
                  <a:pt x="819233" y="0"/>
                </a:lnTo>
                <a:lnTo>
                  <a:pt x="819233" y="1378652"/>
                </a:lnTo>
                <a:lnTo>
                  <a:pt x="0" y="13786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491871" y="4047798"/>
            <a:ext cx="6280961" cy="226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64"/>
              </a:lnSpc>
            </a:pPr>
            <a:r>
              <a:rPr lang="en-US" sz="218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👨‍👩‍👦</a:t>
            </a:r>
            <a:r>
              <a:rPr lang="en-US" b="true" sz="2188">
                <a:solidFill>
                  <a:srgbClr val="FFDE59"/>
                </a:solidFill>
                <a:latin typeface="Inter Bold"/>
                <a:ea typeface="Inter Bold"/>
                <a:cs typeface="Inter Bold"/>
                <a:sym typeface="Inter Bold"/>
              </a:rPr>
              <a:t> Family Communicator: </a:t>
            </a:r>
            <a:r>
              <a:rPr lang="en-US" sz="218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สื่อสารและประสานงานกับครอบครัวของนักเตะ โดยเฉพาะนักเตะเยาวชน เพื่อให้ทุกฝ่ายเข้าใจทิศทางอาชีพ</a:t>
            </a:r>
          </a:p>
          <a:p>
            <a:pPr algn="just" marL="0" indent="0" lvl="0">
              <a:lnSpc>
                <a:spcPts val="3064"/>
              </a:lnSpc>
            </a:pPr>
            <a:r>
              <a:rPr lang="en-US" sz="218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🌟</a:t>
            </a:r>
            <a:r>
              <a:rPr lang="en-US" b="true" sz="2188">
                <a:solidFill>
                  <a:srgbClr val="FFDE59"/>
                </a:solidFill>
                <a:latin typeface="Inter Bold"/>
                <a:ea typeface="Inter Bold"/>
                <a:cs typeface="Inter Bold"/>
                <a:sym typeface="Inter Bold"/>
              </a:rPr>
              <a:t> Brand Builder: </a:t>
            </a:r>
            <a:r>
              <a:rPr lang="en-US" sz="218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บริหารภาพลักษณ์ของนักเตะ ดูแล</a:t>
            </a:r>
          </a:p>
          <a:p>
            <a:pPr algn="just" marL="0" indent="0" lvl="0">
              <a:lnSpc>
                <a:spcPts val="3064"/>
              </a:lnSpc>
            </a:pPr>
            <a:r>
              <a:rPr lang="en-US" sz="218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สปอนเซอร์ โฆษณา และโซเชียลมีเดีย เพื่อสร้างมูลค่าทางการตลาด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491871" y="8200754"/>
            <a:ext cx="6425652" cy="1544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79"/>
              </a:lnSpc>
            </a:pPr>
            <a:r>
              <a:rPr lang="en-US" b="true" sz="2199">
                <a:solidFill>
                  <a:srgbClr val="FFDE59"/>
                </a:solidFill>
                <a:latin typeface="Inter Bold"/>
                <a:ea typeface="Inter Bold"/>
                <a:cs typeface="Inter Bold"/>
                <a:sym typeface="Inter Bold"/>
              </a:rPr>
              <a:t>🚨 Crisis Handler:</a:t>
            </a:r>
            <a:r>
              <a:rPr lang="en-US" sz="21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จัดการวิกฤตที่เกิดขึ้นกับนักเตะ ไม่ว่าจะเป็นการบาดเจ็บ ฟอร์มตก ปัญหากับสโมสร หรือข่าวเชิงลบต่าง ๆ เพื่อปกป้องชื่อเสียงและอาชีพของนักเตะในระยะยาว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512463" y="1996165"/>
            <a:ext cx="5062953" cy="1261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40"/>
              </a:lnSpc>
            </a:pPr>
            <a:r>
              <a:rPr lang="en-US" b="true" sz="36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Family Communicator &amp; Brand Builder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512463" y="7068781"/>
            <a:ext cx="3417287" cy="622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40"/>
              </a:lnSpc>
            </a:pPr>
            <a:r>
              <a:rPr lang="en-US" b="true" sz="360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Crisis Handler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023432" y="913855"/>
            <a:ext cx="837395" cy="839483"/>
          </a:xfrm>
          <a:custGeom>
            <a:avLst/>
            <a:gdLst/>
            <a:ahLst/>
            <a:cxnLst/>
            <a:rect r="r" b="b" t="t" l="l"/>
            <a:pathLst>
              <a:path h="839483" w="837395">
                <a:moveTo>
                  <a:pt x="0" y="0"/>
                </a:moveTo>
                <a:lnTo>
                  <a:pt x="837395" y="0"/>
                </a:lnTo>
                <a:lnTo>
                  <a:pt x="837395" y="839483"/>
                </a:lnTo>
                <a:lnTo>
                  <a:pt x="0" y="839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716125" y="91578"/>
            <a:ext cx="3474028" cy="10103844"/>
            <a:chOff x="0" y="0"/>
            <a:chExt cx="4632038" cy="1347179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1" r="0" b="11"/>
            <a:stretch>
              <a:fillRect/>
            </a:stretch>
          </p:blipFill>
          <p:spPr>
            <a:xfrm flipH="false" flipV="false">
              <a:off x="0" y="0"/>
              <a:ext cx="4632038" cy="1347179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579918" y="91578"/>
            <a:ext cx="6040957" cy="3032805"/>
            <a:chOff x="0" y="0"/>
            <a:chExt cx="8054610" cy="404374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659" r="0" b="659"/>
            <a:stretch>
              <a:fillRect/>
            </a:stretch>
          </p:blipFill>
          <p:spPr>
            <a:xfrm flipH="false" flipV="false">
              <a:off x="0" y="0"/>
              <a:ext cx="8054610" cy="4043740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807108" y="4376819"/>
            <a:ext cx="1128157" cy="1119274"/>
          </a:xfrm>
          <a:custGeom>
            <a:avLst/>
            <a:gdLst/>
            <a:ahLst/>
            <a:cxnLst/>
            <a:rect r="r" b="b" t="t" l="l"/>
            <a:pathLst>
              <a:path h="1119274" w="1128157">
                <a:moveTo>
                  <a:pt x="0" y="0"/>
                </a:moveTo>
                <a:lnTo>
                  <a:pt x="1128157" y="0"/>
                </a:lnTo>
                <a:lnTo>
                  <a:pt x="1128157" y="1119274"/>
                </a:lnTo>
                <a:lnTo>
                  <a:pt x="0" y="11192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79373" y="91578"/>
            <a:ext cx="5156454" cy="10103844"/>
            <a:chOff x="0" y="0"/>
            <a:chExt cx="1450950" cy="284307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50950" cy="2843072"/>
            </a:xfrm>
            <a:custGeom>
              <a:avLst/>
              <a:gdLst/>
              <a:ahLst/>
              <a:cxnLst/>
              <a:rect r="r" b="b" t="t" l="l"/>
              <a:pathLst>
                <a:path h="2843072" w="1450950">
                  <a:moveTo>
                    <a:pt x="0" y="0"/>
                  </a:moveTo>
                  <a:lnTo>
                    <a:pt x="1450950" y="0"/>
                  </a:lnTo>
                  <a:lnTo>
                    <a:pt x="1450950" y="2843072"/>
                  </a:lnTo>
                  <a:lnTo>
                    <a:pt x="0" y="2843072"/>
                  </a:lnTo>
                  <a:close/>
                </a:path>
              </a:pathLst>
            </a:custGeom>
            <a:solidFill>
              <a:srgbClr val="0E101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50950" cy="2890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759512" y="1091116"/>
            <a:ext cx="4056932" cy="976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spc="73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กิจกรรมประจำสัปดาห์ที่ 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91392" y="2993111"/>
            <a:ext cx="4593172" cy="42876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60"/>
              </a:lnSpc>
            </a:pPr>
            <a:r>
              <a:rPr lang="en-US" b="true" sz="5706" spc="-23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FIND THE REAL FOOTBALL AGENT!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445157" y="3915217"/>
            <a:ext cx="8175718" cy="4025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626"/>
              </a:lnSpc>
            </a:pPr>
            <a:r>
              <a:rPr lang="en-US" sz="2643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ขั้นตอนที่ 1: แบ่งกลุ่ม 4-5 คน</a:t>
            </a:r>
          </a:p>
          <a:p>
            <a:pPr algn="just" marL="0" indent="0" lvl="0">
              <a:lnSpc>
                <a:spcPts val="4626"/>
              </a:lnSpc>
            </a:pPr>
            <a:r>
              <a:rPr lang="en-US" sz="2643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ขั้นตอนที่ 2: เลือกเอเย่นต์ฟุตบอลจริง เช่น Jorge Mendes,</a:t>
            </a:r>
          </a:p>
          <a:p>
            <a:pPr algn="just" marL="0" indent="0" lvl="0">
              <a:lnSpc>
                <a:spcPts val="4626"/>
              </a:lnSpc>
            </a:pPr>
            <a:r>
              <a:rPr lang="en-US" sz="2643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 Mino Raiola, Jonathan Barnett หรือใครก็ได้</a:t>
            </a:r>
          </a:p>
          <a:p>
            <a:pPr algn="just" marL="0" indent="0" lvl="0">
              <a:lnSpc>
                <a:spcPts val="4626"/>
              </a:lnSpc>
            </a:pPr>
            <a:r>
              <a:rPr lang="en-US" sz="2643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ขั้นตอนที่ 3: ค้นคว้าและกรอก Agent Profile Worksheet ให้ครบถ้วน</a:t>
            </a:r>
          </a:p>
          <a:p>
            <a:pPr algn="just" marL="0" indent="0" lvl="0">
              <a:lnSpc>
                <a:spcPts val="4626"/>
              </a:lnSpc>
            </a:pPr>
            <a:r>
              <a:rPr lang="en-US" sz="2643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เป้าหมาย: วิเคราะห์บทบาท จุดแข็ง และกลยุทธ์ของเอเย่นต์ที่เลือก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16350" y="2973327"/>
            <a:ext cx="4269827" cy="4845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28"/>
              </a:lnSpc>
            </a:pPr>
            <a:r>
              <a:rPr lang="en-US" b="true" sz="7132" spc="-299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AGENT</a:t>
            </a:r>
          </a:p>
          <a:p>
            <a:pPr algn="l" marL="0" indent="0" lvl="0">
              <a:lnSpc>
                <a:spcPts val="9628"/>
              </a:lnSpc>
            </a:pPr>
            <a:r>
              <a:rPr lang="en-US" b="true" sz="7132" spc="-299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PROFILE</a:t>
            </a:r>
          </a:p>
          <a:p>
            <a:pPr algn="l" marL="0" indent="0" lvl="0">
              <a:lnSpc>
                <a:spcPts val="9628"/>
              </a:lnSpc>
            </a:pPr>
            <a:r>
              <a:rPr lang="en-US" b="true" sz="7132" spc="-299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WORK</a:t>
            </a:r>
          </a:p>
          <a:p>
            <a:pPr algn="l" marL="0" indent="0" lvl="0">
              <a:lnSpc>
                <a:spcPts val="9628"/>
              </a:lnSpc>
            </a:pPr>
            <a:r>
              <a:rPr lang="en-US" b="true" sz="7132" spc="-299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SHEET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16350" y="8631489"/>
            <a:ext cx="4932434" cy="281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16"/>
              </a:lnSpc>
            </a:pPr>
            <a:r>
              <a:rPr lang="en-US" sz="1654" spc="435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ใบงานวิเคราะห์เอเย่นต์ฟุตบอล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8926392" y="59387"/>
            <a:ext cx="8491168" cy="10227613"/>
            <a:chOff x="0" y="0"/>
            <a:chExt cx="2236357" cy="269369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36357" cy="2693692"/>
            </a:xfrm>
            <a:custGeom>
              <a:avLst/>
              <a:gdLst/>
              <a:ahLst/>
              <a:cxnLst/>
              <a:rect r="r" b="b" t="t" l="l"/>
              <a:pathLst>
                <a:path h="2693692" w="2236357">
                  <a:moveTo>
                    <a:pt x="15500" y="0"/>
                  </a:moveTo>
                  <a:lnTo>
                    <a:pt x="2220857" y="0"/>
                  </a:lnTo>
                  <a:cubicBezTo>
                    <a:pt x="2229417" y="0"/>
                    <a:pt x="2236357" y="6940"/>
                    <a:pt x="2236357" y="15500"/>
                  </a:cubicBezTo>
                  <a:lnTo>
                    <a:pt x="2236357" y="2678192"/>
                  </a:lnTo>
                  <a:cubicBezTo>
                    <a:pt x="2236357" y="2686753"/>
                    <a:pt x="2229417" y="2693692"/>
                    <a:pt x="2220857" y="2693692"/>
                  </a:cubicBezTo>
                  <a:lnTo>
                    <a:pt x="15500" y="2693692"/>
                  </a:lnTo>
                  <a:cubicBezTo>
                    <a:pt x="11389" y="2693692"/>
                    <a:pt x="7447" y="2692059"/>
                    <a:pt x="4540" y="2689153"/>
                  </a:cubicBezTo>
                  <a:cubicBezTo>
                    <a:pt x="1633" y="2686246"/>
                    <a:pt x="0" y="2682303"/>
                    <a:pt x="0" y="2678192"/>
                  </a:cubicBezTo>
                  <a:lnTo>
                    <a:pt x="0" y="15500"/>
                  </a:lnTo>
                  <a:cubicBezTo>
                    <a:pt x="0" y="11389"/>
                    <a:pt x="1633" y="7447"/>
                    <a:pt x="4540" y="4540"/>
                  </a:cubicBezTo>
                  <a:cubicBezTo>
                    <a:pt x="7447" y="1633"/>
                    <a:pt x="11389" y="0"/>
                    <a:pt x="15500" y="0"/>
                  </a:cubicBezTo>
                  <a:close/>
                </a:path>
              </a:pathLst>
            </a:custGeom>
            <a:solidFill>
              <a:srgbClr val="0E1013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28575"/>
              <a:ext cx="2236357" cy="27222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78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581657" y="59387"/>
            <a:ext cx="7236842" cy="10227613"/>
          </a:xfrm>
          <a:custGeom>
            <a:avLst/>
            <a:gdLst/>
            <a:ahLst/>
            <a:cxnLst/>
            <a:rect r="r" b="b" t="t" l="l"/>
            <a:pathLst>
              <a:path h="10227613" w="7236842">
                <a:moveTo>
                  <a:pt x="0" y="0"/>
                </a:moveTo>
                <a:lnTo>
                  <a:pt x="7236843" y="0"/>
                </a:lnTo>
                <a:lnTo>
                  <a:pt x="7236843" y="10227613"/>
                </a:lnTo>
                <a:lnTo>
                  <a:pt x="0" y="10227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32566" y="1208625"/>
            <a:ext cx="837395" cy="839483"/>
          </a:xfrm>
          <a:custGeom>
            <a:avLst/>
            <a:gdLst/>
            <a:ahLst/>
            <a:cxnLst/>
            <a:rect r="r" b="b" t="t" l="l"/>
            <a:pathLst>
              <a:path h="839483" w="837395">
                <a:moveTo>
                  <a:pt x="0" y="0"/>
                </a:moveTo>
                <a:lnTo>
                  <a:pt x="837395" y="0"/>
                </a:lnTo>
                <a:lnTo>
                  <a:pt x="837395" y="839483"/>
                </a:lnTo>
                <a:lnTo>
                  <a:pt x="0" y="839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089" y="91578"/>
            <a:ext cx="18093821" cy="3032805"/>
            <a:chOff x="0" y="0"/>
            <a:chExt cx="24125095" cy="404374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4" t="0" r="34" b="0"/>
            <a:stretch>
              <a:fillRect/>
            </a:stretch>
          </p:blipFill>
          <p:spPr>
            <a:xfrm flipH="false" flipV="false">
              <a:off x="0" y="0"/>
              <a:ext cx="24125095" cy="404374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73839" y="1077036"/>
            <a:ext cx="912696" cy="1193053"/>
          </a:xfrm>
          <a:custGeom>
            <a:avLst/>
            <a:gdLst/>
            <a:ahLst/>
            <a:cxnLst/>
            <a:rect r="r" b="b" t="t" l="l"/>
            <a:pathLst>
              <a:path h="1193053" w="912696">
                <a:moveTo>
                  <a:pt x="0" y="0"/>
                </a:moveTo>
                <a:lnTo>
                  <a:pt x="912696" y="0"/>
                </a:lnTo>
                <a:lnTo>
                  <a:pt x="912696" y="1193054"/>
                </a:lnTo>
                <a:lnTo>
                  <a:pt x="0" y="11930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875580" y="1382573"/>
            <a:ext cx="2383720" cy="57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378"/>
              </a:lnSpc>
            </a:pPr>
            <a:r>
              <a:rPr lang="en-US" sz="1698" spc="44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FOOTBALL</a:t>
            </a:r>
          </a:p>
          <a:p>
            <a:pPr algn="r" marL="0" indent="0" lvl="0">
              <a:lnSpc>
                <a:spcPts val="2378"/>
              </a:lnSpc>
            </a:pPr>
            <a:r>
              <a:rPr lang="en-US" sz="1698" spc="44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57600" y="3709272"/>
            <a:ext cx="4901639" cy="1335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1"/>
              </a:lnSpc>
            </a:pPr>
            <a:r>
              <a:rPr lang="en-US" b="true" sz="5474" spc="-229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รูปแบบการนำเสนอ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657600" y="5291138"/>
            <a:ext cx="9846677" cy="2233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478"/>
              </a:lnSpc>
            </a:pPr>
            <a:r>
              <a:rPr lang="en-US" sz="3198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Presentation Format (5 นาที + ถามตอบ)</a:t>
            </a:r>
          </a:p>
          <a:p>
            <a:pPr algn="just" marL="0" indent="0" lvl="0">
              <a:lnSpc>
                <a:spcPts val="4478"/>
              </a:lnSpc>
            </a:pPr>
            <a:r>
              <a:rPr lang="en-US" sz="3198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• ใครคือเอเย่นต์คนนี้? มีชื่อเสียงในด้านใด?</a:t>
            </a:r>
          </a:p>
          <a:p>
            <a:pPr algn="just" marL="0" indent="0" lvl="0">
              <a:lnSpc>
                <a:spcPts val="4478"/>
              </a:lnSpc>
            </a:pPr>
            <a:r>
              <a:rPr lang="en-US" sz="3198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• นักฟุตบอลระดับท็อปคนใดบ้างที่อยู่ในการดูแล?</a:t>
            </a:r>
          </a:p>
          <a:p>
            <a:pPr algn="just" marL="0" indent="0" lvl="0">
              <a:lnSpc>
                <a:spcPts val="4478"/>
              </a:lnSpc>
            </a:pPr>
            <a:r>
              <a:rPr lang="en-US" sz="3198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• บทบาทหลักหรือกลยุทธ์ในธุรกิจฟุตบอลคืออะไร?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3657600" y="8238854"/>
            <a:ext cx="14533311" cy="1953951"/>
            <a:chOff x="0" y="0"/>
            <a:chExt cx="19377747" cy="260526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661" r="0" b="661"/>
            <a:stretch>
              <a:fillRect/>
            </a:stretch>
          </p:blipFill>
          <p:spPr>
            <a:xfrm flipH="false" flipV="false">
              <a:off x="0" y="0"/>
              <a:ext cx="19377747" cy="26052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10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81571" y="91578"/>
            <a:ext cx="3657600" cy="10103844"/>
            <a:chOff x="0" y="0"/>
            <a:chExt cx="4876800" cy="1347179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748" t="0" r="748" b="0"/>
            <a:stretch>
              <a:fillRect/>
            </a:stretch>
          </p:blipFill>
          <p:spPr>
            <a:xfrm flipH="false" flipV="false">
              <a:off x="0" y="0"/>
              <a:ext cx="4876800" cy="1347179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4534421" y="91578"/>
            <a:ext cx="3657600" cy="10103844"/>
            <a:chOff x="0" y="0"/>
            <a:chExt cx="4876800" cy="13471792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748" t="0" r="748" b="0"/>
            <a:stretch>
              <a:fillRect/>
            </a:stretch>
          </p:blipFill>
          <p:spPr>
            <a:xfrm flipH="false" flipV="false">
              <a:off x="0" y="0"/>
              <a:ext cx="4876800" cy="13471792"/>
            </a:xfrm>
            <a:prstGeom prst="rect">
              <a:avLst/>
            </a:prstGeom>
          </p:spPr>
        </p:pic>
      </p:grpSp>
      <p:sp>
        <p:nvSpPr>
          <p:cNvPr name="TextBox 6" id="6"/>
          <p:cNvSpPr txBox="true"/>
          <p:nvPr/>
        </p:nvSpPr>
        <p:spPr>
          <a:xfrm rot="0">
            <a:off x="910004" y="8990961"/>
            <a:ext cx="2232126" cy="50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29"/>
              </a:lnSpc>
            </a:pPr>
            <a:r>
              <a:rPr lang="en-US" sz="1449" spc="38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FOOTBALL</a:t>
            </a:r>
          </a:p>
          <a:p>
            <a:pPr algn="l" marL="0" indent="0" lvl="0">
              <a:lnSpc>
                <a:spcPts val="2029"/>
              </a:lnSpc>
            </a:pPr>
            <a:r>
              <a:rPr lang="en-US" sz="1449" spc="38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55680" y="1731626"/>
            <a:ext cx="5018841" cy="16532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51"/>
              </a:lnSpc>
            </a:pPr>
            <a:r>
              <a:rPr lang="en-US" b="true" sz="6829" spc="-28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ประเภทของ</a:t>
            </a:r>
          </a:p>
          <a:p>
            <a:pPr algn="ctr" marL="0" indent="0" lvl="0">
              <a:lnSpc>
                <a:spcPts val="6351"/>
              </a:lnSpc>
            </a:pPr>
            <a:r>
              <a:rPr lang="en-US" b="true" sz="6829" spc="-28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เอเย่นต์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05265" y="4417893"/>
            <a:ext cx="2276623" cy="73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26"/>
              </a:lnSpc>
            </a:pPr>
            <a:r>
              <a:rPr lang="en-US" b="true" sz="430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ประเภท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60959" y="5623388"/>
            <a:ext cx="5006639" cy="2583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273"/>
              </a:lnSpc>
            </a:pPr>
            <a:r>
              <a:rPr lang="en-US" sz="22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Super Agent</a:t>
            </a:r>
          </a:p>
          <a:p>
            <a:pPr algn="l" marL="0" indent="0" lvl="0">
              <a:lnSpc>
                <a:spcPts val="5273"/>
              </a:lnSpc>
            </a:pPr>
            <a:r>
              <a:rPr lang="en-US" sz="22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Boutique Agent</a:t>
            </a:r>
          </a:p>
          <a:p>
            <a:pPr algn="l" marL="0" indent="0" lvl="0">
              <a:lnSpc>
                <a:spcPts val="5273"/>
              </a:lnSpc>
            </a:pPr>
            <a:r>
              <a:rPr lang="en-US" sz="22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Family Agent</a:t>
            </a:r>
          </a:p>
          <a:p>
            <a:pPr algn="l" marL="0" indent="0" lvl="0">
              <a:lnSpc>
                <a:spcPts val="5273"/>
              </a:lnSpc>
            </a:pPr>
            <a:r>
              <a:rPr lang="en-US" sz="22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Legal-based Agent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67377" y="4417893"/>
            <a:ext cx="2276623" cy="73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26"/>
              </a:lnSpc>
            </a:pPr>
            <a:r>
              <a:rPr lang="en-US" b="true" sz="4304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จุดเด่น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69406" y="5504031"/>
            <a:ext cx="4105423" cy="2702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04"/>
              </a:lnSpc>
            </a:pPr>
            <a:r>
              <a:rPr lang="en-US" sz="23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เครือข่ายกว้าง อำนาจต่อรองสูง</a:t>
            </a:r>
          </a:p>
          <a:p>
            <a:pPr algn="l" marL="0" indent="0" lvl="0">
              <a:lnSpc>
                <a:spcPts val="5504"/>
              </a:lnSpc>
            </a:pPr>
            <a:r>
              <a:rPr lang="en-US" sz="23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บริการใกล้ชิด ดูแลน้อยราย</a:t>
            </a:r>
          </a:p>
          <a:p>
            <a:pPr algn="l" marL="0" indent="0" lvl="0">
              <a:lnSpc>
                <a:spcPts val="5504"/>
              </a:lnSpc>
            </a:pPr>
            <a:r>
              <a:rPr lang="en-US" sz="23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ครอบครัวจัดการผลประโยชน์</a:t>
            </a:r>
          </a:p>
          <a:p>
            <a:pPr algn="l" marL="0" indent="0" lvl="0">
              <a:lnSpc>
                <a:spcPts val="5504"/>
              </a:lnSpc>
            </a:pPr>
            <a:r>
              <a:rPr lang="en-US" sz="238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เชี่ยวชาญกฎหมายสัญญา</a:t>
            </a:r>
          </a:p>
        </p:txBody>
      </p:sp>
      <p:sp>
        <p:nvSpPr>
          <p:cNvPr name="AutoShape 12" id="12"/>
          <p:cNvSpPr/>
          <p:nvPr/>
        </p:nvSpPr>
        <p:spPr>
          <a:xfrm>
            <a:off x="1705265" y="5508893"/>
            <a:ext cx="8628774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V="true">
            <a:off x="5465100" y="4503618"/>
            <a:ext cx="0" cy="3735236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089" y="91578"/>
            <a:ext cx="18093821" cy="3032805"/>
            <a:chOff x="0" y="0"/>
            <a:chExt cx="24125095" cy="404374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4" t="0" r="34" b="0"/>
            <a:stretch>
              <a:fillRect/>
            </a:stretch>
          </p:blipFill>
          <p:spPr>
            <a:xfrm flipH="false" flipV="false">
              <a:off x="0" y="0"/>
              <a:ext cx="24125095" cy="4043740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1023633" y="1224422"/>
            <a:ext cx="1014216" cy="1016857"/>
          </a:xfrm>
          <a:custGeom>
            <a:avLst/>
            <a:gdLst/>
            <a:ahLst/>
            <a:cxnLst/>
            <a:rect r="r" b="b" t="t" l="l"/>
            <a:pathLst>
              <a:path h="1016857" w="1014216">
                <a:moveTo>
                  <a:pt x="0" y="0"/>
                </a:moveTo>
                <a:lnTo>
                  <a:pt x="1014216" y="0"/>
                </a:lnTo>
                <a:lnTo>
                  <a:pt x="1014216" y="1016858"/>
                </a:lnTo>
                <a:lnTo>
                  <a:pt x="0" y="1016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875580" y="1382573"/>
            <a:ext cx="2383720" cy="57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378"/>
              </a:lnSpc>
            </a:pPr>
            <a:r>
              <a:rPr lang="en-US" sz="1698" spc="44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FOOTBALL</a:t>
            </a:r>
          </a:p>
          <a:p>
            <a:pPr algn="r" marL="0" indent="0" lvl="0">
              <a:lnSpc>
                <a:spcPts val="2378"/>
              </a:lnSpc>
            </a:pPr>
            <a:r>
              <a:rPr lang="en-US" sz="1698" spc="446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087863" y="3616400"/>
            <a:ext cx="2112275" cy="775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710"/>
              </a:lnSpc>
            </a:pPr>
            <a:r>
              <a:rPr lang="en-US" b="true" sz="6140" spc="-257">
                <a:solidFill>
                  <a:srgbClr val="0E101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คำถาม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0195" y="4335153"/>
            <a:ext cx="15667609" cy="27756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08"/>
              </a:lnSpc>
            </a:pPr>
          </a:p>
          <a:p>
            <a:pPr algn="ctr" marL="0" indent="0" lvl="0">
              <a:lnSpc>
                <a:spcPts val="4768"/>
              </a:lnSpc>
            </a:pPr>
            <a:r>
              <a:rPr lang="en-US" sz="2577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หากคุณเป็นนักฟุตบอลอายุ 18 ปีที่กำลังเป็นที่ต้องการ คุณจะเลือกเอเย่นต์ที่มีคุณสมบัติแบบใด?</a:t>
            </a:r>
          </a:p>
          <a:p>
            <a:pPr algn="ctr" marL="0" indent="0" lvl="0">
              <a:lnSpc>
                <a:spcPts val="4768"/>
              </a:lnSpc>
            </a:pPr>
            <a:r>
              <a:rPr lang="en-US" sz="2577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เลือก 3 คุณสมบัติที่สำคัญที่สุดจาก: ชื่อเสียง (Reputation) • คอนเนคชั่น (Connections) • ความซื่อสัตย์ (Honesty) • ความรู้ด้านกฎหมาย (Legal Knowledge)</a:t>
            </a:r>
          </a:p>
          <a:p>
            <a:pPr algn="ctr" marL="0" indent="0" lvl="0">
              <a:lnSpc>
                <a:spcPts val="4768"/>
              </a:lnSpc>
            </a:pPr>
            <a:r>
              <a:rPr lang="en-US" b="true" sz="2577">
                <a:solidFill>
                  <a:srgbClr val="0E1013"/>
                </a:solidFill>
                <a:latin typeface="Inter Bold"/>
                <a:ea typeface="Inter Bold"/>
                <a:cs typeface="Inter Bold"/>
                <a:sym typeface="Inter Bold"/>
              </a:rPr>
              <a:t>อธิบายเหตุผลที่คุณเลือกคุณสมบัติเหล่านั้น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7089" y="8238854"/>
            <a:ext cx="18093821" cy="1953951"/>
            <a:chOff x="0" y="0"/>
            <a:chExt cx="24125095" cy="2605268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0" t="10370" r="0" b="10370"/>
            <a:stretch>
              <a:fillRect/>
            </a:stretch>
          </p:blipFill>
          <p:spPr>
            <a:xfrm flipH="false" flipV="false">
              <a:off x="0" y="0"/>
              <a:ext cx="24125095" cy="26052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716125" y="91578"/>
            <a:ext cx="3474028" cy="10103844"/>
            <a:chOff x="0" y="0"/>
            <a:chExt cx="4632038" cy="1347179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1" r="0" b="11"/>
            <a:stretch>
              <a:fillRect/>
            </a:stretch>
          </p:blipFill>
          <p:spPr>
            <a:xfrm flipH="false" flipV="false">
              <a:off x="0" y="0"/>
              <a:ext cx="4632038" cy="1347179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579918" y="91578"/>
            <a:ext cx="6040957" cy="3032805"/>
            <a:chOff x="0" y="0"/>
            <a:chExt cx="8054610" cy="404374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659" r="0" b="659"/>
            <a:stretch>
              <a:fillRect/>
            </a:stretch>
          </p:blipFill>
          <p:spPr>
            <a:xfrm flipH="false" flipV="false">
              <a:off x="0" y="0"/>
              <a:ext cx="8054610" cy="4043740"/>
            </a:xfrm>
            <a:prstGeom prst="rect">
              <a:avLst/>
            </a:prstGeom>
          </p:spPr>
        </p:pic>
      </p:grpSp>
      <p:sp>
        <p:nvSpPr>
          <p:cNvPr name="Freeform 6" id="6"/>
          <p:cNvSpPr/>
          <p:nvPr/>
        </p:nvSpPr>
        <p:spPr>
          <a:xfrm flipH="false" flipV="false" rot="0">
            <a:off x="10945711" y="1098445"/>
            <a:ext cx="1010918" cy="1019071"/>
          </a:xfrm>
          <a:custGeom>
            <a:avLst/>
            <a:gdLst/>
            <a:ahLst/>
            <a:cxnLst/>
            <a:rect r="r" b="b" t="t" l="l"/>
            <a:pathLst>
              <a:path h="1019071" w="1010918">
                <a:moveTo>
                  <a:pt x="0" y="0"/>
                </a:moveTo>
                <a:lnTo>
                  <a:pt x="1010919" y="0"/>
                </a:lnTo>
                <a:lnTo>
                  <a:pt x="1010919" y="1019071"/>
                </a:lnTo>
                <a:lnTo>
                  <a:pt x="0" y="10190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029761" y="91578"/>
            <a:ext cx="5156454" cy="10103844"/>
            <a:chOff x="0" y="0"/>
            <a:chExt cx="1450950" cy="284307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50950" cy="2843072"/>
            </a:xfrm>
            <a:custGeom>
              <a:avLst/>
              <a:gdLst/>
              <a:ahLst/>
              <a:cxnLst/>
              <a:rect r="r" b="b" t="t" l="l"/>
              <a:pathLst>
                <a:path h="2843072" w="1450950">
                  <a:moveTo>
                    <a:pt x="0" y="0"/>
                  </a:moveTo>
                  <a:lnTo>
                    <a:pt x="1450950" y="0"/>
                  </a:lnTo>
                  <a:lnTo>
                    <a:pt x="1450950" y="2843072"/>
                  </a:lnTo>
                  <a:lnTo>
                    <a:pt x="0" y="2843072"/>
                  </a:lnTo>
                  <a:close/>
                </a:path>
              </a:pathLst>
            </a:custGeom>
            <a:solidFill>
              <a:srgbClr val="0E101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450950" cy="28906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657600" y="1962459"/>
            <a:ext cx="2058876" cy="852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80"/>
              </a:lnSpc>
            </a:pPr>
            <a:r>
              <a:rPr lang="en-US" sz="3200" spc="84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สรุป</a:t>
            </a:r>
          </a:p>
          <a:p>
            <a:pPr algn="l" marL="0" indent="0" lvl="0">
              <a:lnSpc>
                <a:spcPts val="2378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3276991" y="4248383"/>
            <a:ext cx="3900777" cy="1386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07"/>
              </a:lnSpc>
            </a:pPr>
            <a:r>
              <a:rPr lang="en-US" b="true" sz="5706" spc="-23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SUMMARY</a:t>
            </a:r>
          </a:p>
          <a:p>
            <a:pPr algn="l" marL="0" indent="0" lvl="0">
              <a:lnSpc>
                <a:spcPts val="5307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8504372" y="3816304"/>
            <a:ext cx="5893597" cy="5018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231"/>
              </a:lnSpc>
            </a:pPr>
            <a:r>
              <a:rPr lang="en-US" sz="2299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เอเย่นต์ฟุตบอลมีบทบาทที่หลากหลายและสำคัญยิ่งกว่าแค่การย้ายทีม — </a:t>
            </a:r>
          </a:p>
          <a:p>
            <a:pPr algn="l" marL="496567" indent="-248284" lvl="1">
              <a:lnSpc>
                <a:spcPts val="4231"/>
              </a:lnSpc>
              <a:buFont typeface="Arial"/>
              <a:buChar char="•"/>
            </a:pPr>
            <a:r>
              <a:rPr lang="en-US" sz="2299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พวกเขาวางแผนอาชีพ เจรจาสัญญา สร้างแบรนด์ และจัดการวิกฤต การเลือกเอเย่นต์ที่เหมาะสมตามค่านิยมและความต้องการของนักฟุตบอลถือเป็นการตัดสินใจที่สำคัญที่สุดในชีวิตนักกีฬา </a:t>
            </a:r>
          </a:p>
          <a:p>
            <a:pPr algn="ctr" marL="0" indent="0" lvl="0">
              <a:lnSpc>
                <a:spcPts val="5335"/>
              </a:lnSpc>
            </a:pPr>
            <a:r>
              <a:rPr lang="en-US" b="true" sz="2899">
                <a:solidFill>
                  <a:srgbClr val="0E1013"/>
                </a:solidFill>
                <a:latin typeface="Inter Bold"/>
                <a:ea typeface="Inter Bold"/>
                <a:cs typeface="Inter Bold"/>
                <a:sym typeface="Inter Bold"/>
              </a:rPr>
              <a:t>Thank You &amp; Questions Welcome!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66" r="0" b="-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81833" y="8015448"/>
            <a:ext cx="6124333" cy="2038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753"/>
              </a:lnSpc>
            </a:pPr>
            <a:r>
              <a:rPr lang="en-US" b="true" sz="8336" spc="-35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Q&amp;A</a:t>
            </a:r>
          </a:p>
          <a:p>
            <a:pPr algn="ctr" marL="0" indent="0" lvl="0">
              <a:lnSpc>
                <a:spcPts val="7753"/>
              </a:lnSpc>
            </a:pPr>
            <a:r>
              <a:rPr lang="en-US" b="true" sz="8336" spc="-35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คำถาม-คำตอบ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441245" y="1259646"/>
            <a:ext cx="8509540" cy="900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96"/>
              </a:lnSpc>
            </a:pPr>
            <a:r>
              <a:rPr lang="en-US" b="true" sz="657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FOOTBALL AGENT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7277082" y="8929930"/>
            <a:ext cx="1010918" cy="1019071"/>
          </a:xfrm>
          <a:custGeom>
            <a:avLst/>
            <a:gdLst/>
            <a:ahLst/>
            <a:cxnLst/>
            <a:rect r="r" b="b" t="t" l="l"/>
            <a:pathLst>
              <a:path h="1019071" w="1010918">
                <a:moveTo>
                  <a:pt x="0" y="0"/>
                </a:moveTo>
                <a:lnTo>
                  <a:pt x="1010918" y="0"/>
                </a:lnTo>
                <a:lnTo>
                  <a:pt x="1010918" y="1019071"/>
                </a:lnTo>
                <a:lnTo>
                  <a:pt x="0" y="1019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E10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3657600" cy="10287000"/>
            <a:chOff x="0" y="0"/>
            <a:chExt cx="48768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97" t="0" r="97" b="0"/>
            <a:stretch>
              <a:fillRect/>
            </a:stretch>
          </p:blipFill>
          <p:spPr>
            <a:xfrm flipH="false" flipV="false">
              <a:off x="0" y="0"/>
              <a:ext cx="4876800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0972800" y="-9330"/>
            <a:ext cx="3657600" cy="6200114"/>
            <a:chOff x="0" y="0"/>
            <a:chExt cx="4876800" cy="8266819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112" t="0" r="112" b="0"/>
            <a:stretch>
              <a:fillRect/>
            </a:stretch>
          </p:blipFill>
          <p:spPr>
            <a:xfrm flipH="false" flipV="false">
              <a:off x="0" y="0"/>
              <a:ext cx="4876800" cy="8266819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14630400" y="0"/>
            <a:ext cx="3657600" cy="10287000"/>
            <a:chOff x="0" y="0"/>
            <a:chExt cx="4876800" cy="13716000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97" t="0" r="97" b="0"/>
            <a:stretch>
              <a:fillRect/>
            </a:stretch>
          </p:blipFill>
          <p:spPr>
            <a:xfrm flipH="false" flipV="false">
              <a:off x="0" y="0"/>
              <a:ext cx="4876800" cy="13716000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2970304" y="5143500"/>
            <a:ext cx="11660096" cy="5143500"/>
            <a:chOff x="0" y="0"/>
            <a:chExt cx="3280978" cy="144730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80978" cy="1447305"/>
            </a:xfrm>
            <a:custGeom>
              <a:avLst/>
              <a:gdLst/>
              <a:ahLst/>
              <a:cxnLst/>
              <a:rect r="r" b="b" t="t" l="l"/>
              <a:pathLst>
                <a:path h="1447305" w="3280978">
                  <a:moveTo>
                    <a:pt x="0" y="0"/>
                  </a:moveTo>
                  <a:lnTo>
                    <a:pt x="3280978" y="0"/>
                  </a:lnTo>
                  <a:lnTo>
                    <a:pt x="3280978" y="1447305"/>
                  </a:lnTo>
                  <a:lnTo>
                    <a:pt x="0" y="144730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3280978" cy="14949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5161588" y="1481254"/>
            <a:ext cx="5542934" cy="514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10"/>
              </a:lnSpc>
            </a:pPr>
            <a:r>
              <a:rPr lang="en-US" sz="3007" spc="79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FOOTBALL AGENT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945671" y="3276466"/>
            <a:ext cx="5331598" cy="1029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73"/>
              </a:lnSpc>
            </a:pPr>
            <a:r>
              <a:rPr lang="en-US" b="true" sz="8144" spc="-34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CONTACT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176434" y="6124829"/>
            <a:ext cx="2967198" cy="646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17"/>
              </a:lnSpc>
            </a:pPr>
            <a:r>
              <a:rPr lang="en-US" b="true" sz="3798">
                <a:solidFill>
                  <a:srgbClr val="0E1013"/>
                </a:solidFill>
                <a:latin typeface="Inter Bold"/>
                <a:ea typeface="Inter Bold"/>
                <a:cs typeface="Inter Bold"/>
                <a:sym typeface="Inter Bold"/>
              </a:rPr>
              <a:t>อีเมลผู้สอน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176434" y="7121703"/>
            <a:ext cx="6528088" cy="622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40"/>
              </a:lnSpc>
            </a:pPr>
            <a:r>
              <a:rPr lang="en-US" sz="3600">
                <a:solidFill>
                  <a:srgbClr val="0E1013"/>
                </a:solidFill>
                <a:latin typeface="Inter"/>
                <a:ea typeface="Inter"/>
                <a:cs typeface="Inter"/>
                <a:sym typeface="Inter"/>
              </a:rPr>
              <a:t>Parinya.kw@ssru.ac.th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152141" y="1257395"/>
            <a:ext cx="1010918" cy="1019071"/>
          </a:xfrm>
          <a:custGeom>
            <a:avLst/>
            <a:gdLst/>
            <a:ahLst/>
            <a:cxnLst/>
            <a:rect r="r" b="b" t="t" l="l"/>
            <a:pathLst>
              <a:path h="1019071" w="1010918">
                <a:moveTo>
                  <a:pt x="0" y="0"/>
                </a:moveTo>
                <a:lnTo>
                  <a:pt x="1010918" y="0"/>
                </a:lnTo>
                <a:lnTo>
                  <a:pt x="1010918" y="1019071"/>
                </a:lnTo>
                <a:lnTo>
                  <a:pt x="0" y="10190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DAHPWMkLHvc</dc:identifier>
  <dcterms:modified xsi:type="dcterms:W3CDTF">2011-08-01T06:04:30Z</dcterms:modified>
  <cp:revision>1</cp:revision>
  <dc:title>Who is the Real Football Agent?</dc:title>
</cp:coreProperties>
</file>